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706" r:id="rId5"/>
  </p:sldMasterIdLst>
  <p:notesMasterIdLst>
    <p:notesMasterId r:id="rId23"/>
  </p:notesMasterIdLst>
  <p:handoutMasterIdLst>
    <p:handoutMasterId r:id="rId24"/>
  </p:handoutMasterIdLst>
  <p:sldIdLst>
    <p:sldId id="308" r:id="rId6"/>
    <p:sldId id="300" r:id="rId7"/>
    <p:sldId id="914" r:id="rId8"/>
    <p:sldId id="913" r:id="rId9"/>
    <p:sldId id="279" r:id="rId10"/>
    <p:sldId id="284" r:id="rId11"/>
    <p:sldId id="305" r:id="rId12"/>
    <p:sldId id="901" r:id="rId13"/>
    <p:sldId id="916" r:id="rId14"/>
    <p:sldId id="917" r:id="rId15"/>
    <p:sldId id="313" r:id="rId16"/>
    <p:sldId id="290" r:id="rId17"/>
    <p:sldId id="304" r:id="rId18"/>
    <p:sldId id="285" r:id="rId19"/>
    <p:sldId id="918" r:id="rId20"/>
    <p:sldId id="299" r:id="rId21"/>
    <p:sldId id="30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lelland, Jane (OS/ASA) (CTR)" initials="MJ((" lastIdx="9" clrIdx="0">
    <p:extLst>
      <p:ext uri="{19B8F6BF-5375-455C-9EA6-DF929625EA0E}">
        <p15:presenceInfo xmlns:p15="http://schemas.microsoft.com/office/powerpoint/2012/main" userId="S::Jane.Mcclelland@hhs.gov::c431e43d-473a-4c5f-b741-cf67c4b5135e" providerId="AD"/>
      </p:ext>
    </p:extLst>
  </p:cmAuthor>
  <p:cmAuthor id="2" name="Rodriguez, Nick (OS/ASA)" initials="RN(" lastIdx="5" clrIdx="1">
    <p:extLst>
      <p:ext uri="{19B8F6BF-5375-455C-9EA6-DF929625EA0E}">
        <p15:presenceInfo xmlns:p15="http://schemas.microsoft.com/office/powerpoint/2012/main" userId="S::Nick.Rodriguez@hhs.gov::1b67c552-4870-4c36-a51b-39217ff97a86" providerId="AD"/>
      </p:ext>
    </p:extLst>
  </p:cmAuthor>
  <p:cmAuthor id="3" name="Chua, Julie A. (OS/OCIO/OIS)" initials="C(" lastIdx="6" clrIdx="2">
    <p:extLst>
      <p:ext uri="{19B8F6BF-5375-455C-9EA6-DF929625EA0E}">
        <p15:presenceInfo xmlns:p15="http://schemas.microsoft.com/office/powerpoint/2012/main" userId="S::julie.chua@hhs.gov::cf56bc79-6eaa-420f-8eb5-ad3eb28942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205" autoAdjust="0"/>
  </p:normalViewPr>
  <p:slideViewPr>
    <p:cSldViewPr snapToGrid="0">
      <p:cViewPr varScale="1">
        <p:scale>
          <a:sx n="80" d="100"/>
          <a:sy n="80" d="100"/>
        </p:scale>
        <p:origin x="2344" y="480"/>
      </p:cViewPr>
      <p:guideLst/>
    </p:cSldViewPr>
  </p:slideViewPr>
  <p:notesTextViewPr>
    <p:cViewPr>
      <p:scale>
        <a:sx n="100" d="100"/>
        <a:sy n="100" d="100"/>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_rels/data6.xml.rels><?xml version="1.0" encoding="UTF-8" standalone="yes"?>
<Relationships xmlns="http://schemas.openxmlformats.org/package/2006/relationships"><Relationship Id="rId1" Type="http://schemas.openxmlformats.org/officeDocument/2006/relationships/hyperlink" Target="https://www.youtube.com/watch?v=TU1w6fQ-yf8"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youtube.com/watch?v=TU1w6fQ-yf8"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1B317-2D9E-488B-8531-B70B7750124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7A23F12-2252-478C-81DB-AABE91E4753C}">
      <dgm:prSet/>
      <dgm:spPr/>
      <dgm:t>
        <a:bodyPr/>
        <a:lstStyle/>
        <a:p>
          <a:r>
            <a:rPr lang="en-US" b="1" dirty="0"/>
            <a:t>OUTLINE</a:t>
          </a:r>
          <a:endParaRPr lang="en-US" dirty="0"/>
        </a:p>
      </dgm:t>
    </dgm:pt>
    <dgm:pt modelId="{01729D03-9D6F-4B32-8B98-418F55C89F7A}" type="parTrans" cxnId="{1D41D4EE-A543-4728-933C-6BF03118D627}">
      <dgm:prSet/>
      <dgm:spPr/>
      <dgm:t>
        <a:bodyPr/>
        <a:lstStyle/>
        <a:p>
          <a:endParaRPr lang="en-US"/>
        </a:p>
      </dgm:t>
    </dgm:pt>
    <dgm:pt modelId="{2AE11480-6EB3-4B5F-92A9-74B103220514}" type="sibTrans" cxnId="{1D41D4EE-A543-4728-933C-6BF03118D627}">
      <dgm:prSet/>
      <dgm:spPr/>
      <dgm:t>
        <a:bodyPr/>
        <a:lstStyle/>
        <a:p>
          <a:endParaRPr lang="en-US"/>
        </a:p>
      </dgm:t>
    </dgm:pt>
    <dgm:pt modelId="{1D19AD76-A501-491F-9885-D260E6525F63}">
      <dgm:prSet/>
      <dgm:spPr/>
      <dgm:t>
        <a:bodyPr/>
        <a:lstStyle/>
        <a:p>
          <a:pPr algn="l"/>
          <a:r>
            <a:rPr lang="en-US" dirty="0"/>
            <a:t>Medical Devices and Security</a:t>
          </a:r>
        </a:p>
      </dgm:t>
    </dgm:pt>
    <dgm:pt modelId="{D4206A4C-906C-4281-9FE9-59FC2F93A737}" type="parTrans" cxnId="{E076EE88-834F-4BA3-BB2C-42015BADCF89}">
      <dgm:prSet/>
      <dgm:spPr/>
      <dgm:t>
        <a:bodyPr/>
        <a:lstStyle/>
        <a:p>
          <a:endParaRPr lang="en-US"/>
        </a:p>
      </dgm:t>
    </dgm:pt>
    <dgm:pt modelId="{AA78D288-7B59-49F8-9752-F1EDC5CAB7E2}" type="sibTrans" cxnId="{E076EE88-834F-4BA3-BB2C-42015BADCF89}">
      <dgm:prSet/>
      <dgm:spPr/>
      <dgm:t>
        <a:bodyPr/>
        <a:lstStyle/>
        <a:p>
          <a:endParaRPr lang="en-US"/>
        </a:p>
      </dgm:t>
    </dgm:pt>
    <dgm:pt modelId="{400E88DF-C23D-47A6-B9D3-73894BBEC49C}">
      <dgm:prSet/>
      <dgm:spPr/>
      <dgm:t>
        <a:bodyPr/>
        <a:lstStyle/>
        <a:p>
          <a:pPr algn="l"/>
          <a:r>
            <a:rPr lang="en-US" dirty="0"/>
            <a:t>Statistics</a:t>
          </a:r>
        </a:p>
      </dgm:t>
    </dgm:pt>
    <dgm:pt modelId="{5F61EC51-AA6C-42D5-B88C-574AC8108543}" type="parTrans" cxnId="{F0EEFFC1-ED38-4079-B795-04364734B3CE}">
      <dgm:prSet/>
      <dgm:spPr/>
      <dgm:t>
        <a:bodyPr/>
        <a:lstStyle/>
        <a:p>
          <a:endParaRPr lang="en-US"/>
        </a:p>
      </dgm:t>
    </dgm:pt>
    <dgm:pt modelId="{5DA861A6-74B4-47DA-8CE5-E666CC22B717}" type="sibTrans" cxnId="{F0EEFFC1-ED38-4079-B795-04364734B3CE}">
      <dgm:prSet/>
      <dgm:spPr/>
      <dgm:t>
        <a:bodyPr/>
        <a:lstStyle/>
        <a:p>
          <a:endParaRPr lang="en-US"/>
        </a:p>
      </dgm:t>
    </dgm:pt>
    <dgm:pt modelId="{6DC4DA93-8C2C-4BAC-9C21-41967C803AF2}">
      <dgm:prSet/>
      <dgm:spPr/>
      <dgm:t>
        <a:bodyPr/>
        <a:lstStyle/>
        <a:p>
          <a:pPr algn="l"/>
          <a:r>
            <a:rPr lang="en-US" dirty="0"/>
            <a:t>Impacts to Healthcare</a:t>
          </a:r>
        </a:p>
      </dgm:t>
    </dgm:pt>
    <dgm:pt modelId="{6855275B-2C29-49AD-8930-0669CD402D9F}" type="parTrans" cxnId="{1987D311-BCAF-4089-94E1-F78EF6E1C9C0}">
      <dgm:prSet/>
      <dgm:spPr/>
      <dgm:t>
        <a:bodyPr/>
        <a:lstStyle/>
        <a:p>
          <a:endParaRPr lang="en-US"/>
        </a:p>
      </dgm:t>
    </dgm:pt>
    <dgm:pt modelId="{C54B80B6-C6C8-44BF-96A6-8A0D66E7A3DD}" type="sibTrans" cxnId="{1987D311-BCAF-4089-94E1-F78EF6E1C9C0}">
      <dgm:prSet/>
      <dgm:spPr/>
      <dgm:t>
        <a:bodyPr/>
        <a:lstStyle/>
        <a:p>
          <a:endParaRPr lang="en-US"/>
        </a:p>
      </dgm:t>
    </dgm:pt>
    <dgm:pt modelId="{8E3F1D87-DB48-4E2D-94D0-DA43A94BBD31}">
      <dgm:prSet/>
      <dgm:spPr/>
      <dgm:t>
        <a:bodyPr/>
        <a:lstStyle/>
        <a:p>
          <a:pPr algn="l"/>
          <a:r>
            <a:rPr lang="en-US" dirty="0"/>
            <a:t>Risk &amp; Vulnerabilities</a:t>
          </a:r>
        </a:p>
      </dgm:t>
    </dgm:pt>
    <dgm:pt modelId="{6545B707-CC3E-48B7-A678-D537DBE96D10}" type="parTrans" cxnId="{447320CC-228A-4F83-B801-8A71F8D6171E}">
      <dgm:prSet/>
      <dgm:spPr/>
      <dgm:t>
        <a:bodyPr/>
        <a:lstStyle/>
        <a:p>
          <a:endParaRPr lang="en-US"/>
        </a:p>
      </dgm:t>
    </dgm:pt>
    <dgm:pt modelId="{941FFF49-9AD6-411C-B2E4-24210FAC93CE}" type="sibTrans" cxnId="{447320CC-228A-4F83-B801-8A71F8D6171E}">
      <dgm:prSet/>
      <dgm:spPr/>
      <dgm:t>
        <a:bodyPr/>
        <a:lstStyle/>
        <a:p>
          <a:endParaRPr lang="en-US"/>
        </a:p>
      </dgm:t>
    </dgm:pt>
    <dgm:pt modelId="{EE58FE97-EE6B-49F0-BD94-D08BAC5A8E0A}">
      <dgm:prSet/>
      <dgm:spPr/>
      <dgm:t>
        <a:bodyPr/>
        <a:lstStyle/>
        <a:p>
          <a:pPr algn="l"/>
          <a:r>
            <a:rPr lang="en-US" dirty="0"/>
            <a:t>Lessons Learned</a:t>
          </a:r>
        </a:p>
      </dgm:t>
    </dgm:pt>
    <dgm:pt modelId="{954B6902-D1C6-4729-87E4-47992F063719}" type="parTrans" cxnId="{6F8910F2-4ECB-4503-8313-5F382C54A8DE}">
      <dgm:prSet/>
      <dgm:spPr/>
      <dgm:t>
        <a:bodyPr/>
        <a:lstStyle/>
        <a:p>
          <a:endParaRPr lang="en-US"/>
        </a:p>
      </dgm:t>
    </dgm:pt>
    <dgm:pt modelId="{EB508D07-F090-4218-B8D6-5141AC11CF9B}" type="sibTrans" cxnId="{6F8910F2-4ECB-4503-8313-5F382C54A8DE}">
      <dgm:prSet/>
      <dgm:spPr/>
      <dgm:t>
        <a:bodyPr/>
        <a:lstStyle/>
        <a:p>
          <a:endParaRPr lang="en-US"/>
        </a:p>
      </dgm:t>
    </dgm:pt>
    <dgm:pt modelId="{00B1712C-B093-4750-BB6F-3635D6D47B73}" type="pres">
      <dgm:prSet presAssocID="{57C1B317-2D9E-488B-8531-B70B77501244}" presName="linear" presStyleCnt="0">
        <dgm:presLayoutVars>
          <dgm:animLvl val="lvl"/>
          <dgm:resizeHandles val="exact"/>
        </dgm:presLayoutVars>
      </dgm:prSet>
      <dgm:spPr/>
    </dgm:pt>
    <dgm:pt modelId="{9689014A-34A8-4176-B204-2C87D598E682}" type="pres">
      <dgm:prSet presAssocID="{07A23F12-2252-478C-81DB-AABE91E4753C}" presName="parentText" presStyleLbl="node1" presStyleIdx="0" presStyleCnt="1">
        <dgm:presLayoutVars>
          <dgm:chMax val="0"/>
          <dgm:bulletEnabled val="1"/>
        </dgm:presLayoutVars>
      </dgm:prSet>
      <dgm:spPr/>
    </dgm:pt>
    <dgm:pt modelId="{6D25FE6A-A5D6-48E4-84B1-903F44FF0CBF}" type="pres">
      <dgm:prSet presAssocID="{07A23F12-2252-478C-81DB-AABE91E4753C}" presName="childText" presStyleLbl="revTx" presStyleIdx="0" presStyleCnt="1">
        <dgm:presLayoutVars>
          <dgm:bulletEnabled val="1"/>
        </dgm:presLayoutVars>
      </dgm:prSet>
      <dgm:spPr/>
    </dgm:pt>
  </dgm:ptLst>
  <dgm:cxnLst>
    <dgm:cxn modelId="{D2FAA40C-CC1F-4848-9B47-5AFA0083811D}" type="presOf" srcId="{8E3F1D87-DB48-4E2D-94D0-DA43A94BBD31}" destId="{6D25FE6A-A5D6-48E4-84B1-903F44FF0CBF}" srcOrd="0" destOrd="3" presId="urn:microsoft.com/office/officeart/2005/8/layout/vList2"/>
    <dgm:cxn modelId="{B3EDB50F-CE7F-42E7-AE1D-20DF6A68612A}" type="presOf" srcId="{6DC4DA93-8C2C-4BAC-9C21-41967C803AF2}" destId="{6D25FE6A-A5D6-48E4-84B1-903F44FF0CBF}" srcOrd="0" destOrd="2" presId="urn:microsoft.com/office/officeart/2005/8/layout/vList2"/>
    <dgm:cxn modelId="{1987D311-BCAF-4089-94E1-F78EF6E1C9C0}" srcId="{07A23F12-2252-478C-81DB-AABE91E4753C}" destId="{6DC4DA93-8C2C-4BAC-9C21-41967C803AF2}" srcOrd="2" destOrd="0" parTransId="{6855275B-2C29-49AD-8930-0669CD402D9F}" sibTransId="{C54B80B6-C6C8-44BF-96A6-8A0D66E7A3DD}"/>
    <dgm:cxn modelId="{4DC85120-4C58-453B-A9FF-2DA6E2566FDA}" type="presOf" srcId="{1D19AD76-A501-491F-9885-D260E6525F63}" destId="{6D25FE6A-A5D6-48E4-84B1-903F44FF0CBF}" srcOrd="0" destOrd="0" presId="urn:microsoft.com/office/officeart/2005/8/layout/vList2"/>
    <dgm:cxn modelId="{7CDE863A-B51A-4B1E-8EF2-CCE3FF4E9FDB}" type="presOf" srcId="{57C1B317-2D9E-488B-8531-B70B77501244}" destId="{00B1712C-B093-4750-BB6F-3635D6D47B73}" srcOrd="0" destOrd="0" presId="urn:microsoft.com/office/officeart/2005/8/layout/vList2"/>
    <dgm:cxn modelId="{9A937C81-B71E-41B8-B454-3F2F3FBD3D40}" type="presOf" srcId="{07A23F12-2252-478C-81DB-AABE91E4753C}" destId="{9689014A-34A8-4176-B204-2C87D598E682}" srcOrd="0" destOrd="0" presId="urn:microsoft.com/office/officeart/2005/8/layout/vList2"/>
    <dgm:cxn modelId="{E076EE88-834F-4BA3-BB2C-42015BADCF89}" srcId="{07A23F12-2252-478C-81DB-AABE91E4753C}" destId="{1D19AD76-A501-491F-9885-D260E6525F63}" srcOrd="0" destOrd="0" parTransId="{D4206A4C-906C-4281-9FE9-59FC2F93A737}" sibTransId="{AA78D288-7B59-49F8-9752-F1EDC5CAB7E2}"/>
    <dgm:cxn modelId="{933D71B8-5D98-4A96-A533-A48D607525BA}" type="presOf" srcId="{EE58FE97-EE6B-49F0-BD94-D08BAC5A8E0A}" destId="{6D25FE6A-A5D6-48E4-84B1-903F44FF0CBF}" srcOrd="0" destOrd="4" presId="urn:microsoft.com/office/officeart/2005/8/layout/vList2"/>
    <dgm:cxn modelId="{F0EEFFC1-ED38-4079-B795-04364734B3CE}" srcId="{07A23F12-2252-478C-81DB-AABE91E4753C}" destId="{400E88DF-C23D-47A6-B9D3-73894BBEC49C}" srcOrd="1" destOrd="0" parTransId="{5F61EC51-AA6C-42D5-B88C-574AC8108543}" sibTransId="{5DA861A6-74B4-47DA-8CE5-E666CC22B717}"/>
    <dgm:cxn modelId="{447320CC-228A-4F83-B801-8A71F8D6171E}" srcId="{07A23F12-2252-478C-81DB-AABE91E4753C}" destId="{8E3F1D87-DB48-4E2D-94D0-DA43A94BBD31}" srcOrd="3" destOrd="0" parTransId="{6545B707-CC3E-48B7-A678-D537DBE96D10}" sibTransId="{941FFF49-9AD6-411C-B2E4-24210FAC93CE}"/>
    <dgm:cxn modelId="{B7C2A5D3-364F-4D35-B5F0-458327ABD6C7}" type="presOf" srcId="{400E88DF-C23D-47A6-B9D3-73894BBEC49C}" destId="{6D25FE6A-A5D6-48E4-84B1-903F44FF0CBF}" srcOrd="0" destOrd="1" presId="urn:microsoft.com/office/officeart/2005/8/layout/vList2"/>
    <dgm:cxn modelId="{1D41D4EE-A543-4728-933C-6BF03118D627}" srcId="{57C1B317-2D9E-488B-8531-B70B77501244}" destId="{07A23F12-2252-478C-81DB-AABE91E4753C}" srcOrd="0" destOrd="0" parTransId="{01729D03-9D6F-4B32-8B98-418F55C89F7A}" sibTransId="{2AE11480-6EB3-4B5F-92A9-74B103220514}"/>
    <dgm:cxn modelId="{6F8910F2-4ECB-4503-8313-5F382C54A8DE}" srcId="{07A23F12-2252-478C-81DB-AABE91E4753C}" destId="{EE58FE97-EE6B-49F0-BD94-D08BAC5A8E0A}" srcOrd="4" destOrd="0" parTransId="{954B6902-D1C6-4729-87E4-47992F063719}" sibTransId="{EB508D07-F090-4218-B8D6-5141AC11CF9B}"/>
    <dgm:cxn modelId="{C892BC0F-7B77-4053-9114-E7050F0338A5}" type="presParOf" srcId="{00B1712C-B093-4750-BB6F-3635D6D47B73}" destId="{9689014A-34A8-4176-B204-2C87D598E682}" srcOrd="0" destOrd="0" presId="urn:microsoft.com/office/officeart/2005/8/layout/vList2"/>
    <dgm:cxn modelId="{2E5754E0-A2B7-4D7E-A8B1-CF58C666272A}" type="presParOf" srcId="{00B1712C-B093-4750-BB6F-3635D6D47B73}" destId="{6D25FE6A-A5D6-48E4-84B1-903F44FF0CB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2F10C5-7A2A-4FC7-AE98-9AC627B80CA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E8432EB-BC26-4B4F-BC45-593AACF9C130}">
      <dgm:prSet custT="1"/>
      <dgm:spPr/>
      <dgm:t>
        <a:bodyPr/>
        <a:lstStyle/>
        <a:p>
          <a:r>
            <a:rPr lang="en-US" sz="3600" i="1" dirty="0"/>
            <a:t>The Healthcare IoT Cybersecurity Landscape </a:t>
          </a:r>
          <a:endParaRPr lang="en-US" sz="3600" dirty="0"/>
        </a:p>
      </dgm:t>
    </dgm:pt>
    <dgm:pt modelId="{3E45C3EF-FDC5-4933-9C88-3A7EF808AB63}" type="parTrans" cxnId="{735FDAE8-60D0-4EA5-9CF8-4BC396E67527}">
      <dgm:prSet/>
      <dgm:spPr/>
      <dgm:t>
        <a:bodyPr/>
        <a:lstStyle/>
        <a:p>
          <a:endParaRPr lang="en-US"/>
        </a:p>
      </dgm:t>
    </dgm:pt>
    <dgm:pt modelId="{BCCFCB94-D2F7-4AA7-A507-31BF2C6434CA}" type="sibTrans" cxnId="{735FDAE8-60D0-4EA5-9CF8-4BC396E67527}">
      <dgm:prSet/>
      <dgm:spPr/>
      <dgm:t>
        <a:bodyPr/>
        <a:lstStyle/>
        <a:p>
          <a:endParaRPr lang="en-US"/>
        </a:p>
      </dgm:t>
    </dgm:pt>
    <dgm:pt modelId="{CE58449E-55D6-4965-84CD-EBD0E5E1EA52}">
      <dgm:prSet custT="1"/>
      <dgm:spPr/>
      <dgm:t>
        <a:bodyPr/>
        <a:lstStyle/>
        <a:p>
          <a:r>
            <a:rPr lang="en-US" sz="3600" i="1" dirty="0"/>
            <a:t>Cynerio 2022 Report</a:t>
          </a:r>
          <a:endParaRPr lang="en-US" sz="3600" dirty="0"/>
        </a:p>
      </dgm:t>
    </dgm:pt>
    <dgm:pt modelId="{3F2224BC-24D9-47DB-A767-164018C802FD}" type="parTrans" cxnId="{B3D60D2F-6F03-4DCA-87F6-6C82E64A0FE5}">
      <dgm:prSet/>
      <dgm:spPr/>
      <dgm:t>
        <a:bodyPr/>
        <a:lstStyle/>
        <a:p>
          <a:endParaRPr lang="en-US"/>
        </a:p>
      </dgm:t>
    </dgm:pt>
    <dgm:pt modelId="{A67877C0-8C55-447F-8EEA-0CF0639032FD}" type="sibTrans" cxnId="{B3D60D2F-6F03-4DCA-87F6-6C82E64A0FE5}">
      <dgm:prSet/>
      <dgm:spPr/>
      <dgm:t>
        <a:bodyPr/>
        <a:lstStyle/>
        <a:p>
          <a:endParaRPr lang="en-US"/>
        </a:p>
      </dgm:t>
    </dgm:pt>
    <dgm:pt modelId="{684217D0-1C5D-48E1-920B-5D87446853CA}" type="pres">
      <dgm:prSet presAssocID="{362F10C5-7A2A-4FC7-AE98-9AC627B80CA3}" presName="linear" presStyleCnt="0">
        <dgm:presLayoutVars>
          <dgm:animLvl val="lvl"/>
          <dgm:resizeHandles val="exact"/>
        </dgm:presLayoutVars>
      </dgm:prSet>
      <dgm:spPr/>
    </dgm:pt>
    <dgm:pt modelId="{8A6E1AB3-C5F8-4AF7-916D-CBE8F8BF865E}" type="pres">
      <dgm:prSet presAssocID="{FE8432EB-BC26-4B4F-BC45-593AACF9C130}" presName="parentText" presStyleLbl="node1" presStyleIdx="0" presStyleCnt="2" custLinFactNeighborX="2946" custLinFactNeighborY="-4956">
        <dgm:presLayoutVars>
          <dgm:chMax val="0"/>
          <dgm:bulletEnabled val="1"/>
        </dgm:presLayoutVars>
      </dgm:prSet>
      <dgm:spPr/>
    </dgm:pt>
    <dgm:pt modelId="{03BBF0E3-26B2-44A4-9F0F-4682F101DC1F}" type="pres">
      <dgm:prSet presAssocID="{BCCFCB94-D2F7-4AA7-A507-31BF2C6434CA}" presName="spacer" presStyleCnt="0"/>
      <dgm:spPr/>
    </dgm:pt>
    <dgm:pt modelId="{BA36B335-ACDF-4A4D-85B9-1F38AE92810F}" type="pres">
      <dgm:prSet presAssocID="{CE58449E-55D6-4965-84CD-EBD0E5E1EA52}" presName="parentText" presStyleLbl="node1" presStyleIdx="1" presStyleCnt="2" custLinFactNeighborY="15105">
        <dgm:presLayoutVars>
          <dgm:chMax val="0"/>
          <dgm:bulletEnabled val="1"/>
        </dgm:presLayoutVars>
      </dgm:prSet>
      <dgm:spPr/>
    </dgm:pt>
  </dgm:ptLst>
  <dgm:cxnLst>
    <dgm:cxn modelId="{B3D60D2F-6F03-4DCA-87F6-6C82E64A0FE5}" srcId="{362F10C5-7A2A-4FC7-AE98-9AC627B80CA3}" destId="{CE58449E-55D6-4965-84CD-EBD0E5E1EA52}" srcOrd="1" destOrd="0" parTransId="{3F2224BC-24D9-47DB-A767-164018C802FD}" sibTransId="{A67877C0-8C55-447F-8EEA-0CF0639032FD}"/>
    <dgm:cxn modelId="{43D17C6E-B6BA-4EF0-8F8E-06B9556C2F14}" type="presOf" srcId="{362F10C5-7A2A-4FC7-AE98-9AC627B80CA3}" destId="{684217D0-1C5D-48E1-920B-5D87446853CA}" srcOrd="0" destOrd="0" presId="urn:microsoft.com/office/officeart/2005/8/layout/vList2"/>
    <dgm:cxn modelId="{6CE70B74-304F-4775-A09E-6C3C821A092E}" type="presOf" srcId="{CE58449E-55D6-4965-84CD-EBD0E5E1EA52}" destId="{BA36B335-ACDF-4A4D-85B9-1F38AE92810F}" srcOrd="0" destOrd="0" presId="urn:microsoft.com/office/officeart/2005/8/layout/vList2"/>
    <dgm:cxn modelId="{735FDAE8-60D0-4EA5-9CF8-4BC396E67527}" srcId="{362F10C5-7A2A-4FC7-AE98-9AC627B80CA3}" destId="{FE8432EB-BC26-4B4F-BC45-593AACF9C130}" srcOrd="0" destOrd="0" parTransId="{3E45C3EF-FDC5-4933-9C88-3A7EF808AB63}" sibTransId="{BCCFCB94-D2F7-4AA7-A507-31BF2C6434CA}"/>
    <dgm:cxn modelId="{D3BBCFEE-B463-455C-8DEC-1A076D077F4D}" type="presOf" srcId="{FE8432EB-BC26-4B4F-BC45-593AACF9C130}" destId="{8A6E1AB3-C5F8-4AF7-916D-CBE8F8BF865E}" srcOrd="0" destOrd="0" presId="urn:microsoft.com/office/officeart/2005/8/layout/vList2"/>
    <dgm:cxn modelId="{134ABA7D-1FE7-4D13-A1E9-D1BC023B3E87}" type="presParOf" srcId="{684217D0-1C5D-48E1-920B-5D87446853CA}" destId="{8A6E1AB3-C5F8-4AF7-916D-CBE8F8BF865E}" srcOrd="0" destOrd="0" presId="urn:microsoft.com/office/officeart/2005/8/layout/vList2"/>
    <dgm:cxn modelId="{6403C1F6-7B74-4259-A0CC-BEE09A47106F}" type="presParOf" srcId="{684217D0-1C5D-48E1-920B-5D87446853CA}" destId="{03BBF0E3-26B2-44A4-9F0F-4682F101DC1F}" srcOrd="1" destOrd="0" presId="urn:microsoft.com/office/officeart/2005/8/layout/vList2"/>
    <dgm:cxn modelId="{2BC2C2E2-DB5E-4F65-9D7B-9D761AA9B4DA}" type="presParOf" srcId="{684217D0-1C5D-48E1-920B-5D87446853CA}" destId="{BA36B335-ACDF-4A4D-85B9-1F38AE92810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ED0DC5-5DBC-4F09-B156-3AC3CF24D2B9}"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2424BD63-C111-4D91-9B03-303DCB935BFB}">
      <dgm:prSet/>
      <dgm:spPr/>
      <dgm:t>
        <a:bodyPr/>
        <a:lstStyle/>
        <a:p>
          <a:r>
            <a:rPr lang="en-US" dirty="0"/>
            <a:t>Default passwords are not changed on the connected device since received from the vendor is a vulnerability</a:t>
          </a:r>
        </a:p>
      </dgm:t>
    </dgm:pt>
    <dgm:pt modelId="{0C0EF831-3D58-408E-9F99-356712948294}" type="parTrans" cxnId="{6ABE4EB1-48B6-4BC1-985F-16584FD9A935}">
      <dgm:prSet/>
      <dgm:spPr/>
      <dgm:t>
        <a:bodyPr/>
        <a:lstStyle/>
        <a:p>
          <a:endParaRPr lang="en-US"/>
        </a:p>
      </dgm:t>
    </dgm:pt>
    <dgm:pt modelId="{505D0859-1690-41F1-81B3-24608698D739}" type="sibTrans" cxnId="{6ABE4EB1-48B6-4BC1-985F-16584FD9A935}">
      <dgm:prSet/>
      <dgm:spPr/>
      <dgm:t>
        <a:bodyPr/>
        <a:lstStyle/>
        <a:p>
          <a:endParaRPr lang="en-US"/>
        </a:p>
      </dgm:t>
    </dgm:pt>
    <dgm:pt modelId="{3E36BA52-F61F-4956-B6F5-A220192ABE1D}">
      <dgm:prSet/>
      <dgm:spPr/>
      <dgm:t>
        <a:bodyPr/>
        <a:lstStyle/>
        <a:p>
          <a:r>
            <a:rPr lang="en-US" dirty="0"/>
            <a:t>Patient safety may be compromised due to a potential system or network cyber-attack i.e.. breach</a:t>
          </a:r>
        </a:p>
      </dgm:t>
    </dgm:pt>
    <dgm:pt modelId="{3F3AF911-4A50-47FC-B410-A4FC60058BF3}" type="parTrans" cxnId="{A9A640B5-1789-4C27-ADCD-5E674735D38C}">
      <dgm:prSet/>
      <dgm:spPr/>
      <dgm:t>
        <a:bodyPr/>
        <a:lstStyle/>
        <a:p>
          <a:endParaRPr lang="en-US"/>
        </a:p>
      </dgm:t>
    </dgm:pt>
    <dgm:pt modelId="{13FC4B6F-36DC-4C80-AB10-ECE9E27FBEA7}" type="sibTrans" cxnId="{A9A640B5-1789-4C27-ADCD-5E674735D38C}">
      <dgm:prSet/>
      <dgm:spPr/>
      <dgm:t>
        <a:bodyPr/>
        <a:lstStyle/>
        <a:p>
          <a:endParaRPr lang="en-US"/>
        </a:p>
      </dgm:t>
    </dgm:pt>
    <dgm:pt modelId="{54693630-8084-47EA-920A-1B212F497682}" type="pres">
      <dgm:prSet presAssocID="{80ED0DC5-5DBC-4F09-B156-3AC3CF24D2B9}" presName="diagram" presStyleCnt="0">
        <dgm:presLayoutVars>
          <dgm:dir/>
          <dgm:resizeHandles val="exact"/>
        </dgm:presLayoutVars>
      </dgm:prSet>
      <dgm:spPr/>
    </dgm:pt>
    <dgm:pt modelId="{BD00A282-ADDB-4DDF-96D0-A7DBF4F1C0FD}" type="pres">
      <dgm:prSet presAssocID="{2424BD63-C111-4D91-9B03-303DCB935BFB}" presName="node" presStyleLbl="node1" presStyleIdx="0" presStyleCnt="2" custLinFactNeighborX="-26" custLinFactNeighborY="8561">
        <dgm:presLayoutVars>
          <dgm:bulletEnabled val="1"/>
        </dgm:presLayoutVars>
      </dgm:prSet>
      <dgm:spPr/>
    </dgm:pt>
    <dgm:pt modelId="{994F0B76-BC34-4D55-B36E-8187847F4460}" type="pres">
      <dgm:prSet presAssocID="{505D0859-1690-41F1-81B3-24608698D739}" presName="sibTrans" presStyleCnt="0"/>
      <dgm:spPr/>
    </dgm:pt>
    <dgm:pt modelId="{E87988DB-7756-420E-ACEF-40C4A0E0B8D1}" type="pres">
      <dgm:prSet presAssocID="{3E36BA52-F61F-4956-B6F5-A220192ABE1D}" presName="node" presStyleLbl="node1" presStyleIdx="1" presStyleCnt="2">
        <dgm:presLayoutVars>
          <dgm:bulletEnabled val="1"/>
        </dgm:presLayoutVars>
      </dgm:prSet>
      <dgm:spPr/>
    </dgm:pt>
  </dgm:ptLst>
  <dgm:cxnLst>
    <dgm:cxn modelId="{6ABE4EB1-48B6-4BC1-985F-16584FD9A935}" srcId="{80ED0DC5-5DBC-4F09-B156-3AC3CF24D2B9}" destId="{2424BD63-C111-4D91-9B03-303DCB935BFB}" srcOrd="0" destOrd="0" parTransId="{0C0EF831-3D58-408E-9F99-356712948294}" sibTransId="{505D0859-1690-41F1-81B3-24608698D739}"/>
    <dgm:cxn modelId="{A9A640B5-1789-4C27-ADCD-5E674735D38C}" srcId="{80ED0DC5-5DBC-4F09-B156-3AC3CF24D2B9}" destId="{3E36BA52-F61F-4956-B6F5-A220192ABE1D}" srcOrd="1" destOrd="0" parTransId="{3F3AF911-4A50-47FC-B410-A4FC60058BF3}" sibTransId="{13FC4B6F-36DC-4C80-AB10-ECE9E27FBEA7}"/>
    <dgm:cxn modelId="{AC719FD0-EB5B-40B3-B30F-178D211E9598}" type="presOf" srcId="{3E36BA52-F61F-4956-B6F5-A220192ABE1D}" destId="{E87988DB-7756-420E-ACEF-40C4A0E0B8D1}" srcOrd="0" destOrd="0" presId="urn:microsoft.com/office/officeart/2005/8/layout/default"/>
    <dgm:cxn modelId="{BE928CEA-0451-46AB-A170-02C39C799E0F}" type="presOf" srcId="{80ED0DC5-5DBC-4F09-B156-3AC3CF24D2B9}" destId="{54693630-8084-47EA-920A-1B212F497682}" srcOrd="0" destOrd="0" presId="urn:microsoft.com/office/officeart/2005/8/layout/default"/>
    <dgm:cxn modelId="{DC2DECEA-21E4-460D-85C6-7C5CCD89E942}" type="presOf" srcId="{2424BD63-C111-4D91-9B03-303DCB935BFB}" destId="{BD00A282-ADDB-4DDF-96D0-A7DBF4F1C0FD}" srcOrd="0" destOrd="0" presId="urn:microsoft.com/office/officeart/2005/8/layout/default"/>
    <dgm:cxn modelId="{BF19BF7F-6523-4F14-A73F-7C39659A660F}" type="presParOf" srcId="{54693630-8084-47EA-920A-1B212F497682}" destId="{BD00A282-ADDB-4DDF-96D0-A7DBF4F1C0FD}" srcOrd="0" destOrd="0" presId="urn:microsoft.com/office/officeart/2005/8/layout/default"/>
    <dgm:cxn modelId="{08E1A34A-AAF6-4EE3-83A2-AC2A453E3141}" type="presParOf" srcId="{54693630-8084-47EA-920A-1B212F497682}" destId="{994F0B76-BC34-4D55-B36E-8187847F4460}" srcOrd="1" destOrd="0" presId="urn:microsoft.com/office/officeart/2005/8/layout/default"/>
    <dgm:cxn modelId="{FCC4F01E-FBDC-4BA7-9445-084F7B951F33}" type="presParOf" srcId="{54693630-8084-47EA-920A-1B212F497682}" destId="{E87988DB-7756-420E-ACEF-40C4A0E0B8D1}"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ED0DC5-5DBC-4F09-B156-3AC3CF24D2B9}"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2424BD63-C111-4D91-9B03-303DCB935BFB}">
      <dgm:prSet/>
      <dgm:spPr/>
      <dgm:t>
        <a:bodyPr/>
        <a:lstStyle/>
        <a:p>
          <a:r>
            <a:rPr lang="en-US" dirty="0"/>
            <a:t>If the network connected device succumbs to an attack, broad hospital impacts could occur due to the unavailable use of connected devices for patient care</a:t>
          </a:r>
        </a:p>
      </dgm:t>
    </dgm:pt>
    <dgm:pt modelId="{0C0EF831-3D58-408E-9F99-356712948294}" type="parTrans" cxnId="{6ABE4EB1-48B6-4BC1-985F-16584FD9A935}">
      <dgm:prSet/>
      <dgm:spPr/>
      <dgm:t>
        <a:bodyPr/>
        <a:lstStyle/>
        <a:p>
          <a:endParaRPr lang="en-US"/>
        </a:p>
      </dgm:t>
    </dgm:pt>
    <dgm:pt modelId="{505D0859-1690-41F1-81B3-24608698D739}" type="sibTrans" cxnId="{6ABE4EB1-48B6-4BC1-985F-16584FD9A935}">
      <dgm:prSet/>
      <dgm:spPr/>
      <dgm:t>
        <a:bodyPr/>
        <a:lstStyle/>
        <a:p>
          <a:endParaRPr lang="en-US"/>
        </a:p>
      </dgm:t>
    </dgm:pt>
    <dgm:pt modelId="{3E36BA52-F61F-4956-B6F5-A220192ABE1D}">
      <dgm:prSet/>
      <dgm:spPr/>
      <dgm:t>
        <a:bodyPr/>
        <a:lstStyle/>
        <a:p>
          <a:r>
            <a:rPr lang="en-US" dirty="0"/>
            <a:t>In some instances, devices are connected to a network managed by a third party vendor, which increased the potential for a cyber-attack.</a:t>
          </a:r>
        </a:p>
      </dgm:t>
    </dgm:pt>
    <dgm:pt modelId="{3F3AF911-4A50-47FC-B410-A4FC60058BF3}" type="parTrans" cxnId="{A9A640B5-1789-4C27-ADCD-5E674735D38C}">
      <dgm:prSet/>
      <dgm:spPr/>
      <dgm:t>
        <a:bodyPr/>
        <a:lstStyle/>
        <a:p>
          <a:endParaRPr lang="en-US"/>
        </a:p>
      </dgm:t>
    </dgm:pt>
    <dgm:pt modelId="{13FC4B6F-36DC-4C80-AB10-ECE9E27FBEA7}" type="sibTrans" cxnId="{A9A640B5-1789-4C27-ADCD-5E674735D38C}">
      <dgm:prSet/>
      <dgm:spPr/>
      <dgm:t>
        <a:bodyPr/>
        <a:lstStyle/>
        <a:p>
          <a:endParaRPr lang="en-US"/>
        </a:p>
      </dgm:t>
    </dgm:pt>
    <dgm:pt modelId="{54693630-8084-47EA-920A-1B212F497682}" type="pres">
      <dgm:prSet presAssocID="{80ED0DC5-5DBC-4F09-B156-3AC3CF24D2B9}" presName="diagram" presStyleCnt="0">
        <dgm:presLayoutVars>
          <dgm:dir/>
          <dgm:resizeHandles val="exact"/>
        </dgm:presLayoutVars>
      </dgm:prSet>
      <dgm:spPr/>
    </dgm:pt>
    <dgm:pt modelId="{BD00A282-ADDB-4DDF-96D0-A7DBF4F1C0FD}" type="pres">
      <dgm:prSet presAssocID="{2424BD63-C111-4D91-9B03-303DCB935BFB}" presName="node" presStyleLbl="node1" presStyleIdx="0" presStyleCnt="2" custLinFactNeighborX="-26" custLinFactNeighborY="8561">
        <dgm:presLayoutVars>
          <dgm:bulletEnabled val="1"/>
        </dgm:presLayoutVars>
      </dgm:prSet>
      <dgm:spPr/>
    </dgm:pt>
    <dgm:pt modelId="{994F0B76-BC34-4D55-B36E-8187847F4460}" type="pres">
      <dgm:prSet presAssocID="{505D0859-1690-41F1-81B3-24608698D739}" presName="sibTrans" presStyleCnt="0"/>
      <dgm:spPr/>
    </dgm:pt>
    <dgm:pt modelId="{E87988DB-7756-420E-ACEF-40C4A0E0B8D1}" type="pres">
      <dgm:prSet presAssocID="{3E36BA52-F61F-4956-B6F5-A220192ABE1D}" presName="node" presStyleLbl="node1" presStyleIdx="1" presStyleCnt="2">
        <dgm:presLayoutVars>
          <dgm:bulletEnabled val="1"/>
        </dgm:presLayoutVars>
      </dgm:prSet>
      <dgm:spPr/>
    </dgm:pt>
  </dgm:ptLst>
  <dgm:cxnLst>
    <dgm:cxn modelId="{6ABE4EB1-48B6-4BC1-985F-16584FD9A935}" srcId="{80ED0DC5-5DBC-4F09-B156-3AC3CF24D2B9}" destId="{2424BD63-C111-4D91-9B03-303DCB935BFB}" srcOrd="0" destOrd="0" parTransId="{0C0EF831-3D58-408E-9F99-356712948294}" sibTransId="{505D0859-1690-41F1-81B3-24608698D739}"/>
    <dgm:cxn modelId="{A9A640B5-1789-4C27-ADCD-5E674735D38C}" srcId="{80ED0DC5-5DBC-4F09-B156-3AC3CF24D2B9}" destId="{3E36BA52-F61F-4956-B6F5-A220192ABE1D}" srcOrd="1" destOrd="0" parTransId="{3F3AF911-4A50-47FC-B410-A4FC60058BF3}" sibTransId="{13FC4B6F-36DC-4C80-AB10-ECE9E27FBEA7}"/>
    <dgm:cxn modelId="{AC719FD0-EB5B-40B3-B30F-178D211E9598}" type="presOf" srcId="{3E36BA52-F61F-4956-B6F5-A220192ABE1D}" destId="{E87988DB-7756-420E-ACEF-40C4A0E0B8D1}" srcOrd="0" destOrd="0" presId="urn:microsoft.com/office/officeart/2005/8/layout/default"/>
    <dgm:cxn modelId="{BE928CEA-0451-46AB-A170-02C39C799E0F}" type="presOf" srcId="{80ED0DC5-5DBC-4F09-B156-3AC3CF24D2B9}" destId="{54693630-8084-47EA-920A-1B212F497682}" srcOrd="0" destOrd="0" presId="urn:microsoft.com/office/officeart/2005/8/layout/default"/>
    <dgm:cxn modelId="{DC2DECEA-21E4-460D-85C6-7C5CCD89E942}" type="presOf" srcId="{2424BD63-C111-4D91-9B03-303DCB935BFB}" destId="{BD00A282-ADDB-4DDF-96D0-A7DBF4F1C0FD}" srcOrd="0" destOrd="0" presId="urn:microsoft.com/office/officeart/2005/8/layout/default"/>
    <dgm:cxn modelId="{BF19BF7F-6523-4F14-A73F-7C39659A660F}" type="presParOf" srcId="{54693630-8084-47EA-920A-1B212F497682}" destId="{BD00A282-ADDB-4DDF-96D0-A7DBF4F1C0FD}" srcOrd="0" destOrd="0" presId="urn:microsoft.com/office/officeart/2005/8/layout/default"/>
    <dgm:cxn modelId="{08E1A34A-AAF6-4EE3-83A2-AC2A453E3141}" type="presParOf" srcId="{54693630-8084-47EA-920A-1B212F497682}" destId="{994F0B76-BC34-4D55-B36E-8187847F4460}" srcOrd="1" destOrd="0" presId="urn:microsoft.com/office/officeart/2005/8/layout/default"/>
    <dgm:cxn modelId="{FCC4F01E-FBDC-4BA7-9445-084F7B951F33}" type="presParOf" srcId="{54693630-8084-47EA-920A-1B212F497682}" destId="{E87988DB-7756-420E-ACEF-40C4A0E0B8D1}"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62A3B1-EF15-4600-BC9C-D93DDD04E61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D25EC0E-F33F-4113-AC5C-BCEBBF6D18F4}">
      <dgm:prSet/>
      <dgm:spPr/>
      <dgm:t>
        <a:bodyPr/>
        <a:lstStyle/>
        <a:p>
          <a:r>
            <a:rPr lang="en-US" dirty="0"/>
            <a:t>Do you know your organization’s policy regarding notifying patients if their network connected medical device been compromised?</a:t>
          </a:r>
        </a:p>
      </dgm:t>
    </dgm:pt>
    <dgm:pt modelId="{B2E121DA-CBF1-435D-8F82-24B4894AF4BD}" type="parTrans" cxnId="{A54C02A1-69E1-4AE0-9D13-06106C7515A0}">
      <dgm:prSet/>
      <dgm:spPr/>
      <dgm:t>
        <a:bodyPr/>
        <a:lstStyle/>
        <a:p>
          <a:endParaRPr lang="en-US"/>
        </a:p>
      </dgm:t>
    </dgm:pt>
    <dgm:pt modelId="{662212D8-E5E6-42A5-820B-DCE640793C1A}" type="sibTrans" cxnId="{A54C02A1-69E1-4AE0-9D13-06106C7515A0}">
      <dgm:prSet/>
      <dgm:spPr/>
      <dgm:t>
        <a:bodyPr/>
        <a:lstStyle/>
        <a:p>
          <a:endParaRPr lang="en-US"/>
        </a:p>
      </dgm:t>
    </dgm:pt>
    <dgm:pt modelId="{B0C8552A-B2BD-4540-827E-4FE2CF24C56A}">
      <dgm:prSet/>
      <dgm:spPr/>
      <dgm:t>
        <a:bodyPr/>
        <a:lstStyle/>
        <a:p>
          <a:r>
            <a:rPr lang="en-US" dirty="0"/>
            <a:t>How do patients notify us if their device is compromised</a:t>
          </a:r>
        </a:p>
      </dgm:t>
    </dgm:pt>
    <dgm:pt modelId="{6A295E5E-B3DE-4633-A2BC-5691D1AF46DD}" type="parTrans" cxnId="{258357DA-94C7-4CF0-925A-98BFA2A26EEA}">
      <dgm:prSet/>
      <dgm:spPr/>
      <dgm:t>
        <a:bodyPr/>
        <a:lstStyle/>
        <a:p>
          <a:endParaRPr lang="en-US"/>
        </a:p>
      </dgm:t>
    </dgm:pt>
    <dgm:pt modelId="{AB675EEF-8F0D-4DC0-974B-88D20BD69649}" type="sibTrans" cxnId="{258357DA-94C7-4CF0-925A-98BFA2A26EEA}">
      <dgm:prSet/>
      <dgm:spPr/>
      <dgm:t>
        <a:bodyPr/>
        <a:lstStyle/>
        <a:p>
          <a:endParaRPr lang="en-US"/>
        </a:p>
      </dgm:t>
    </dgm:pt>
    <dgm:pt modelId="{E38AB3AD-A330-4546-B20F-AA22FB2C04F7}">
      <dgm:prSet/>
      <dgm:spPr/>
      <dgm:t>
        <a:bodyPr/>
        <a:lstStyle/>
        <a:p>
          <a:pPr rtl="0"/>
          <a:r>
            <a:rPr lang="en-US" dirty="0"/>
            <a:t>Are the </a:t>
          </a:r>
          <a:r>
            <a:rPr lang="en-US" dirty="0">
              <a:latin typeface="Calibri Light" panose="020F0302020204030204"/>
            </a:rPr>
            <a:t>network connected</a:t>
          </a:r>
          <a:r>
            <a:rPr lang="en-US" dirty="0"/>
            <a:t> devices kept up to date and protected against compromise?</a:t>
          </a:r>
        </a:p>
      </dgm:t>
    </dgm:pt>
    <dgm:pt modelId="{32A476E1-1C4D-4DAE-8464-321464CE9C70}" type="parTrans" cxnId="{F9425DA6-1EEC-4E18-8109-620AAB134887}">
      <dgm:prSet/>
      <dgm:spPr/>
      <dgm:t>
        <a:bodyPr/>
        <a:lstStyle/>
        <a:p>
          <a:endParaRPr lang="en-US"/>
        </a:p>
      </dgm:t>
    </dgm:pt>
    <dgm:pt modelId="{F1FEED3F-E20F-418F-820C-7A51D9FB2D09}" type="sibTrans" cxnId="{F9425DA6-1EEC-4E18-8109-620AAB134887}">
      <dgm:prSet/>
      <dgm:spPr/>
      <dgm:t>
        <a:bodyPr/>
        <a:lstStyle/>
        <a:p>
          <a:endParaRPr lang="en-US"/>
        </a:p>
      </dgm:t>
    </dgm:pt>
    <dgm:pt modelId="{57FAADFB-2922-4A81-83EE-C57E0358DC50}">
      <dgm:prSet/>
      <dgm:spPr/>
      <dgm:t>
        <a:bodyPr/>
        <a:lstStyle/>
        <a:p>
          <a:r>
            <a:rPr lang="en-US" dirty="0"/>
            <a:t>Do you know who to contact in the event of an attack or shutdown?</a:t>
          </a:r>
        </a:p>
      </dgm:t>
    </dgm:pt>
    <dgm:pt modelId="{E2037D52-901D-4768-8A14-AA7EB996A38B}" type="parTrans" cxnId="{B7CE9384-BE8A-4AE4-A8C0-705222921351}">
      <dgm:prSet/>
      <dgm:spPr/>
      <dgm:t>
        <a:bodyPr/>
        <a:lstStyle/>
        <a:p>
          <a:endParaRPr lang="en-US"/>
        </a:p>
      </dgm:t>
    </dgm:pt>
    <dgm:pt modelId="{C6A5DDA3-42FA-41E2-A4D6-1B834F0D472B}" type="sibTrans" cxnId="{B7CE9384-BE8A-4AE4-A8C0-705222921351}">
      <dgm:prSet/>
      <dgm:spPr/>
      <dgm:t>
        <a:bodyPr/>
        <a:lstStyle/>
        <a:p>
          <a:endParaRPr lang="en-US"/>
        </a:p>
      </dgm:t>
    </dgm:pt>
    <dgm:pt modelId="{CF263534-D7B4-4A80-A3EA-F6CFD322E292}" type="pres">
      <dgm:prSet presAssocID="{0762A3B1-EF15-4600-BC9C-D93DDD04E61D}" presName="linear" presStyleCnt="0">
        <dgm:presLayoutVars>
          <dgm:animLvl val="lvl"/>
          <dgm:resizeHandles val="exact"/>
        </dgm:presLayoutVars>
      </dgm:prSet>
      <dgm:spPr/>
    </dgm:pt>
    <dgm:pt modelId="{C4ECD301-202A-4D51-9D1A-E7DD9C5D4554}" type="pres">
      <dgm:prSet presAssocID="{9D25EC0E-F33F-4113-AC5C-BCEBBF6D18F4}" presName="parentText" presStyleLbl="node1" presStyleIdx="0" presStyleCnt="4" custLinFactNeighborY="43612">
        <dgm:presLayoutVars>
          <dgm:chMax val="0"/>
          <dgm:bulletEnabled val="1"/>
        </dgm:presLayoutVars>
      </dgm:prSet>
      <dgm:spPr/>
    </dgm:pt>
    <dgm:pt modelId="{296A8137-89BB-4C5E-A977-099E245DD7F1}" type="pres">
      <dgm:prSet presAssocID="{662212D8-E5E6-42A5-820B-DCE640793C1A}" presName="spacer" presStyleCnt="0"/>
      <dgm:spPr/>
    </dgm:pt>
    <dgm:pt modelId="{0278AF0B-FF4E-41F4-A30A-4BBE78814E39}" type="pres">
      <dgm:prSet presAssocID="{B0C8552A-B2BD-4540-827E-4FE2CF24C56A}" presName="parentText" presStyleLbl="node1" presStyleIdx="1" presStyleCnt="4">
        <dgm:presLayoutVars>
          <dgm:chMax val="0"/>
          <dgm:bulletEnabled val="1"/>
        </dgm:presLayoutVars>
      </dgm:prSet>
      <dgm:spPr/>
    </dgm:pt>
    <dgm:pt modelId="{095AF9B6-7EBC-4FC8-976F-F7879A89D34E}" type="pres">
      <dgm:prSet presAssocID="{AB675EEF-8F0D-4DC0-974B-88D20BD69649}" presName="spacer" presStyleCnt="0"/>
      <dgm:spPr/>
    </dgm:pt>
    <dgm:pt modelId="{79459410-7CC4-42B8-878B-DFDFFE535778}" type="pres">
      <dgm:prSet presAssocID="{E38AB3AD-A330-4546-B20F-AA22FB2C04F7}" presName="parentText" presStyleLbl="node1" presStyleIdx="2" presStyleCnt="4">
        <dgm:presLayoutVars>
          <dgm:chMax val="0"/>
          <dgm:bulletEnabled val="1"/>
        </dgm:presLayoutVars>
      </dgm:prSet>
      <dgm:spPr/>
    </dgm:pt>
    <dgm:pt modelId="{DCB94CB4-EA07-4F1A-8585-9CC9FE4E2B1E}" type="pres">
      <dgm:prSet presAssocID="{F1FEED3F-E20F-418F-820C-7A51D9FB2D09}" presName="spacer" presStyleCnt="0"/>
      <dgm:spPr/>
    </dgm:pt>
    <dgm:pt modelId="{FD721B85-EA11-4516-9E6A-C3677557BBD7}" type="pres">
      <dgm:prSet presAssocID="{57FAADFB-2922-4A81-83EE-C57E0358DC50}" presName="parentText" presStyleLbl="node1" presStyleIdx="3" presStyleCnt="4" custLinFactNeighborX="-261">
        <dgm:presLayoutVars>
          <dgm:chMax val="0"/>
          <dgm:bulletEnabled val="1"/>
        </dgm:presLayoutVars>
      </dgm:prSet>
      <dgm:spPr/>
    </dgm:pt>
  </dgm:ptLst>
  <dgm:cxnLst>
    <dgm:cxn modelId="{4DA0A059-85F3-43E8-B3CC-74CDFD32E077}" type="presOf" srcId="{9D25EC0E-F33F-4113-AC5C-BCEBBF6D18F4}" destId="{C4ECD301-202A-4D51-9D1A-E7DD9C5D4554}" srcOrd="0" destOrd="0" presId="urn:microsoft.com/office/officeart/2005/8/layout/vList2"/>
    <dgm:cxn modelId="{B7CE9384-BE8A-4AE4-A8C0-705222921351}" srcId="{0762A3B1-EF15-4600-BC9C-D93DDD04E61D}" destId="{57FAADFB-2922-4A81-83EE-C57E0358DC50}" srcOrd="3" destOrd="0" parTransId="{E2037D52-901D-4768-8A14-AA7EB996A38B}" sibTransId="{C6A5DDA3-42FA-41E2-A4D6-1B834F0D472B}"/>
    <dgm:cxn modelId="{419D708F-DE42-45A4-9580-D0F20A89902D}" type="presOf" srcId="{0762A3B1-EF15-4600-BC9C-D93DDD04E61D}" destId="{CF263534-D7B4-4A80-A3EA-F6CFD322E292}" srcOrd="0" destOrd="0" presId="urn:microsoft.com/office/officeart/2005/8/layout/vList2"/>
    <dgm:cxn modelId="{A54C02A1-69E1-4AE0-9D13-06106C7515A0}" srcId="{0762A3B1-EF15-4600-BC9C-D93DDD04E61D}" destId="{9D25EC0E-F33F-4113-AC5C-BCEBBF6D18F4}" srcOrd="0" destOrd="0" parTransId="{B2E121DA-CBF1-435D-8F82-24B4894AF4BD}" sibTransId="{662212D8-E5E6-42A5-820B-DCE640793C1A}"/>
    <dgm:cxn modelId="{F9425DA6-1EEC-4E18-8109-620AAB134887}" srcId="{0762A3B1-EF15-4600-BC9C-D93DDD04E61D}" destId="{E38AB3AD-A330-4546-B20F-AA22FB2C04F7}" srcOrd="2" destOrd="0" parTransId="{32A476E1-1C4D-4DAE-8464-321464CE9C70}" sibTransId="{F1FEED3F-E20F-418F-820C-7A51D9FB2D09}"/>
    <dgm:cxn modelId="{32DF6FB2-E75B-4B44-8182-797ED2ED3685}" type="presOf" srcId="{E38AB3AD-A330-4546-B20F-AA22FB2C04F7}" destId="{79459410-7CC4-42B8-878B-DFDFFE535778}" srcOrd="0" destOrd="0" presId="urn:microsoft.com/office/officeart/2005/8/layout/vList2"/>
    <dgm:cxn modelId="{27C3DFB9-18BD-4A1D-9898-2B961F3E18A3}" type="presOf" srcId="{B0C8552A-B2BD-4540-827E-4FE2CF24C56A}" destId="{0278AF0B-FF4E-41F4-A30A-4BBE78814E39}" srcOrd="0" destOrd="0" presId="urn:microsoft.com/office/officeart/2005/8/layout/vList2"/>
    <dgm:cxn modelId="{258357DA-94C7-4CF0-925A-98BFA2A26EEA}" srcId="{0762A3B1-EF15-4600-BC9C-D93DDD04E61D}" destId="{B0C8552A-B2BD-4540-827E-4FE2CF24C56A}" srcOrd="1" destOrd="0" parTransId="{6A295E5E-B3DE-4633-A2BC-5691D1AF46DD}" sibTransId="{AB675EEF-8F0D-4DC0-974B-88D20BD69649}"/>
    <dgm:cxn modelId="{D84311F5-375A-4E3A-8BD5-26EBB8231C46}" type="presOf" srcId="{57FAADFB-2922-4A81-83EE-C57E0358DC50}" destId="{FD721B85-EA11-4516-9E6A-C3677557BBD7}" srcOrd="0" destOrd="0" presId="urn:microsoft.com/office/officeart/2005/8/layout/vList2"/>
    <dgm:cxn modelId="{25F9B684-278B-46B1-967F-272EC1705D9E}" type="presParOf" srcId="{CF263534-D7B4-4A80-A3EA-F6CFD322E292}" destId="{C4ECD301-202A-4D51-9D1A-E7DD9C5D4554}" srcOrd="0" destOrd="0" presId="urn:microsoft.com/office/officeart/2005/8/layout/vList2"/>
    <dgm:cxn modelId="{3E2008ED-116A-4FCA-86F7-B1A43F12E469}" type="presParOf" srcId="{CF263534-D7B4-4A80-A3EA-F6CFD322E292}" destId="{296A8137-89BB-4C5E-A977-099E245DD7F1}" srcOrd="1" destOrd="0" presId="urn:microsoft.com/office/officeart/2005/8/layout/vList2"/>
    <dgm:cxn modelId="{5E11CE13-ED8D-4553-9044-3EAC77DD4BBB}" type="presParOf" srcId="{CF263534-D7B4-4A80-A3EA-F6CFD322E292}" destId="{0278AF0B-FF4E-41F4-A30A-4BBE78814E39}" srcOrd="2" destOrd="0" presId="urn:microsoft.com/office/officeart/2005/8/layout/vList2"/>
    <dgm:cxn modelId="{AD12C940-06D1-4418-8604-D68CB22CFDCA}" type="presParOf" srcId="{CF263534-D7B4-4A80-A3EA-F6CFD322E292}" destId="{095AF9B6-7EBC-4FC8-976F-F7879A89D34E}" srcOrd="3" destOrd="0" presId="urn:microsoft.com/office/officeart/2005/8/layout/vList2"/>
    <dgm:cxn modelId="{EA819FAA-0295-4679-966F-4E4325EFE623}" type="presParOf" srcId="{CF263534-D7B4-4A80-A3EA-F6CFD322E292}" destId="{79459410-7CC4-42B8-878B-DFDFFE535778}" srcOrd="4" destOrd="0" presId="urn:microsoft.com/office/officeart/2005/8/layout/vList2"/>
    <dgm:cxn modelId="{164FA535-09F8-4D3C-8ED6-6196BC3D1240}" type="presParOf" srcId="{CF263534-D7B4-4A80-A3EA-F6CFD322E292}" destId="{DCB94CB4-EA07-4F1A-8585-9CC9FE4E2B1E}" srcOrd="5" destOrd="0" presId="urn:microsoft.com/office/officeart/2005/8/layout/vList2"/>
    <dgm:cxn modelId="{51FBC92D-A3F8-4117-AF36-7F1C201718FF}" type="presParOf" srcId="{CF263534-D7B4-4A80-A3EA-F6CFD322E292}" destId="{FD721B85-EA11-4516-9E6A-C3677557BBD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18A8FF-6EEF-4AAA-8EAB-3A7B6F650A8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AAC08A1-9B07-47D2-8468-73CD92661C47}">
      <dgm:prSet/>
      <dgm:spPr/>
      <dgm:t>
        <a:bodyPr/>
        <a:lstStyle/>
        <a:p>
          <a:r>
            <a:rPr lang="en-US" b="1" dirty="0"/>
            <a:t>For a deeper dive into the subject of connected medical devices, select the link below to view a YouTube video done by the FDA.</a:t>
          </a:r>
          <a:endParaRPr lang="en-US" dirty="0"/>
        </a:p>
      </dgm:t>
    </dgm:pt>
    <dgm:pt modelId="{D7355480-7ABA-407C-94D6-AB00613B1A04}" type="parTrans" cxnId="{4DB41D21-FB18-47A0-85DC-C0E06246CAB4}">
      <dgm:prSet/>
      <dgm:spPr/>
      <dgm:t>
        <a:bodyPr/>
        <a:lstStyle/>
        <a:p>
          <a:endParaRPr lang="en-US"/>
        </a:p>
      </dgm:t>
    </dgm:pt>
    <dgm:pt modelId="{B591A16F-8C8D-4D73-B085-9F6609B8EBB8}" type="sibTrans" cxnId="{4DB41D21-FB18-47A0-85DC-C0E06246CAB4}">
      <dgm:prSet/>
      <dgm:spPr/>
      <dgm:t>
        <a:bodyPr/>
        <a:lstStyle/>
        <a:p>
          <a:endParaRPr lang="en-US"/>
        </a:p>
      </dgm:t>
    </dgm:pt>
    <dgm:pt modelId="{5F6CABAB-E3B5-4455-84E0-8899199B018A}">
      <dgm:prSet/>
      <dgm:spPr/>
      <dgm:t>
        <a:bodyPr/>
        <a:lstStyle/>
        <a:p>
          <a:r>
            <a:rPr lang="en-US" dirty="0">
              <a:hlinkClick xmlns:r="http://schemas.openxmlformats.org/officeDocument/2006/relationships" r:id="rId1"/>
            </a:rPr>
            <a:t>FDA: Cybersecurity Awareness for Connected Medical Devices</a:t>
          </a:r>
          <a:endParaRPr lang="en-US" dirty="0"/>
        </a:p>
      </dgm:t>
    </dgm:pt>
    <dgm:pt modelId="{FF905DB9-D44C-4362-802B-834C404D7246}" type="parTrans" cxnId="{6591A47C-1FBE-4E8E-9A6F-AED961F16F2C}">
      <dgm:prSet/>
      <dgm:spPr/>
      <dgm:t>
        <a:bodyPr/>
        <a:lstStyle/>
        <a:p>
          <a:endParaRPr lang="en-US"/>
        </a:p>
      </dgm:t>
    </dgm:pt>
    <dgm:pt modelId="{23DD512D-5E15-42A1-AFFB-11BD6E9B98F6}" type="sibTrans" cxnId="{6591A47C-1FBE-4E8E-9A6F-AED961F16F2C}">
      <dgm:prSet/>
      <dgm:spPr/>
      <dgm:t>
        <a:bodyPr/>
        <a:lstStyle/>
        <a:p>
          <a:endParaRPr lang="en-US"/>
        </a:p>
      </dgm:t>
    </dgm:pt>
    <dgm:pt modelId="{9FE6EED5-5F08-477E-92C8-13FDC545229A}" type="pres">
      <dgm:prSet presAssocID="{6D18A8FF-6EEF-4AAA-8EAB-3A7B6F650A8C}" presName="linear" presStyleCnt="0">
        <dgm:presLayoutVars>
          <dgm:animLvl val="lvl"/>
          <dgm:resizeHandles val="exact"/>
        </dgm:presLayoutVars>
      </dgm:prSet>
      <dgm:spPr/>
    </dgm:pt>
    <dgm:pt modelId="{26839C0E-7CC2-4D51-BDA8-685B4DD0C257}" type="pres">
      <dgm:prSet presAssocID="{EAAC08A1-9B07-47D2-8468-73CD92661C47}" presName="parentText" presStyleLbl="node1" presStyleIdx="0" presStyleCnt="2">
        <dgm:presLayoutVars>
          <dgm:chMax val="0"/>
          <dgm:bulletEnabled val="1"/>
        </dgm:presLayoutVars>
      </dgm:prSet>
      <dgm:spPr/>
    </dgm:pt>
    <dgm:pt modelId="{83CD955E-8E6B-4B20-A329-7D3EDD85CAEE}" type="pres">
      <dgm:prSet presAssocID="{B591A16F-8C8D-4D73-B085-9F6609B8EBB8}" presName="spacer" presStyleCnt="0"/>
      <dgm:spPr/>
    </dgm:pt>
    <dgm:pt modelId="{4CFC4AE0-B95D-48C7-9FFE-B59B2EDF6D6A}" type="pres">
      <dgm:prSet presAssocID="{5F6CABAB-E3B5-4455-84E0-8899199B018A}" presName="parentText" presStyleLbl="node1" presStyleIdx="1" presStyleCnt="2">
        <dgm:presLayoutVars>
          <dgm:chMax val="0"/>
          <dgm:bulletEnabled val="1"/>
        </dgm:presLayoutVars>
      </dgm:prSet>
      <dgm:spPr/>
    </dgm:pt>
  </dgm:ptLst>
  <dgm:cxnLst>
    <dgm:cxn modelId="{C066F709-EC07-4768-B184-31F902BCB73D}" type="presOf" srcId="{EAAC08A1-9B07-47D2-8468-73CD92661C47}" destId="{26839C0E-7CC2-4D51-BDA8-685B4DD0C257}" srcOrd="0" destOrd="0" presId="urn:microsoft.com/office/officeart/2005/8/layout/vList2"/>
    <dgm:cxn modelId="{4DB41D21-FB18-47A0-85DC-C0E06246CAB4}" srcId="{6D18A8FF-6EEF-4AAA-8EAB-3A7B6F650A8C}" destId="{EAAC08A1-9B07-47D2-8468-73CD92661C47}" srcOrd="0" destOrd="0" parTransId="{D7355480-7ABA-407C-94D6-AB00613B1A04}" sibTransId="{B591A16F-8C8D-4D73-B085-9F6609B8EBB8}"/>
    <dgm:cxn modelId="{88942727-C576-40C5-9750-526643BA9B06}" type="presOf" srcId="{6D18A8FF-6EEF-4AAA-8EAB-3A7B6F650A8C}" destId="{9FE6EED5-5F08-477E-92C8-13FDC545229A}" srcOrd="0" destOrd="0" presId="urn:microsoft.com/office/officeart/2005/8/layout/vList2"/>
    <dgm:cxn modelId="{6591A47C-1FBE-4E8E-9A6F-AED961F16F2C}" srcId="{6D18A8FF-6EEF-4AAA-8EAB-3A7B6F650A8C}" destId="{5F6CABAB-E3B5-4455-84E0-8899199B018A}" srcOrd="1" destOrd="0" parTransId="{FF905DB9-D44C-4362-802B-834C404D7246}" sibTransId="{23DD512D-5E15-42A1-AFFB-11BD6E9B98F6}"/>
    <dgm:cxn modelId="{EBA3B2C7-2CDF-4710-A6C7-0CE20B414447}" type="presOf" srcId="{5F6CABAB-E3B5-4455-84E0-8899199B018A}" destId="{4CFC4AE0-B95D-48C7-9FFE-B59B2EDF6D6A}" srcOrd="0" destOrd="0" presId="urn:microsoft.com/office/officeart/2005/8/layout/vList2"/>
    <dgm:cxn modelId="{74EBF3E9-2DD0-4E9D-9E0D-83F24E39DC94}" type="presParOf" srcId="{9FE6EED5-5F08-477E-92C8-13FDC545229A}" destId="{26839C0E-7CC2-4D51-BDA8-685B4DD0C257}" srcOrd="0" destOrd="0" presId="urn:microsoft.com/office/officeart/2005/8/layout/vList2"/>
    <dgm:cxn modelId="{22613598-8BD8-4FE9-BC70-3DF1640F1DC4}" type="presParOf" srcId="{9FE6EED5-5F08-477E-92C8-13FDC545229A}" destId="{83CD955E-8E6B-4B20-A329-7D3EDD85CAEE}" srcOrd="1" destOrd="0" presId="urn:microsoft.com/office/officeart/2005/8/layout/vList2"/>
    <dgm:cxn modelId="{BDEC3907-A01D-405D-8CD3-579B607ECAF7}" type="presParOf" srcId="{9FE6EED5-5F08-477E-92C8-13FDC545229A}" destId="{4CFC4AE0-B95D-48C7-9FFE-B59B2EDF6D6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9014A-34A8-4176-B204-2C87D598E682}">
      <dsp:nvSpPr>
        <dsp:cNvPr id="0" name=""/>
        <dsp:cNvSpPr/>
      </dsp:nvSpPr>
      <dsp:spPr>
        <a:xfrm>
          <a:off x="0" y="32251"/>
          <a:ext cx="6263640"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b="1" kern="1200" dirty="0"/>
            <a:t>OUTLINE</a:t>
          </a:r>
          <a:endParaRPr lang="en-US" sz="5300" kern="1200" dirty="0"/>
        </a:p>
      </dsp:txBody>
      <dsp:txXfrm>
        <a:off x="62055" y="94306"/>
        <a:ext cx="6139530" cy="1147095"/>
      </dsp:txXfrm>
    </dsp:sp>
    <dsp:sp modelId="{6D25FE6A-A5D6-48E4-84B1-903F44FF0CBF}">
      <dsp:nvSpPr>
        <dsp:cNvPr id="0" name=""/>
        <dsp:cNvSpPr/>
      </dsp:nvSpPr>
      <dsp:spPr>
        <a:xfrm>
          <a:off x="0" y="1303456"/>
          <a:ext cx="6263640" cy="416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67310" rIns="376936" bIns="67310" numCol="1" spcCol="1270" anchor="t" anchorCtr="0">
          <a:noAutofit/>
        </a:bodyPr>
        <a:lstStyle/>
        <a:p>
          <a:pPr marL="285750" lvl="1" indent="-285750" algn="l" defTabSz="1822450">
            <a:lnSpc>
              <a:spcPct val="90000"/>
            </a:lnSpc>
            <a:spcBef>
              <a:spcPct val="0"/>
            </a:spcBef>
            <a:spcAft>
              <a:spcPct val="20000"/>
            </a:spcAft>
            <a:buChar char="•"/>
          </a:pPr>
          <a:r>
            <a:rPr lang="en-US" sz="4100" kern="1200" dirty="0"/>
            <a:t>Medical Devices and Security</a:t>
          </a:r>
        </a:p>
        <a:p>
          <a:pPr marL="285750" lvl="1" indent="-285750" algn="l" defTabSz="1822450">
            <a:lnSpc>
              <a:spcPct val="90000"/>
            </a:lnSpc>
            <a:spcBef>
              <a:spcPct val="0"/>
            </a:spcBef>
            <a:spcAft>
              <a:spcPct val="20000"/>
            </a:spcAft>
            <a:buChar char="•"/>
          </a:pPr>
          <a:r>
            <a:rPr lang="en-US" sz="4100" kern="1200" dirty="0"/>
            <a:t>Statistics</a:t>
          </a:r>
        </a:p>
        <a:p>
          <a:pPr marL="285750" lvl="1" indent="-285750" algn="l" defTabSz="1822450">
            <a:lnSpc>
              <a:spcPct val="90000"/>
            </a:lnSpc>
            <a:spcBef>
              <a:spcPct val="0"/>
            </a:spcBef>
            <a:spcAft>
              <a:spcPct val="20000"/>
            </a:spcAft>
            <a:buChar char="•"/>
          </a:pPr>
          <a:r>
            <a:rPr lang="en-US" sz="4100" kern="1200" dirty="0"/>
            <a:t>Impacts to Healthcare</a:t>
          </a:r>
        </a:p>
        <a:p>
          <a:pPr marL="285750" lvl="1" indent="-285750" algn="l" defTabSz="1822450">
            <a:lnSpc>
              <a:spcPct val="90000"/>
            </a:lnSpc>
            <a:spcBef>
              <a:spcPct val="0"/>
            </a:spcBef>
            <a:spcAft>
              <a:spcPct val="20000"/>
            </a:spcAft>
            <a:buChar char="•"/>
          </a:pPr>
          <a:r>
            <a:rPr lang="en-US" sz="4100" kern="1200" dirty="0"/>
            <a:t>Risk &amp; Vulnerabilities</a:t>
          </a:r>
        </a:p>
        <a:p>
          <a:pPr marL="285750" lvl="1" indent="-285750" algn="l" defTabSz="1822450">
            <a:lnSpc>
              <a:spcPct val="90000"/>
            </a:lnSpc>
            <a:spcBef>
              <a:spcPct val="0"/>
            </a:spcBef>
            <a:spcAft>
              <a:spcPct val="20000"/>
            </a:spcAft>
            <a:buChar char="•"/>
          </a:pPr>
          <a:r>
            <a:rPr lang="en-US" sz="4100" kern="1200" dirty="0"/>
            <a:t>Lessons Learned</a:t>
          </a:r>
        </a:p>
      </dsp:txBody>
      <dsp:txXfrm>
        <a:off x="0" y="1303456"/>
        <a:ext cx="6263640" cy="4168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E1AB3-C5F8-4AF7-916D-CBE8F8BF865E}">
      <dsp:nvSpPr>
        <dsp:cNvPr id="0" name=""/>
        <dsp:cNvSpPr/>
      </dsp:nvSpPr>
      <dsp:spPr>
        <a:xfrm>
          <a:off x="0" y="232782"/>
          <a:ext cx="3895224" cy="19773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i="1" kern="1200" dirty="0"/>
            <a:t>The Healthcare IoT Cybersecurity Landscape </a:t>
          </a:r>
          <a:endParaRPr lang="en-US" sz="3600" kern="1200" dirty="0"/>
        </a:p>
      </dsp:txBody>
      <dsp:txXfrm>
        <a:off x="96524" y="329306"/>
        <a:ext cx="3702176" cy="1784252"/>
      </dsp:txXfrm>
    </dsp:sp>
    <dsp:sp modelId="{BA36B335-ACDF-4A4D-85B9-1F38AE92810F}">
      <dsp:nvSpPr>
        <dsp:cNvPr id="0" name=""/>
        <dsp:cNvSpPr/>
      </dsp:nvSpPr>
      <dsp:spPr>
        <a:xfrm>
          <a:off x="0" y="2434837"/>
          <a:ext cx="3895224" cy="19773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i="1" kern="1200" dirty="0"/>
            <a:t>Cynerio 2022 Report</a:t>
          </a:r>
          <a:endParaRPr lang="en-US" sz="3600" kern="1200" dirty="0"/>
        </a:p>
      </dsp:txBody>
      <dsp:txXfrm>
        <a:off x="96524" y="2531361"/>
        <a:ext cx="3702176" cy="1784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0A282-ADDB-4DDF-96D0-A7DBF4F1C0FD}">
      <dsp:nvSpPr>
        <dsp:cNvPr id="0" name=""/>
        <dsp:cNvSpPr/>
      </dsp:nvSpPr>
      <dsp:spPr>
        <a:xfrm>
          <a:off x="297073" y="150784"/>
          <a:ext cx="2909833" cy="17459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Default passwords are not changed on the connected device since received from the vendor is a vulnerability</a:t>
          </a:r>
        </a:p>
      </dsp:txBody>
      <dsp:txXfrm>
        <a:off x="297073" y="150784"/>
        <a:ext cx="2909833" cy="1745900"/>
      </dsp:txXfrm>
    </dsp:sp>
    <dsp:sp modelId="{E87988DB-7756-420E-ACEF-40C4A0E0B8D1}">
      <dsp:nvSpPr>
        <dsp:cNvPr id="0" name=""/>
        <dsp:cNvSpPr/>
      </dsp:nvSpPr>
      <dsp:spPr>
        <a:xfrm>
          <a:off x="297830" y="2038201"/>
          <a:ext cx="2909833" cy="1745900"/>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Patient safety may be compromised due to a potential system or network cyber-attack i.e.. breach</a:t>
          </a:r>
        </a:p>
      </dsp:txBody>
      <dsp:txXfrm>
        <a:off x="297830" y="2038201"/>
        <a:ext cx="2909833" cy="1745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0A282-ADDB-4DDF-96D0-A7DBF4F1C0FD}">
      <dsp:nvSpPr>
        <dsp:cNvPr id="0" name=""/>
        <dsp:cNvSpPr/>
      </dsp:nvSpPr>
      <dsp:spPr>
        <a:xfrm>
          <a:off x="297073" y="150784"/>
          <a:ext cx="2909833" cy="17459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If the network connected device succumbs to an attack, broad hospital impacts could occur due to the unavailable use of connected devices for patient care</a:t>
          </a:r>
        </a:p>
      </dsp:txBody>
      <dsp:txXfrm>
        <a:off x="297073" y="150784"/>
        <a:ext cx="2909833" cy="1745900"/>
      </dsp:txXfrm>
    </dsp:sp>
    <dsp:sp modelId="{E87988DB-7756-420E-ACEF-40C4A0E0B8D1}">
      <dsp:nvSpPr>
        <dsp:cNvPr id="0" name=""/>
        <dsp:cNvSpPr/>
      </dsp:nvSpPr>
      <dsp:spPr>
        <a:xfrm>
          <a:off x="297830" y="2038201"/>
          <a:ext cx="2909833" cy="1745900"/>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 some instances, devices are connected to a network managed by a third party vendor, which increased the potential for a cyber-attack.</a:t>
          </a:r>
        </a:p>
      </dsp:txBody>
      <dsp:txXfrm>
        <a:off x="297830" y="2038201"/>
        <a:ext cx="2909833" cy="1745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CD301-202A-4D51-9D1A-E7DD9C5D4554}">
      <dsp:nvSpPr>
        <dsp:cNvPr id="0" name=""/>
        <dsp:cNvSpPr/>
      </dsp:nvSpPr>
      <dsp:spPr>
        <a:xfrm>
          <a:off x="0" y="39288"/>
          <a:ext cx="6263640" cy="13197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Do you know your organization’s policy regarding notifying patients if their network connected medical device been compromised?</a:t>
          </a:r>
        </a:p>
      </dsp:txBody>
      <dsp:txXfrm>
        <a:off x="64425" y="103713"/>
        <a:ext cx="6134790" cy="1190909"/>
      </dsp:txXfrm>
    </dsp:sp>
    <dsp:sp modelId="{0278AF0B-FF4E-41F4-A30A-4BBE78814E39}">
      <dsp:nvSpPr>
        <dsp:cNvPr id="0" name=""/>
        <dsp:cNvSpPr/>
      </dsp:nvSpPr>
      <dsp:spPr>
        <a:xfrm>
          <a:off x="0" y="1398024"/>
          <a:ext cx="6263640" cy="131975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How do patients notify us if their device is compromised</a:t>
          </a:r>
        </a:p>
      </dsp:txBody>
      <dsp:txXfrm>
        <a:off x="64425" y="1462449"/>
        <a:ext cx="6134790" cy="1190909"/>
      </dsp:txXfrm>
    </dsp:sp>
    <dsp:sp modelId="{79459410-7CC4-42B8-878B-DFDFFE535778}">
      <dsp:nvSpPr>
        <dsp:cNvPr id="0" name=""/>
        <dsp:cNvSpPr/>
      </dsp:nvSpPr>
      <dsp:spPr>
        <a:xfrm>
          <a:off x="0" y="2786904"/>
          <a:ext cx="6263640" cy="131975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Are the </a:t>
          </a:r>
          <a:r>
            <a:rPr lang="en-US" sz="2400" kern="1200" dirty="0">
              <a:latin typeface="Calibri Light" panose="020F0302020204030204"/>
            </a:rPr>
            <a:t>network connected</a:t>
          </a:r>
          <a:r>
            <a:rPr lang="en-US" sz="2400" kern="1200" dirty="0"/>
            <a:t> devices kept up to date and protected against compromise?</a:t>
          </a:r>
        </a:p>
      </dsp:txBody>
      <dsp:txXfrm>
        <a:off x="64425" y="2851329"/>
        <a:ext cx="6134790" cy="1190909"/>
      </dsp:txXfrm>
    </dsp:sp>
    <dsp:sp modelId="{FD721B85-EA11-4516-9E6A-C3677557BBD7}">
      <dsp:nvSpPr>
        <dsp:cNvPr id="0" name=""/>
        <dsp:cNvSpPr/>
      </dsp:nvSpPr>
      <dsp:spPr>
        <a:xfrm>
          <a:off x="0" y="4175784"/>
          <a:ext cx="6263640" cy="13197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Do you know who to contact in the event of an attack or shutdown?</a:t>
          </a:r>
        </a:p>
      </dsp:txBody>
      <dsp:txXfrm>
        <a:off x="64425" y="4240209"/>
        <a:ext cx="6134790" cy="11909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39C0E-7CC2-4D51-BDA8-685B4DD0C257}">
      <dsp:nvSpPr>
        <dsp:cNvPr id="0" name=""/>
        <dsp:cNvSpPr/>
      </dsp:nvSpPr>
      <dsp:spPr>
        <a:xfrm>
          <a:off x="0" y="376703"/>
          <a:ext cx="6263640" cy="2283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For a deeper dive into the subject of connected medical devices, select the link below to view a YouTube video done by the FDA.</a:t>
          </a:r>
          <a:endParaRPr lang="en-US" sz="3200" kern="1200" dirty="0"/>
        </a:p>
      </dsp:txBody>
      <dsp:txXfrm>
        <a:off x="111488" y="488191"/>
        <a:ext cx="6040664" cy="2060864"/>
      </dsp:txXfrm>
    </dsp:sp>
    <dsp:sp modelId="{4CFC4AE0-B95D-48C7-9FFE-B59B2EDF6D6A}">
      <dsp:nvSpPr>
        <dsp:cNvPr id="0" name=""/>
        <dsp:cNvSpPr/>
      </dsp:nvSpPr>
      <dsp:spPr>
        <a:xfrm>
          <a:off x="0" y="2752704"/>
          <a:ext cx="6263640" cy="22838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hlinkClick xmlns:r="http://schemas.openxmlformats.org/officeDocument/2006/relationships" r:id="rId1"/>
            </a:rPr>
            <a:t>FDA: Cybersecurity Awareness for Connected Medical Devices</a:t>
          </a:r>
          <a:endParaRPr lang="en-US" sz="3200" kern="1200" dirty="0"/>
        </a:p>
      </dsp:txBody>
      <dsp:txXfrm>
        <a:off x="111488" y="2864192"/>
        <a:ext cx="6040664" cy="20608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ED4F89-979F-402D-B7BF-BB5DA7409B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8577EB-80F5-4FA2-819E-D54D8CA4A1A4}" type="slidenum">
              <a:rPr lang="en-US" smtClean="0"/>
              <a:t>‹#›</a:t>
            </a:fld>
            <a:endParaRPr lang="en-US" dirty="0"/>
          </a:p>
        </p:txBody>
      </p:sp>
    </p:spTree>
    <p:extLst>
      <p:ext uri="{BB962C8B-B14F-4D97-AF65-F5344CB8AC3E}">
        <p14:creationId xmlns:p14="http://schemas.microsoft.com/office/powerpoint/2010/main" val="2216475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F2E41-829C-4199-9839-2967DAAB1907}" type="datetimeFigureOut">
              <a:rPr lang="en-US" smtClean="0"/>
              <a:t>6/9/26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FFAC6-29AE-4912-AC3A-FF91DA285322}" type="slidenum">
              <a:rPr lang="en-US" smtClean="0"/>
              <a:t>‹#›</a:t>
            </a:fld>
            <a:endParaRPr lang="en-US" dirty="0"/>
          </a:p>
        </p:txBody>
      </p:sp>
    </p:spTree>
    <p:extLst>
      <p:ext uri="{BB962C8B-B14F-4D97-AF65-F5344CB8AC3E}">
        <p14:creationId xmlns:p14="http://schemas.microsoft.com/office/powerpoint/2010/main" val="45108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a:t>
            </a:fld>
            <a:endParaRPr lang="en-US" dirty="0"/>
          </a:p>
        </p:txBody>
      </p:sp>
    </p:spTree>
    <p:extLst>
      <p:ext uri="{BB962C8B-B14F-4D97-AF65-F5344CB8AC3E}">
        <p14:creationId xmlns:p14="http://schemas.microsoft.com/office/powerpoint/2010/main" val="958877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Narrator  Read as outlined on slide</a:t>
            </a:r>
          </a:p>
          <a:p>
            <a:endParaRPr lang="en-US" sz="1400" dirty="0"/>
          </a:p>
          <a:p>
            <a:r>
              <a:rPr lang="en-US" sz="1400" dirty="0"/>
              <a:t>These could also have a serious impact to patient safety with connected devices</a:t>
            </a:r>
            <a:r>
              <a:rPr lang="en-US" sz="800" dirty="0"/>
              <a:t>.</a:t>
            </a:r>
          </a:p>
        </p:txBody>
      </p:sp>
      <p:sp>
        <p:nvSpPr>
          <p:cNvPr id="4" name="Slide Number Placeholder 3"/>
          <p:cNvSpPr>
            <a:spLocks noGrp="1"/>
          </p:cNvSpPr>
          <p:nvPr>
            <p:ph type="sldNum" sz="quarter" idx="5"/>
          </p:nvPr>
        </p:nvSpPr>
        <p:spPr/>
        <p:txBody>
          <a:bodyPr/>
          <a:lstStyle/>
          <a:p>
            <a:fld id="{FA3FFAC6-29AE-4912-AC3A-FF91DA285322}" type="slidenum">
              <a:rPr lang="en-US" smtClean="0"/>
              <a:t>10</a:t>
            </a:fld>
            <a:endParaRPr lang="en-US" dirty="0"/>
          </a:p>
        </p:txBody>
      </p:sp>
    </p:spTree>
    <p:extLst>
      <p:ext uri="{BB962C8B-B14F-4D97-AF65-F5344CB8AC3E}">
        <p14:creationId xmlns:p14="http://schemas.microsoft.com/office/powerpoint/2010/main" val="3455227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86470"/>
            <a:ext cx="5257800" cy="3614530"/>
          </a:xfrm>
        </p:spPr>
        <p:txBody>
          <a:bodyPr/>
          <a:lstStyle/>
          <a:p>
            <a:pPr marL="0" marR="0">
              <a:lnSpc>
                <a:spcPts val="1105"/>
              </a:lnSpc>
              <a:spcBef>
                <a:spcPts val="0"/>
              </a:spcBef>
              <a:spcAft>
                <a:spcPts val="0"/>
              </a:spcAft>
            </a:pPr>
            <a:r>
              <a:rPr lang="en-US" sz="1100" dirty="0">
                <a:solidFill>
                  <a:srgbClr val="000000"/>
                </a:solidFill>
                <a:effectLst/>
                <a:latin typeface="Lato" panose="020F0502020204030203" pitchFamily="34" charset="0"/>
                <a:ea typeface="Calibri" panose="020F0502020204030204" pitchFamily="34" charset="0"/>
                <a:cs typeface="Lato" panose="020F0502020204030203" pitchFamily="34" charset="0"/>
              </a:rPr>
              <a:t>Narrator:</a:t>
            </a:r>
          </a:p>
          <a:p>
            <a:pPr marL="0" marR="0">
              <a:lnSpc>
                <a:spcPts val="1105"/>
              </a:lnSpc>
              <a:spcBef>
                <a:spcPts val="0"/>
              </a:spcBef>
              <a:spcAft>
                <a:spcPts val="0"/>
              </a:spcAft>
            </a:pPr>
            <a:endParaRPr lang="en-US" sz="1100" dirty="0">
              <a:solidFill>
                <a:srgbClr val="000000"/>
              </a:solidFill>
              <a:effectLst/>
              <a:latin typeface="Lato"/>
              <a:ea typeface="Calibri" panose="020F0502020204030204" pitchFamily="34" charset="0"/>
              <a:cs typeface="Lato"/>
            </a:endParaRPr>
          </a:p>
          <a:p>
            <a:pPr marL="0" marR="0">
              <a:lnSpc>
                <a:spcPts val="1105"/>
              </a:lnSpc>
              <a:spcBef>
                <a:spcPts val="0"/>
              </a:spcBef>
              <a:spcAft>
                <a:spcPts val="0"/>
              </a:spcAft>
            </a:pPr>
            <a:r>
              <a:rPr lang="en-US" sz="1100" dirty="0">
                <a:solidFill>
                  <a:srgbClr val="000000"/>
                </a:solidFill>
                <a:effectLst/>
                <a:latin typeface="Lato"/>
                <a:ea typeface="Calibri" panose="020F0502020204030204" pitchFamily="34" charset="0"/>
                <a:cs typeface="Lato"/>
              </a:rPr>
              <a:t>Now that we have reviewed all the technology and </a:t>
            </a:r>
            <a:r>
              <a:rPr lang="en-US" sz="1100" dirty="0">
                <a:solidFill>
                  <a:srgbClr val="000000"/>
                </a:solidFill>
                <a:latin typeface="Lato"/>
                <a:ea typeface="Calibri" panose="020F0502020204030204" pitchFamily="34" charset="0"/>
                <a:cs typeface="Lato"/>
              </a:rPr>
              <a:t>stats</a:t>
            </a:r>
            <a:r>
              <a:rPr lang="en-US" sz="1100" dirty="0">
                <a:solidFill>
                  <a:srgbClr val="000000"/>
                </a:solidFill>
                <a:effectLst/>
                <a:latin typeface="Lato"/>
                <a:ea typeface="Calibri" panose="020F0502020204030204" pitchFamily="34" charset="0"/>
                <a:cs typeface="Lato"/>
              </a:rPr>
              <a:t> around cyber risks, lets talk about what you can do to be better prepared.</a:t>
            </a:r>
          </a:p>
          <a:p>
            <a:pPr marL="0" marR="0">
              <a:lnSpc>
                <a:spcPts val="1105"/>
              </a:lnSpc>
              <a:spcBef>
                <a:spcPts val="0"/>
              </a:spcBef>
              <a:spcAft>
                <a:spcPts val="0"/>
              </a:spcAft>
            </a:pPr>
            <a:r>
              <a:rPr lang="en-US" sz="1100" dirty="0">
                <a:solidFill>
                  <a:srgbClr val="000000"/>
                </a:solidFill>
                <a:effectLst/>
                <a:latin typeface="Lato" panose="020F0502020204030203" pitchFamily="34" charset="0"/>
                <a:ea typeface="Calibri" panose="020F0502020204030204" pitchFamily="34" charset="0"/>
                <a:cs typeface="Lato" panose="020F0502020204030203" pitchFamily="34" charset="0"/>
              </a:rPr>
              <a:t>Know your organization’s protocols in case of a potential shutdown or attack against connected medical device</a:t>
            </a:r>
          </a:p>
          <a:p>
            <a:pPr>
              <a:lnSpc>
                <a:spcPts val="1105"/>
              </a:lnSpc>
            </a:pPr>
            <a:r>
              <a:rPr lang="en-US" sz="1100" dirty="0">
                <a:solidFill>
                  <a:srgbClr val="000000"/>
                </a:solidFill>
                <a:effectLst/>
                <a:latin typeface="Lato"/>
                <a:ea typeface="Calibri" panose="020F0502020204030204" pitchFamily="34" charset="0"/>
                <a:cs typeface="Lato"/>
              </a:rPr>
              <a:t>Help patients and staff by understanding the processes and procedures; this can help mitigate the impacts. </a:t>
            </a:r>
            <a:endParaRPr lang="en-US" sz="1100" dirty="0">
              <a:solidFill>
                <a:srgbClr val="000000"/>
              </a:solidFill>
              <a:latin typeface="Lato"/>
              <a:ea typeface="Calibri" panose="020F0502020204030204" pitchFamily="34" charset="0"/>
              <a:cs typeface="Lato"/>
            </a:endParaRPr>
          </a:p>
          <a:p>
            <a:pPr>
              <a:lnSpc>
                <a:spcPts val="1105"/>
              </a:lnSpc>
            </a:pPr>
            <a:endParaRPr lang="en-US" sz="1100" dirty="0">
              <a:solidFill>
                <a:srgbClr val="000000"/>
              </a:solidFill>
              <a:latin typeface="Lato"/>
              <a:ea typeface="Calibri" panose="020F0502020204030204" pitchFamily="34" charset="0"/>
              <a:cs typeface="Lato"/>
            </a:endParaRPr>
          </a:p>
          <a:p>
            <a:pPr>
              <a:lnSpc>
                <a:spcPts val="1105"/>
              </a:lnSpc>
            </a:pPr>
            <a:r>
              <a:rPr lang="en-US" sz="1100" dirty="0">
                <a:solidFill>
                  <a:srgbClr val="000000"/>
                </a:solidFill>
                <a:effectLst/>
                <a:latin typeface="Lato"/>
                <a:ea typeface="Calibri" panose="020F0502020204030204" pitchFamily="34" charset="0"/>
                <a:cs typeface="Lato"/>
              </a:rPr>
              <a:t>Be sure to ask:</a:t>
            </a:r>
            <a:r>
              <a:rPr lang="en-US" sz="1100" dirty="0">
                <a:solidFill>
                  <a:srgbClr val="000000"/>
                </a:solidFill>
                <a:latin typeface="Lato"/>
                <a:ea typeface="Calibri" panose="020F0502020204030204" pitchFamily="34" charset="0"/>
                <a:cs typeface="Lato"/>
              </a:rPr>
              <a:t> </a:t>
            </a:r>
            <a:endParaRPr lang="en-US" sz="1100" dirty="0">
              <a:effectLst/>
              <a:latin typeface="Calibri"/>
              <a:ea typeface="Calibri" panose="020F0502020204030204" pitchFamily="34" charset="0"/>
              <a:cs typeface="Calibri"/>
            </a:endParaRPr>
          </a:p>
          <a:p>
            <a:pPr marL="342900" marR="0" lvl="0" indent="-342900">
              <a:lnSpc>
                <a:spcPct val="107000"/>
              </a:lnSpc>
              <a:spcBef>
                <a:spcPts val="0"/>
              </a:spcBef>
              <a:spcAft>
                <a:spcPts val="0"/>
              </a:spcAft>
              <a:buFont typeface="+mj-lt"/>
              <a:buAutoNum type="arabicPeriod"/>
            </a:pPr>
            <a:r>
              <a:rPr lang="en-US" sz="1100" dirty="0">
                <a:solidFill>
                  <a:srgbClr val="000000"/>
                </a:solidFill>
                <a:effectLst/>
                <a:latin typeface="Lato" panose="020F0502020204030203" pitchFamily="34" charset="0"/>
                <a:ea typeface="Calibri" panose="020F0502020204030204" pitchFamily="34" charset="0"/>
                <a:cs typeface="Lato" panose="020F0502020204030203" pitchFamily="34" charset="0"/>
              </a:rPr>
              <a:t>Do you know your organization's policy regarding notifying patients if their network connected medical device has been compromised?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solidFill>
                  <a:srgbClr val="000000"/>
                </a:solidFill>
                <a:effectLst/>
                <a:latin typeface="Lato" panose="020F0502020204030203" pitchFamily="34" charset="0"/>
                <a:ea typeface="Calibri" panose="020F0502020204030204" pitchFamily="34" charset="0"/>
                <a:cs typeface="Lato" panose="020F0502020204030203" pitchFamily="34" charset="0"/>
              </a:rPr>
              <a:t>How do patients notify us if they suspect their connected medical devices are compromised?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solidFill>
                  <a:srgbClr val="000000"/>
                </a:solidFill>
                <a:effectLst/>
                <a:latin typeface="Lato" panose="020F0502020204030203" pitchFamily="34" charset="0"/>
                <a:ea typeface="Calibri" panose="020F0502020204030204" pitchFamily="34" charset="0"/>
                <a:cs typeface="Lato" panose="020F0502020204030203" pitchFamily="34" charset="0"/>
              </a:rPr>
              <a:t>Are connected medical devices kept up to date and protected against compromise?</a:t>
            </a:r>
          </a:p>
          <a:p>
            <a:pPr marL="342900" marR="0" lvl="0" indent="-342900">
              <a:lnSpc>
                <a:spcPct val="107000"/>
              </a:lnSpc>
              <a:spcBef>
                <a:spcPts val="0"/>
              </a:spcBef>
              <a:spcAft>
                <a:spcPts val="0"/>
              </a:spcAft>
              <a:buFont typeface="+mj-lt"/>
              <a:buAutoNum type="arabicPeriod"/>
            </a:pPr>
            <a:r>
              <a:rPr lang="en-US" sz="1100" dirty="0">
                <a:solidFill>
                  <a:srgbClr val="000000"/>
                </a:solidFill>
                <a:effectLst/>
                <a:latin typeface="Lato" panose="020F0502020204030203" pitchFamily="34" charset="0"/>
                <a:ea typeface="Calibri" panose="020F0502020204030204" pitchFamily="34" charset="0"/>
                <a:cs typeface="Lato" panose="020F0502020204030203" pitchFamily="34" charset="0"/>
              </a:rPr>
              <a:t>Know who you  need to contact in the event of an attack or shutdown.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11</a:t>
            </a:fld>
            <a:endParaRPr lang="en-US" dirty="0"/>
          </a:p>
        </p:txBody>
      </p:sp>
    </p:spTree>
    <p:extLst>
      <p:ext uri="{BB962C8B-B14F-4D97-AF65-F5344CB8AC3E}">
        <p14:creationId xmlns:p14="http://schemas.microsoft.com/office/powerpoint/2010/main" val="289307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dirty="0"/>
              <a:t>Knowledge Check #2</a:t>
            </a:r>
          </a:p>
          <a:p>
            <a:r>
              <a:rPr lang="en-US" dirty="0"/>
              <a:t>Read as is</a:t>
            </a:r>
          </a:p>
        </p:txBody>
      </p:sp>
      <p:sp>
        <p:nvSpPr>
          <p:cNvPr id="4" name="Slide Number Placeholder 3"/>
          <p:cNvSpPr>
            <a:spLocks noGrp="1"/>
          </p:cNvSpPr>
          <p:nvPr>
            <p:ph type="sldNum" sz="quarter" idx="5"/>
          </p:nvPr>
        </p:nvSpPr>
        <p:spPr/>
        <p:txBody>
          <a:bodyPr/>
          <a:lstStyle/>
          <a:p>
            <a:fld id="{FA3FFAC6-29AE-4912-AC3A-FF91DA285322}" type="slidenum">
              <a:rPr lang="en-US" smtClean="0"/>
              <a:t>12</a:t>
            </a:fld>
            <a:endParaRPr lang="en-US" dirty="0"/>
          </a:p>
        </p:txBody>
      </p:sp>
    </p:spTree>
    <p:extLst>
      <p:ext uri="{BB962C8B-B14F-4D97-AF65-F5344CB8AC3E}">
        <p14:creationId xmlns:p14="http://schemas.microsoft.com/office/powerpoint/2010/main" val="93209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sz="1000" dirty="0"/>
              <a:t>The more information you have regarding policies and next steps, the more prepared you will be in the event of a cyber attack.</a:t>
            </a:r>
          </a:p>
        </p:txBody>
      </p:sp>
      <p:sp>
        <p:nvSpPr>
          <p:cNvPr id="4" name="Slide Number Placeholder 3"/>
          <p:cNvSpPr>
            <a:spLocks noGrp="1"/>
          </p:cNvSpPr>
          <p:nvPr>
            <p:ph type="sldNum" sz="quarter" idx="5"/>
          </p:nvPr>
        </p:nvSpPr>
        <p:spPr/>
        <p:txBody>
          <a:bodyPr/>
          <a:lstStyle/>
          <a:p>
            <a:fld id="{FA3FFAC6-29AE-4912-AC3A-FF91DA285322}" type="slidenum">
              <a:rPr lang="en-US" smtClean="0"/>
              <a:t>13</a:t>
            </a:fld>
            <a:endParaRPr lang="en-US" dirty="0"/>
          </a:p>
        </p:txBody>
      </p:sp>
    </p:spTree>
    <p:extLst>
      <p:ext uri="{BB962C8B-B14F-4D97-AF65-F5344CB8AC3E}">
        <p14:creationId xmlns:p14="http://schemas.microsoft.com/office/powerpoint/2010/main" val="1295886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Narrator: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In summary, lets review some lessons learned and key points to remember regarding medical device security and the importance of being cyber safe!</a:t>
            </a:r>
          </a:p>
          <a:p>
            <a:pPr marL="0" lvl="0" indent="0">
              <a:buNone/>
            </a:pPr>
            <a:endParaRPr lang="en-US" sz="1200" b="0" dirty="0">
              <a:solidFill>
                <a:schemeClr val="accent1">
                  <a:lumMod val="20000"/>
                  <a:lumOff val="80000"/>
                </a:schemeClr>
              </a:solidFill>
            </a:endParaRPr>
          </a:p>
          <a:p>
            <a:pPr marL="0" indent="0">
              <a:buNone/>
            </a:pPr>
            <a:r>
              <a:rPr lang="en-US" sz="1200" b="0" dirty="0">
                <a:solidFill>
                  <a:schemeClr val="accent1">
                    <a:lumMod val="20000"/>
                    <a:lumOff val="80000"/>
                  </a:schemeClr>
                </a:solidFill>
              </a:rPr>
              <a:t>Medical devices deliver significant benefits and are successful in treatment therapies and patient care.</a:t>
            </a:r>
          </a:p>
          <a:p>
            <a:pPr marL="0" lvl="0" indent="0">
              <a:buNone/>
            </a:pPr>
            <a:endParaRPr lang="en-US" sz="1200" b="0" dirty="0">
              <a:solidFill>
                <a:schemeClr val="accent1">
                  <a:lumMod val="20000"/>
                  <a:lumOff val="80000"/>
                </a:schemeClr>
              </a:solidFill>
            </a:endParaRPr>
          </a:p>
          <a:p>
            <a:pPr marL="0" lvl="0" indent="0">
              <a:buNone/>
            </a:pPr>
            <a:r>
              <a:rPr lang="en-US" sz="1200" b="0" dirty="0">
                <a:solidFill>
                  <a:schemeClr val="accent1">
                    <a:lumMod val="20000"/>
                    <a:lumOff val="80000"/>
                  </a:schemeClr>
                </a:solidFill>
              </a:rPr>
              <a:t>They reduce the potential of human error with manual recording of patient data. 	</a:t>
            </a:r>
            <a:endParaRPr lang="en-US" sz="1200" b="0" dirty="0">
              <a:solidFill>
                <a:schemeClr val="accent1">
                  <a:lumMod val="20000"/>
                  <a:lumOff val="80000"/>
                </a:schemeClr>
              </a:solidFill>
              <a:cs typeface="Calibri"/>
            </a:endParaRPr>
          </a:p>
          <a:p>
            <a:pPr marL="0" indent="0">
              <a:buNone/>
            </a:pPr>
            <a:r>
              <a:rPr lang="en-US" sz="1200" b="0" dirty="0">
                <a:solidFill>
                  <a:schemeClr val="accent1">
                    <a:lumMod val="20000"/>
                    <a:lumOff val="80000"/>
                  </a:schemeClr>
                </a:solidFill>
              </a:rPr>
              <a:t>As with all technology, medical device benefits are accompanied by cybersecurity risks.    </a:t>
            </a:r>
            <a:endParaRPr lang="en-US" sz="1200" b="0" dirty="0">
              <a:solidFill>
                <a:schemeClr val="accent1">
                  <a:lumMod val="20000"/>
                  <a:lumOff val="80000"/>
                </a:schemeClr>
              </a:solidFill>
              <a:cs typeface="Calibri"/>
            </a:endParaRPr>
          </a:p>
          <a:p>
            <a:pPr marL="0" indent="0">
              <a:buNone/>
            </a:pPr>
            <a:r>
              <a:rPr lang="en-US" sz="1200" b="0" dirty="0">
                <a:solidFill>
                  <a:schemeClr val="accent1">
                    <a:lumMod val="20000"/>
                    <a:lumOff val="80000"/>
                  </a:schemeClr>
                </a:solidFill>
              </a:rPr>
              <a:t>  </a:t>
            </a:r>
            <a:endParaRPr lang="en-US" sz="1200" b="0" dirty="0">
              <a:solidFill>
                <a:schemeClr val="accent1">
                  <a:lumMod val="20000"/>
                  <a:lumOff val="80000"/>
                </a:schemeClr>
              </a:solidFill>
              <a:cs typeface="Calibri"/>
            </a:endParaRPr>
          </a:p>
          <a:p>
            <a:pPr marL="0" indent="0">
              <a:buNone/>
            </a:pPr>
            <a:r>
              <a:rPr lang="en-US" sz="1200" b="0" dirty="0">
                <a:solidFill>
                  <a:schemeClr val="accent1">
                    <a:lumMod val="20000"/>
                    <a:lumOff val="80000"/>
                  </a:schemeClr>
                </a:solidFill>
              </a:rPr>
              <a:t>Be cyber-aware! Know who to contact if you suspect a cyber attack or any abnormality with your medical devices. </a:t>
            </a:r>
            <a:endParaRPr lang="en-US" sz="1200" b="0" dirty="0">
              <a:solidFill>
                <a:schemeClr val="accent1">
                  <a:lumMod val="20000"/>
                  <a:lumOff val="80000"/>
                </a:schemeClr>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5"/>
          </p:nvPr>
        </p:nvSpPr>
        <p:spPr/>
        <p:txBody>
          <a:bodyPr/>
          <a:lstStyle/>
          <a:p>
            <a:fld id="{FA3FFAC6-29AE-4912-AC3A-FF91DA285322}" type="slidenum">
              <a:rPr lang="en-US" smtClean="0"/>
              <a:t>14</a:t>
            </a:fld>
            <a:endParaRPr lang="en-US" dirty="0"/>
          </a:p>
        </p:txBody>
      </p:sp>
    </p:spTree>
    <p:extLst>
      <p:ext uri="{BB962C8B-B14F-4D97-AF65-F5344CB8AC3E}">
        <p14:creationId xmlns:p14="http://schemas.microsoft.com/office/powerpoint/2010/main" val="2195217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dirty="0"/>
              <a:t>Read slide as it: the link will take you to a </a:t>
            </a:r>
            <a:r>
              <a:rPr lang="en-US" dirty="0" err="1"/>
              <a:t>youtube</a:t>
            </a:r>
            <a:r>
              <a:rPr lang="en-US" dirty="0"/>
              <a:t> video for more detailed information on this subject.</a:t>
            </a:r>
          </a:p>
        </p:txBody>
      </p:sp>
      <p:sp>
        <p:nvSpPr>
          <p:cNvPr id="4" name="Slide Number Placeholder 3"/>
          <p:cNvSpPr>
            <a:spLocks noGrp="1"/>
          </p:cNvSpPr>
          <p:nvPr>
            <p:ph type="sldNum" sz="quarter" idx="5"/>
          </p:nvPr>
        </p:nvSpPr>
        <p:spPr/>
        <p:txBody>
          <a:bodyPr/>
          <a:lstStyle/>
          <a:p>
            <a:fld id="{FA3FFAC6-29AE-4912-AC3A-FF91DA285322}" type="slidenum">
              <a:rPr lang="en-US" smtClean="0"/>
              <a:t>15</a:t>
            </a:fld>
            <a:endParaRPr lang="en-US" dirty="0"/>
          </a:p>
        </p:txBody>
      </p:sp>
    </p:spTree>
    <p:extLst>
      <p:ext uri="{BB962C8B-B14F-4D97-AF65-F5344CB8AC3E}">
        <p14:creationId xmlns:p14="http://schemas.microsoft.com/office/powerpoint/2010/main" val="594011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Narrator: </a:t>
            </a:r>
          </a:p>
          <a:p>
            <a:r>
              <a:rPr lang="en-US" sz="1000" dirty="0"/>
              <a:t>Read  slide as is, provide direction to navigate to completed the Certificate of Completion per your organization policies/procedures.</a:t>
            </a:r>
          </a:p>
        </p:txBody>
      </p:sp>
      <p:sp>
        <p:nvSpPr>
          <p:cNvPr id="4" name="Slide Number Placeholder 3"/>
          <p:cNvSpPr>
            <a:spLocks noGrp="1"/>
          </p:cNvSpPr>
          <p:nvPr>
            <p:ph type="sldNum" sz="quarter" idx="5"/>
          </p:nvPr>
        </p:nvSpPr>
        <p:spPr/>
        <p:txBody>
          <a:bodyPr/>
          <a:lstStyle/>
          <a:p>
            <a:fld id="{FA3FFAC6-29AE-4912-AC3A-FF91DA285322}" type="slidenum">
              <a:rPr lang="en-US" smtClean="0"/>
              <a:t>16</a:t>
            </a:fld>
            <a:endParaRPr lang="en-US" dirty="0"/>
          </a:p>
        </p:txBody>
      </p:sp>
    </p:spTree>
    <p:extLst>
      <p:ext uri="{BB962C8B-B14F-4D97-AF65-F5344CB8AC3E}">
        <p14:creationId xmlns:p14="http://schemas.microsoft.com/office/powerpoint/2010/main" val="27337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mn-lt"/>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17</a:t>
            </a:fld>
            <a:endParaRPr lang="en-US" dirty="0"/>
          </a:p>
        </p:txBody>
      </p:sp>
    </p:spTree>
    <p:extLst>
      <p:ext uri="{BB962C8B-B14F-4D97-AF65-F5344CB8AC3E}">
        <p14:creationId xmlns:p14="http://schemas.microsoft.com/office/powerpoint/2010/main" val="416422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Welcome to this presentation on the topic of Network Connected Medical Device Security.   Over the next 30 minutes you will be presented with an overview of the following topics:</a:t>
            </a:r>
            <a:r>
              <a:rPr lang="en-US" sz="1600" dirty="0">
                <a:effectLst/>
                <a:latin typeface="Calibri" panose="020F050202020403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600" dirty="0">
                <a:effectLst/>
                <a:latin typeface="Calibri" panose="020F050202020403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mj-lt"/>
              <a:buAutoNum type="arabicPeriod"/>
              <a:tabLst>
                <a:tab pos="457200" algn="l"/>
              </a:tabLst>
            </a:pPr>
            <a:r>
              <a:rPr lang="en-US" sz="1600" dirty="0">
                <a:solidFill>
                  <a:srgbClr val="000000"/>
                </a:solidFill>
                <a:effectLst/>
                <a:latin typeface="Calibri" panose="020F0502020204030204" pitchFamily="34" charset="0"/>
                <a:ea typeface="Times New Roman" panose="02020603050405020304" pitchFamily="18" charset="0"/>
              </a:rPr>
              <a:t>Medical devices and their connection to the internet; how things have changed over the year</a:t>
            </a:r>
            <a:r>
              <a:rPr lang="en-US" sz="1600" dirty="0">
                <a:effectLst/>
                <a:latin typeface="Calibri" panose="020F050202020403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mj-lt"/>
              <a:buAutoNum type="arabicPeriod"/>
              <a:tabLst>
                <a:tab pos="457200" algn="l"/>
              </a:tabLst>
            </a:pPr>
            <a:r>
              <a:rPr lang="en-US" sz="1600" dirty="0">
                <a:solidFill>
                  <a:srgbClr val="000000"/>
                </a:solidFill>
                <a:effectLst/>
                <a:latin typeface="Calibri" panose="020F0502020204030204" pitchFamily="34" charset="0"/>
                <a:ea typeface="Times New Roman" panose="02020603050405020304" pitchFamily="18" charset="0"/>
              </a:rPr>
              <a:t>Recent statistics regarding impacts to healthcare and cyber risks, particular with connected devices</a:t>
            </a:r>
            <a:r>
              <a:rPr lang="en-US" sz="1600" dirty="0">
                <a:effectLst/>
                <a:latin typeface="Calibri" panose="020F050202020403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mj-lt"/>
              <a:buAutoNum type="arabicPeriod"/>
              <a:tabLst>
                <a:tab pos="457200" algn="l"/>
              </a:tabLst>
            </a:pPr>
            <a:r>
              <a:rPr lang="en-US" sz="1600" dirty="0">
                <a:solidFill>
                  <a:srgbClr val="000000"/>
                </a:solidFill>
                <a:effectLst/>
                <a:latin typeface="Calibri" panose="020F0502020204030204" pitchFamily="34" charset="0"/>
                <a:ea typeface="Times New Roman" panose="02020603050405020304" pitchFamily="18" charset="0"/>
              </a:rPr>
              <a:t>And why cybersecurity awareness is important to you as an individual and to patient safety as well.</a:t>
            </a:r>
            <a:r>
              <a:rPr lang="en-US" sz="1600" dirty="0">
                <a:effectLst/>
                <a:latin typeface="Calibri" panose="020F050202020403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228600" marR="0" fontAlgn="base">
              <a:spcBef>
                <a:spcPts val="0"/>
              </a:spcBef>
              <a:spcAft>
                <a:spcPts val="0"/>
              </a:spcAft>
            </a:pPr>
            <a:r>
              <a:rPr lang="en-US" sz="1600" dirty="0">
                <a:effectLst/>
                <a:latin typeface="Calibri" panose="020F050202020403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228600" marR="0" fontAlgn="base">
              <a:spcBef>
                <a:spcPts val="0"/>
              </a:spcBef>
              <a:spcAft>
                <a:spcPts val="0"/>
              </a:spcAft>
            </a:pPr>
            <a:r>
              <a:rPr lang="en-US" sz="1600" dirty="0">
                <a:effectLst/>
                <a:latin typeface="Calibri" panose="020F050202020403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228600" marR="0" fontAlgn="base">
              <a:spcBef>
                <a:spcPts val="0"/>
              </a:spcBef>
              <a:spcAft>
                <a:spcPts val="0"/>
              </a:spcAft>
            </a:pPr>
            <a:r>
              <a:rPr lang="en-US" sz="1600" dirty="0">
                <a:effectLst/>
                <a:latin typeface="Calibri" panose="020F0502020204030204" pitchFamily="34" charset="0"/>
                <a:ea typeface="Times New Roman" panose="02020603050405020304" pitchFamily="18" charset="0"/>
              </a:rPr>
              <a:t>​Th</a:t>
            </a:r>
            <a:r>
              <a:rPr lang="en-US" sz="1600" dirty="0">
                <a:solidFill>
                  <a:srgbClr val="000000"/>
                </a:solidFill>
                <a:effectLst/>
                <a:latin typeface="Calibri" panose="020F0502020204030204" pitchFamily="34" charset="0"/>
                <a:ea typeface="Times New Roman" panose="02020603050405020304" pitchFamily="18" charset="0"/>
              </a:rPr>
              <a:t>e learning objectives include:</a:t>
            </a:r>
            <a:r>
              <a:rPr lang="en-US" sz="1600" dirty="0">
                <a:effectLst/>
                <a:latin typeface="Calibri" panose="020F0502020204030204" pitchFamily="34" charset="0"/>
                <a:ea typeface="Times New Roman" panose="02020603050405020304" pitchFamily="18" charset="0"/>
              </a:rPr>
              <a:t>​</a:t>
            </a:r>
            <a:br>
              <a:rPr lang="en-US" sz="1600" dirty="0">
                <a:effectLst/>
                <a:latin typeface="Calibri" panose="020F0502020204030204" pitchFamily="34" charset="0"/>
                <a:ea typeface="Times New Roman" panose="02020603050405020304" pitchFamily="18" charset="0"/>
              </a:rPr>
            </a:br>
            <a:r>
              <a:rPr lang="en-US" sz="1600" dirty="0">
                <a:effectLst/>
                <a:latin typeface="Calibri" panose="020F050202020403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Calibri" panose="020F0502020204030204" pitchFamily="34" charset="0"/>
                <a:ea typeface="Times New Roman" panose="02020603050405020304" pitchFamily="18" charset="0"/>
              </a:rPr>
              <a:t>Exploring the world of medical device security in today's healthcare system</a:t>
            </a:r>
            <a:r>
              <a:rPr lang="en-US" sz="1600" dirty="0">
                <a:effectLst/>
                <a:latin typeface="Calibri" panose="020F050202020403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Calibri" panose="020F0502020204030204" pitchFamily="34" charset="0"/>
                <a:ea typeface="Times New Roman" panose="02020603050405020304" pitchFamily="18" charset="0"/>
              </a:rPr>
              <a:t>Understanding the risks associated with connected medical devices</a:t>
            </a:r>
            <a:r>
              <a:rPr lang="en-US" sz="1600" dirty="0">
                <a:effectLst/>
                <a:latin typeface="Calibri" panose="020F050202020403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Calibri" panose="020F0502020204030204" pitchFamily="34" charset="0"/>
                <a:ea typeface="Times New Roman" panose="02020603050405020304" pitchFamily="18" charset="0"/>
              </a:rPr>
              <a:t>Articulating the critical role you play with patient safety.</a:t>
            </a:r>
            <a:r>
              <a:rPr lang="en-US" sz="1600" dirty="0">
                <a:effectLst/>
                <a:latin typeface="Calibri" panose="020F050202020403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228600" marR="0" fontAlgn="base">
              <a:spcBef>
                <a:spcPts val="0"/>
              </a:spcBef>
              <a:spcAft>
                <a:spcPts val="0"/>
              </a:spcAft>
            </a:pPr>
            <a:r>
              <a:rPr lang="en-US" sz="1600" dirty="0">
                <a:effectLst/>
                <a:latin typeface="Calibri" panose="020F050202020403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228600" marR="0" fontAlgn="base">
              <a:spcBef>
                <a:spcPts val="0"/>
              </a:spcBef>
              <a:spcAft>
                <a:spcPts val="0"/>
              </a:spcAft>
            </a:pPr>
            <a:r>
              <a:rPr lang="en-US" sz="1600" dirty="0">
                <a:effectLst/>
                <a:latin typeface="Calibri" panose="020F0502020204030204" pitchFamily="34" charset="0"/>
                <a:ea typeface="Times New Roman" panose="02020603050405020304" pitchFamily="18" charset="0"/>
              </a:rPr>
              <a:t>​</a:t>
            </a:r>
            <a:r>
              <a:rPr lang="en-US" sz="1600" dirty="0">
                <a:solidFill>
                  <a:srgbClr val="000000"/>
                </a:solidFill>
                <a:effectLst/>
                <a:latin typeface="Calibri" panose="020F0502020204030204" pitchFamily="34" charset="0"/>
                <a:ea typeface="Times New Roman" panose="02020603050405020304" pitchFamily="18" charset="0"/>
              </a:rPr>
              <a:t>We will include a couple of Knowledge Checks along the way and lessons learned to close the session. </a:t>
            </a:r>
            <a:endParaRPr lang="en-US" sz="16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At the end of this course is a link that will direct you to complete your Certificate of Completion for this training. Let’s begin!</a:t>
            </a:r>
            <a:r>
              <a:rPr lang="en-US" sz="1600" dirty="0">
                <a:effectLst/>
                <a:latin typeface="Calibri" panose="020F050202020403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600" dirty="0">
                <a:effectLst/>
                <a:latin typeface="Calibri" panose="020F050202020403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endParaRPr lang="en-US" sz="800" dirty="0"/>
          </a:p>
        </p:txBody>
      </p:sp>
      <p:sp>
        <p:nvSpPr>
          <p:cNvPr id="4" name="Slide Number Placeholder 3"/>
          <p:cNvSpPr>
            <a:spLocks noGrp="1"/>
          </p:cNvSpPr>
          <p:nvPr>
            <p:ph type="sldNum" sz="quarter" idx="5"/>
          </p:nvPr>
        </p:nvSpPr>
        <p:spPr/>
        <p:txBody>
          <a:bodyPr/>
          <a:lstStyle/>
          <a:p>
            <a:fld id="{FA3FFAC6-29AE-4912-AC3A-FF91DA285322}" type="slidenum">
              <a:rPr lang="en-US" smtClean="0"/>
              <a:t>2</a:t>
            </a:fld>
            <a:endParaRPr lang="en-US" dirty="0"/>
          </a:p>
        </p:txBody>
      </p:sp>
    </p:spTree>
    <p:extLst>
      <p:ext uri="{BB962C8B-B14F-4D97-AF65-F5344CB8AC3E}">
        <p14:creationId xmlns:p14="http://schemas.microsoft.com/office/powerpoint/2010/main" val="633843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Narrator:</a:t>
            </a: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Let’s start this conversation about medical devices in general.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Medical devices have been around for decades and are essential tools for providing diagnostic, therapeutic and treatment services.  As technology and healthcare begins to migrate to these digitized systems, so to the complexity and sophistication of medical devices</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Automating data collection from medical devices reduces the manual burden and potential exposure to human error from the manual input of data. While there are many benefits associated with these connected medical devices, they are not without increased cybersecurity risks.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800" dirty="0"/>
          </a:p>
        </p:txBody>
      </p:sp>
      <p:sp>
        <p:nvSpPr>
          <p:cNvPr id="4" name="Slide Number Placeholder 3"/>
          <p:cNvSpPr>
            <a:spLocks noGrp="1"/>
          </p:cNvSpPr>
          <p:nvPr>
            <p:ph type="sldNum" sz="quarter" idx="5"/>
          </p:nvPr>
        </p:nvSpPr>
        <p:spPr/>
        <p:txBody>
          <a:bodyPr/>
          <a:lstStyle/>
          <a:p>
            <a:fld id="{FA3FFAC6-29AE-4912-AC3A-FF91DA285322}" type="slidenum">
              <a:rPr lang="en-US" smtClean="0"/>
              <a:t>3</a:t>
            </a:fld>
            <a:endParaRPr lang="en-US" dirty="0"/>
          </a:p>
        </p:txBody>
      </p:sp>
    </p:spTree>
    <p:extLst>
      <p:ext uri="{BB962C8B-B14F-4D97-AF65-F5344CB8AC3E}">
        <p14:creationId xmlns:p14="http://schemas.microsoft.com/office/powerpoint/2010/main" val="192563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Narrator:</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is Network Connected Medical Devices? These are Healthcare IoT (Internet of Things) devices that have medical functionality. Examples abound in any hospital: MRI machines, IV pumps, heart monitors, glucometers. </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Infusion pumps were by far the most common connected device in hospitals, accounting for 12 percent of all connected devices, and 38 percent of all IoMT devices detected</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According the 2022 State of Healthcare IoT Device Security released by the Cynerio Research company, many of the devices on this list didn’t have internet connections a decade ago but going forward they almost always will.</a:t>
            </a: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4</a:t>
            </a:fld>
            <a:endParaRPr lang="en-US" dirty="0"/>
          </a:p>
        </p:txBody>
      </p:sp>
    </p:spTree>
    <p:extLst>
      <p:ext uri="{BB962C8B-B14F-4D97-AF65-F5344CB8AC3E}">
        <p14:creationId xmlns:p14="http://schemas.microsoft.com/office/powerpoint/2010/main" val="355533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Narrator:</a:t>
            </a:r>
          </a:p>
          <a:p>
            <a:r>
              <a:rPr lang="en-US" sz="1600" dirty="0"/>
              <a:t>Read slide as written; </a:t>
            </a:r>
          </a:p>
          <a:p>
            <a:endParaRPr lang="en-US" sz="1600" dirty="0"/>
          </a:p>
          <a:p>
            <a:r>
              <a:rPr lang="en-US" sz="1600" dirty="0"/>
              <a:t>This is the risk associated with network connected devices, this is what we need to be aware of and be prepared for.  Then read slide</a:t>
            </a:r>
          </a:p>
        </p:txBody>
      </p:sp>
      <p:sp>
        <p:nvSpPr>
          <p:cNvPr id="4" name="Slide Number Placeholder 3"/>
          <p:cNvSpPr>
            <a:spLocks noGrp="1"/>
          </p:cNvSpPr>
          <p:nvPr>
            <p:ph type="sldNum" sz="quarter" idx="5"/>
          </p:nvPr>
        </p:nvSpPr>
        <p:spPr/>
        <p:txBody>
          <a:bodyPr/>
          <a:lstStyle/>
          <a:p>
            <a:fld id="{FA3FFAC6-29AE-4912-AC3A-FF91DA285322}" type="slidenum">
              <a:rPr lang="en-US" smtClean="0"/>
              <a:t>5</a:t>
            </a:fld>
            <a:endParaRPr lang="en-US" dirty="0"/>
          </a:p>
        </p:txBody>
      </p:sp>
    </p:spTree>
    <p:extLst>
      <p:ext uri="{BB962C8B-B14F-4D97-AF65-F5344CB8AC3E}">
        <p14:creationId xmlns:p14="http://schemas.microsoft.com/office/powerpoint/2010/main" val="120847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a:t>
            </a:r>
          </a:p>
          <a:p>
            <a:r>
              <a:rPr lang="en-US" dirty="0"/>
              <a:t>Here is your first Knowledge Check:</a:t>
            </a:r>
          </a:p>
          <a:p>
            <a:endParaRPr lang="en-US" dirty="0"/>
          </a:p>
          <a:p>
            <a:pPr marL="228600" indent="-228600">
              <a:buAutoNum type="alphaUcPeriod"/>
            </a:pPr>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6</a:t>
            </a:fld>
            <a:endParaRPr lang="en-US" dirty="0"/>
          </a:p>
        </p:txBody>
      </p:sp>
    </p:spTree>
    <p:extLst>
      <p:ext uri="{BB962C8B-B14F-4D97-AF65-F5344CB8AC3E}">
        <p14:creationId xmlns:p14="http://schemas.microsoft.com/office/powerpoint/2010/main" val="382456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Narrator:</a:t>
            </a:r>
          </a:p>
          <a:p>
            <a:pPr marL="0" indent="0">
              <a:buNone/>
            </a:pPr>
            <a:r>
              <a:rPr lang="en-US" dirty="0"/>
              <a:t>The correct answer is: A</a:t>
            </a:r>
          </a:p>
          <a:p>
            <a:pPr marL="0" indent="0">
              <a:buNone/>
            </a:pPr>
            <a:r>
              <a:rPr lang="en-US" dirty="0"/>
              <a:t>Read slide as is</a:t>
            </a:r>
          </a:p>
        </p:txBody>
      </p:sp>
      <p:sp>
        <p:nvSpPr>
          <p:cNvPr id="4" name="Slide Number Placeholder 3"/>
          <p:cNvSpPr>
            <a:spLocks noGrp="1"/>
          </p:cNvSpPr>
          <p:nvPr>
            <p:ph type="sldNum" sz="quarter" idx="5"/>
          </p:nvPr>
        </p:nvSpPr>
        <p:spPr/>
        <p:txBody>
          <a:bodyPr/>
          <a:lstStyle/>
          <a:p>
            <a:fld id="{FA3FFAC6-29AE-4912-AC3A-FF91DA285322}" type="slidenum">
              <a:rPr lang="en-US" smtClean="0"/>
              <a:t>7</a:t>
            </a:fld>
            <a:endParaRPr lang="en-US" dirty="0"/>
          </a:p>
        </p:txBody>
      </p:sp>
    </p:spTree>
    <p:extLst>
      <p:ext uri="{BB962C8B-B14F-4D97-AF65-F5344CB8AC3E}">
        <p14:creationId xmlns:p14="http://schemas.microsoft.com/office/powerpoint/2010/main" val="355638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Narrator: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000000"/>
                </a:solidFill>
                <a:effectLst/>
                <a:latin typeface="Calibri" panose="020F0502020204030204" pitchFamily="34" charset="0"/>
              </a:rPr>
              <a:t>So, let’s look at some of the data and the risks and threats.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000000"/>
                </a:solidFill>
                <a:effectLst/>
                <a:latin typeface="Calibri" panose="020F0502020204030204" pitchFamily="34" charset="0"/>
              </a:rPr>
              <a:t>There is a lot of information on this slide and each number represents impacts to healthcare and patient care.  Just look at the first box – According to “The State of Healthcare IoT Device Security 2022 Report, HHS reports in 2021 there were 500 healthcare breaches.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000000"/>
                </a:solidFill>
                <a:effectLst/>
                <a:latin typeface="Calibri" panose="020F0502020204030204" pitchFamily="34" charset="0"/>
              </a:rPr>
              <a:t> And the percentage of healthcare breaches caused by connected devices is equal to the numbers caused by phishing!  WOW that is an interesting fact!</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5"/>
          </p:nvPr>
        </p:nvSpPr>
        <p:spPr/>
        <p:txBody>
          <a:bodyPr/>
          <a:lstStyle/>
          <a:p>
            <a:fld id="{FA3FFAC6-29AE-4912-AC3A-FF91DA285322}" type="slidenum">
              <a:rPr lang="en-US" smtClean="0"/>
              <a:t>8</a:t>
            </a:fld>
            <a:endParaRPr lang="en-US" dirty="0"/>
          </a:p>
        </p:txBody>
      </p:sp>
    </p:spTree>
    <p:extLst>
      <p:ext uri="{BB962C8B-B14F-4D97-AF65-F5344CB8AC3E}">
        <p14:creationId xmlns:p14="http://schemas.microsoft.com/office/powerpoint/2010/main" val="3642536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Narrator:</a:t>
            </a:r>
          </a:p>
          <a:p>
            <a:r>
              <a:rPr lang="en-US" sz="1600" dirty="0"/>
              <a:t>These are examples of vulnerabilities that could have a serious impact to patient safety overall and the healthcare systems within your organizations.</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Default passwords that are not changed on the connected medical device since received from the vendor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Compromised patient safety due to a potential system or network cyberattack like a breach for example</a:t>
            </a:r>
          </a:p>
          <a:p>
            <a:endParaRPr lang="en-US" sz="800" dirty="0"/>
          </a:p>
        </p:txBody>
      </p:sp>
      <p:sp>
        <p:nvSpPr>
          <p:cNvPr id="4" name="Slide Number Placeholder 3"/>
          <p:cNvSpPr>
            <a:spLocks noGrp="1"/>
          </p:cNvSpPr>
          <p:nvPr>
            <p:ph type="sldNum" sz="quarter" idx="5"/>
          </p:nvPr>
        </p:nvSpPr>
        <p:spPr/>
        <p:txBody>
          <a:bodyPr/>
          <a:lstStyle/>
          <a:p>
            <a:fld id="{FA3FFAC6-29AE-4912-AC3A-FF91DA285322}" type="slidenum">
              <a:rPr lang="en-US" smtClean="0"/>
              <a:t>9</a:t>
            </a:fld>
            <a:endParaRPr lang="en-US" dirty="0"/>
          </a:p>
        </p:txBody>
      </p:sp>
    </p:spTree>
    <p:extLst>
      <p:ext uri="{BB962C8B-B14F-4D97-AF65-F5344CB8AC3E}">
        <p14:creationId xmlns:p14="http://schemas.microsoft.com/office/powerpoint/2010/main" val="347232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77B4-9532-C84F-B6CE-3F6EC5F1962C}"/>
              </a:ext>
            </a:extLst>
          </p:cNvPr>
          <p:cNvSpPr>
            <a:spLocks noGrp="1"/>
          </p:cNvSpPr>
          <p:nvPr>
            <p:ph type="ctrTitle"/>
          </p:nvPr>
        </p:nvSpPr>
        <p:spPr>
          <a:xfrm>
            <a:off x="838200" y="1122363"/>
            <a:ext cx="10515600" cy="2387600"/>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BD51DF37-EC48-BA48-9568-1D678BB3C714}"/>
              </a:ext>
            </a:extLst>
          </p:cNvPr>
          <p:cNvSpPr>
            <a:spLocks noGrp="1"/>
          </p:cNvSpPr>
          <p:nvPr>
            <p:ph type="subTitle" idx="1"/>
          </p:nvPr>
        </p:nvSpPr>
        <p:spPr>
          <a:xfrm>
            <a:off x="838199" y="3602038"/>
            <a:ext cx="1051559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B556C2-E94D-9E42-9593-6EA4DD08ECBC}"/>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2A381379-A14D-3B43-A5B4-758EAEAC7DF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4953D4E-6B16-2945-AAF3-DB15D5F2FD5C}"/>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329955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2AD852-6F9E-F54F-B153-7A9BC1C49298}"/>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3" name="Footer Placeholder 2">
            <a:extLst>
              <a:ext uri="{FF2B5EF4-FFF2-40B4-BE49-F238E27FC236}">
                <a16:creationId xmlns:a16="http://schemas.microsoft.com/office/drawing/2014/main" id="{FD50EB0E-FDC1-EB42-804C-2CC1B9F07F0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C9FC34B-299F-C949-8018-8A28BFCF5697}"/>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674665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33F6-14F9-3D48-921D-5611BB699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B20BF7-595A-694A-9C59-F3DA32C8C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0F333C-E338-3A45-BBA3-99C52483A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9DEB2B-9731-754C-AD06-B3555F435704}"/>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FB08EA0F-741C-944A-B9A7-5544740FABB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E64942F-ADB4-2D4A-A1F0-7ED0DE7DF708}"/>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652586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15F3-C869-AB4B-8BD9-91A074246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069C07-C804-0C4E-97C3-A6975438AE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D3A67A3-0889-D64E-A1C2-F07936DBF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2EDFD-086C-6A43-81C8-72CD2579DEBE}"/>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E86EF447-31B6-2F4C-B817-E7678E826D8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0EDA70D-3727-8944-B4C2-93EF0F92D0C2}"/>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151194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914B-568E-3547-91CA-39277A0E8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5F417F-205D-3444-BA3D-F76C84AB0B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818D5-C7FF-CF4F-BFE7-BAFBE6170BFC}"/>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E08EBB36-F938-F84E-BD3C-BBE782693BF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D53BE7-2C9A-024B-9F59-4E7E7ACD07E1}"/>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143640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E0D5DC-0320-6E41-92C8-83DC6D6A16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7F1BD-316D-6B43-8AEF-16600C3CA4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430E9-ABE9-0046-A151-120B33CFCBE7}"/>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47FF29E4-B99C-FB45-8674-C53191BC6E7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58FE21C-9E4A-1F4D-B901-381B39F9C0B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3094240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988823-8CCA-CE49-99BD-763B4771B4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79" y="5943547"/>
            <a:ext cx="3774621" cy="751168"/>
          </a:xfrm>
          <a:prstGeom prst="rect">
            <a:avLst/>
          </a:prstGeom>
        </p:spPr>
      </p:pic>
    </p:spTree>
    <p:extLst>
      <p:ext uri="{BB962C8B-B14F-4D97-AF65-F5344CB8AC3E}">
        <p14:creationId xmlns:p14="http://schemas.microsoft.com/office/powerpoint/2010/main" val="398378302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681F82-7582-1A4E-B351-F763B4AD5362}" type="datetimeFigureOut">
              <a:rPr lang="en-US" smtClean="0"/>
              <a:t>6/9/26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3394708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81F82-7582-1A4E-B351-F763B4AD5362}" type="datetimeFigureOut">
              <a:rPr lang="en-US" smtClean="0"/>
              <a:t>6/9/26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085835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81F82-7582-1A4E-B351-F763B4AD5362}" type="datetimeFigureOut">
              <a:rPr lang="en-US" smtClean="0"/>
              <a:t>6/9/26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426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681F82-7582-1A4E-B351-F763B4AD5362}" type="datetimeFigureOut">
              <a:rPr lang="en-US" smtClean="0"/>
              <a:t>6/9/26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125267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275F-ED3B-4847-BCD9-F392CF5C12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791AC4-28A8-1442-AFA3-5278731F52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492F-2C99-9242-B3A7-5141C80C0C7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D274AE0D-7C36-E346-9D1A-84DA0CF6D4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8422335-0270-D149-AD36-D16911BF96D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783716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681F82-7582-1A4E-B351-F763B4AD5362}" type="datetimeFigureOut">
              <a:rPr lang="en-US" smtClean="0"/>
              <a:t>6/9/26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648248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681F82-7582-1A4E-B351-F763B4AD5362}" type="datetimeFigureOut">
              <a:rPr lang="en-US" smtClean="0"/>
              <a:t>6/9/26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1217969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81F82-7582-1A4E-B351-F763B4AD5362}" type="datetimeFigureOut">
              <a:rPr lang="en-US" smtClean="0"/>
              <a:t>6/9/26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780690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81F82-7582-1A4E-B351-F763B4AD5362}" type="datetimeFigureOut">
              <a:rPr lang="en-US" smtClean="0"/>
              <a:t>6/9/26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532810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81F82-7582-1A4E-B351-F763B4AD5362}" type="datetimeFigureOut">
              <a:rPr lang="en-US" smtClean="0"/>
              <a:t>6/9/26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1664580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81F82-7582-1A4E-B351-F763B4AD5362}" type="datetimeFigureOut">
              <a:rPr lang="en-US" smtClean="0"/>
              <a:t>6/9/26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4159845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81F82-7582-1A4E-B351-F763B4AD5362}" type="datetimeFigureOut">
              <a:rPr lang="en-US" smtClean="0"/>
              <a:t>6/9/26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386724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0B75FC4-8027-2440-A6DF-D85F9093615D}"/>
              </a:ext>
            </a:extLst>
          </p:cNvPr>
          <p:cNvSpPr/>
          <p:nvPr userDrawn="1"/>
        </p:nvSpPr>
        <p:spPr>
          <a:xfrm>
            <a:off x="10094026" y="0"/>
            <a:ext cx="1958220" cy="93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F1275F-ED3B-4847-BCD9-F392CF5C1200}"/>
              </a:ext>
            </a:extLst>
          </p:cNvPr>
          <p:cNvSpPr>
            <a:spLocks noGrp="1"/>
          </p:cNvSpPr>
          <p:nvPr>
            <p:ph type="title"/>
          </p:nvPr>
        </p:nvSpPr>
        <p:spPr>
          <a:xfrm>
            <a:off x="838200" y="645699"/>
            <a:ext cx="9144000" cy="613167"/>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F791AC4-28A8-1442-AFA3-5278731F5247}"/>
              </a:ext>
            </a:extLst>
          </p:cNvPr>
          <p:cNvSpPr>
            <a:spLocks noGrp="1"/>
          </p:cNvSpPr>
          <p:nvPr>
            <p:ph idx="1"/>
          </p:nvPr>
        </p:nvSpPr>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492F-2C99-9242-B3A7-5141C80C0C7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D274AE0D-7C36-E346-9D1A-84DA0CF6D4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8422335-0270-D149-AD36-D16911BF96D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8" name="Rectangle 7">
            <a:extLst>
              <a:ext uri="{FF2B5EF4-FFF2-40B4-BE49-F238E27FC236}">
                <a16:creationId xmlns:a16="http://schemas.microsoft.com/office/drawing/2014/main" id="{7ADB6F48-BE59-5B4B-A0A8-C38BDEC89CBE}"/>
              </a:ext>
            </a:extLst>
          </p:cNvPr>
          <p:cNvSpPr/>
          <p:nvPr userDrawn="1"/>
        </p:nvSpPr>
        <p:spPr>
          <a:xfrm>
            <a:off x="0"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CA6D426-75DD-A944-BC85-306E06855A71}"/>
              </a:ext>
            </a:extLst>
          </p:cNvPr>
          <p:cNvSpPr txBox="1"/>
          <p:nvPr userDrawn="1"/>
        </p:nvSpPr>
        <p:spPr>
          <a:xfrm>
            <a:off x="838200" y="177800"/>
            <a:ext cx="6132616" cy="381000"/>
          </a:xfrm>
          <a:prstGeom prst="rect">
            <a:avLst/>
          </a:prstGeom>
          <a:noFill/>
        </p:spPr>
        <p:txBody>
          <a:bodyPr wrap="square" rtlCol="0">
            <a:spAutoFit/>
          </a:bodyPr>
          <a:lstStyle/>
          <a:p>
            <a:r>
              <a:rPr lang="en-US" b="1" dirty="0">
                <a:solidFill>
                  <a:schemeClr val="accent1"/>
                </a:solidFill>
              </a:rPr>
              <a:t>LET’S REVIEW</a:t>
            </a:r>
          </a:p>
        </p:txBody>
      </p:sp>
      <p:pic>
        <p:nvPicPr>
          <p:cNvPr id="15" name="Picture 14">
            <a:extLst>
              <a:ext uri="{FF2B5EF4-FFF2-40B4-BE49-F238E27FC236}">
                <a16:creationId xmlns:a16="http://schemas.microsoft.com/office/drawing/2014/main" id="{89CF7519-CF32-144F-84AE-982D10199C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23446" y="156823"/>
            <a:ext cx="1828800" cy="644871"/>
          </a:xfrm>
          <a:prstGeom prst="rect">
            <a:avLst/>
          </a:prstGeom>
        </p:spPr>
      </p:pic>
    </p:spTree>
    <p:extLst>
      <p:ext uri="{BB962C8B-B14F-4D97-AF65-F5344CB8AC3E}">
        <p14:creationId xmlns:p14="http://schemas.microsoft.com/office/powerpoint/2010/main" val="2447884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1389413"/>
            <a:ext cx="5181600" cy="478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9" name="Text Placeholder 8">
            <a:extLst>
              <a:ext uri="{FF2B5EF4-FFF2-40B4-BE49-F238E27FC236}">
                <a16:creationId xmlns:a16="http://schemas.microsoft.com/office/drawing/2014/main" id="{CCCB7946-3219-A44A-A448-2448B9A100B5}"/>
              </a:ext>
            </a:extLst>
          </p:cNvPr>
          <p:cNvSpPr>
            <a:spLocks noGrp="1"/>
          </p:cNvSpPr>
          <p:nvPr>
            <p:ph type="body" sz="quarter" idx="13" hasCustomPrompt="1"/>
          </p:nvPr>
        </p:nvSpPr>
        <p:spPr>
          <a:xfrm>
            <a:off x="7089774" y="1767671"/>
            <a:ext cx="3194050" cy="2767012"/>
          </a:xfrm>
        </p:spPr>
        <p:txBody>
          <a:bodyPr anchor="b">
            <a:normAutofit/>
          </a:bodyPr>
          <a:lstStyle>
            <a:lvl1pPr marL="0" indent="0" algn="ctr">
              <a:buNone/>
              <a:defRPr sz="19900" b="1">
                <a:solidFill>
                  <a:schemeClr val="accent1"/>
                </a:solidFill>
              </a:defRPr>
            </a:lvl1pPr>
          </a:lstStyle>
          <a:p>
            <a:pPr lvl="0"/>
            <a:r>
              <a:rPr lang="en-US"/>
              <a:t>##</a:t>
            </a:r>
          </a:p>
        </p:txBody>
      </p:sp>
      <p:sp>
        <p:nvSpPr>
          <p:cNvPr id="10" name="Text Placeholder 8">
            <a:extLst>
              <a:ext uri="{FF2B5EF4-FFF2-40B4-BE49-F238E27FC236}">
                <a16:creationId xmlns:a16="http://schemas.microsoft.com/office/drawing/2014/main" id="{2C6295F9-A3CB-8E47-8D5C-EB4D9D611E17}"/>
              </a:ext>
            </a:extLst>
          </p:cNvPr>
          <p:cNvSpPr>
            <a:spLocks noGrp="1"/>
          </p:cNvSpPr>
          <p:nvPr>
            <p:ph type="body" sz="quarter" idx="14" hasCustomPrompt="1"/>
          </p:nvPr>
        </p:nvSpPr>
        <p:spPr>
          <a:xfrm>
            <a:off x="6442363" y="4664880"/>
            <a:ext cx="4488873" cy="1182665"/>
          </a:xfrm>
        </p:spPr>
        <p:txBody>
          <a:bodyPr>
            <a:noAutofit/>
          </a:bodyPr>
          <a:lstStyle>
            <a:lvl1pPr marL="0" indent="0" algn="ctr">
              <a:buNone/>
              <a:defRPr sz="2800"/>
            </a:lvl1pPr>
          </a:lstStyle>
          <a:p>
            <a:pPr lvl="0"/>
            <a:r>
              <a:rPr lang="en-US"/>
              <a:t>Explanation for this number</a:t>
            </a:r>
          </a:p>
        </p:txBody>
      </p:sp>
    </p:spTree>
    <p:extLst>
      <p:ext uri="{BB962C8B-B14F-4D97-AF65-F5344CB8AC3E}">
        <p14:creationId xmlns:p14="http://schemas.microsoft.com/office/powerpoint/2010/main" val="415898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0B75FC4-8027-2440-A6DF-D85F9093615D}"/>
              </a:ext>
            </a:extLst>
          </p:cNvPr>
          <p:cNvSpPr/>
          <p:nvPr userDrawn="1"/>
        </p:nvSpPr>
        <p:spPr>
          <a:xfrm>
            <a:off x="10094026" y="0"/>
            <a:ext cx="1958220" cy="93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F1275F-ED3B-4847-BCD9-F392CF5C1200}"/>
              </a:ext>
            </a:extLst>
          </p:cNvPr>
          <p:cNvSpPr>
            <a:spLocks noGrp="1"/>
          </p:cNvSpPr>
          <p:nvPr>
            <p:ph type="title"/>
          </p:nvPr>
        </p:nvSpPr>
        <p:spPr>
          <a:xfrm>
            <a:off x="838200" y="645699"/>
            <a:ext cx="9144000" cy="613167"/>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F791AC4-28A8-1442-AFA3-5278731F5247}"/>
              </a:ext>
            </a:extLst>
          </p:cNvPr>
          <p:cNvSpPr>
            <a:spLocks noGrp="1"/>
          </p:cNvSpPr>
          <p:nvPr>
            <p:ph idx="1"/>
          </p:nvPr>
        </p:nvSpPr>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492F-2C99-9242-B3A7-5141C80C0C7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D274AE0D-7C36-E346-9D1A-84DA0CF6D4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8422335-0270-D149-AD36-D16911BF96D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8" name="Rectangle 7">
            <a:extLst>
              <a:ext uri="{FF2B5EF4-FFF2-40B4-BE49-F238E27FC236}">
                <a16:creationId xmlns:a16="http://schemas.microsoft.com/office/drawing/2014/main" id="{7ADB6F48-BE59-5B4B-A0A8-C38BDEC89CBE}"/>
              </a:ext>
            </a:extLst>
          </p:cNvPr>
          <p:cNvSpPr/>
          <p:nvPr userDrawn="1"/>
        </p:nvSpPr>
        <p:spPr>
          <a:xfrm>
            <a:off x="0"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CA6D426-75DD-A944-BC85-306E06855A71}"/>
              </a:ext>
            </a:extLst>
          </p:cNvPr>
          <p:cNvSpPr txBox="1"/>
          <p:nvPr userDrawn="1"/>
        </p:nvSpPr>
        <p:spPr>
          <a:xfrm>
            <a:off x="838200" y="177800"/>
            <a:ext cx="6132616" cy="381000"/>
          </a:xfrm>
          <a:prstGeom prst="rect">
            <a:avLst/>
          </a:prstGeom>
          <a:noFill/>
        </p:spPr>
        <p:txBody>
          <a:bodyPr wrap="square" rtlCol="0">
            <a:spAutoFit/>
          </a:bodyPr>
          <a:lstStyle/>
          <a:p>
            <a:r>
              <a:rPr lang="en-US" b="1" dirty="0">
                <a:solidFill>
                  <a:schemeClr val="accent1"/>
                </a:solidFill>
              </a:rPr>
              <a:t>LET’S REVIEW</a:t>
            </a:r>
          </a:p>
        </p:txBody>
      </p:sp>
      <p:pic>
        <p:nvPicPr>
          <p:cNvPr id="15" name="Picture 14">
            <a:extLst>
              <a:ext uri="{FF2B5EF4-FFF2-40B4-BE49-F238E27FC236}">
                <a16:creationId xmlns:a16="http://schemas.microsoft.com/office/drawing/2014/main" id="{89CF7519-CF32-144F-84AE-982D10199C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23446" y="156823"/>
            <a:ext cx="1828800" cy="644871"/>
          </a:xfrm>
          <a:prstGeom prst="rect">
            <a:avLst/>
          </a:prstGeom>
        </p:spPr>
      </p:pic>
    </p:spTree>
    <p:extLst>
      <p:ext uri="{BB962C8B-B14F-4D97-AF65-F5344CB8AC3E}">
        <p14:creationId xmlns:p14="http://schemas.microsoft.com/office/powerpoint/2010/main" val="174776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8E74-885C-0149-852F-8F92F738FB05}"/>
              </a:ext>
            </a:extLst>
          </p:cNvPr>
          <p:cNvSpPr>
            <a:spLocks noGrp="1"/>
          </p:cNvSpPr>
          <p:nvPr>
            <p:ph type="title"/>
          </p:nvPr>
        </p:nvSpPr>
        <p:spPr>
          <a:xfrm>
            <a:off x="831850" y="1709738"/>
            <a:ext cx="10515600"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B1AAAD6F-1AD5-7043-96E8-14E2DE9A032E}"/>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80184-1059-EB49-9F22-97D02571FA55}"/>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BEC6BFFF-0479-4F45-8F0E-6796E3B28B4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1E5D07C-71E7-7843-840A-707633CF4141}"/>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62544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1433774"/>
            <a:ext cx="5181600" cy="474242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7AC1FF-1BAE-2641-9287-7C718BC98C35}"/>
              </a:ext>
            </a:extLst>
          </p:cNvPr>
          <p:cNvSpPr>
            <a:spLocks noGrp="1"/>
          </p:cNvSpPr>
          <p:nvPr>
            <p:ph sz="half" idx="2"/>
          </p:nvPr>
        </p:nvSpPr>
        <p:spPr>
          <a:xfrm>
            <a:off x="6172200" y="1433774"/>
            <a:ext cx="5181600" cy="474242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398558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2983222"/>
            <a:ext cx="5181600" cy="154280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7AC1FF-1BAE-2641-9287-7C718BC98C35}"/>
              </a:ext>
            </a:extLst>
          </p:cNvPr>
          <p:cNvSpPr>
            <a:spLocks noGrp="1"/>
          </p:cNvSpPr>
          <p:nvPr>
            <p:ph sz="half" idx="2"/>
          </p:nvPr>
        </p:nvSpPr>
        <p:spPr>
          <a:xfrm>
            <a:off x="6172200" y="2983222"/>
            <a:ext cx="5181600" cy="154280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9" name="Text Placeholder 8">
            <a:extLst>
              <a:ext uri="{FF2B5EF4-FFF2-40B4-BE49-F238E27FC236}">
                <a16:creationId xmlns:a16="http://schemas.microsoft.com/office/drawing/2014/main" id="{D45C1E5B-F41D-FB4E-BE32-02F18083585E}"/>
              </a:ext>
            </a:extLst>
          </p:cNvPr>
          <p:cNvSpPr>
            <a:spLocks noGrp="1"/>
          </p:cNvSpPr>
          <p:nvPr>
            <p:ph type="body" sz="quarter" idx="13"/>
          </p:nvPr>
        </p:nvSpPr>
        <p:spPr>
          <a:xfrm>
            <a:off x="838200" y="4646947"/>
            <a:ext cx="5181600" cy="153001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0F082438-7E11-D94E-BBC4-5FEF094F2FEA}"/>
              </a:ext>
            </a:extLst>
          </p:cNvPr>
          <p:cNvSpPr>
            <a:spLocks noGrp="1"/>
          </p:cNvSpPr>
          <p:nvPr>
            <p:ph type="body" sz="quarter" idx="14"/>
          </p:nvPr>
        </p:nvSpPr>
        <p:spPr>
          <a:xfrm>
            <a:off x="6172200" y="4646185"/>
            <a:ext cx="5181600" cy="153001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7F4D3A86-9F3D-D448-9A38-DA014BA70678}"/>
              </a:ext>
            </a:extLst>
          </p:cNvPr>
          <p:cNvSpPr>
            <a:spLocks noGrp="1"/>
          </p:cNvSpPr>
          <p:nvPr>
            <p:ph type="body" sz="quarter" idx="15"/>
          </p:nvPr>
        </p:nvSpPr>
        <p:spPr>
          <a:xfrm>
            <a:off x="838200" y="1433774"/>
            <a:ext cx="10515600" cy="1428528"/>
          </a:xfrm>
        </p:spPr>
        <p:txBody>
          <a:bodyPr/>
          <a:lstStyle>
            <a:lvl1pPr marL="0" indent="0">
              <a:buNone/>
              <a:defRPr/>
            </a:lvl1pPr>
          </a:lstStyle>
          <a:p>
            <a:pPr lvl="0"/>
            <a:endParaRPr lang="en-US"/>
          </a:p>
        </p:txBody>
      </p:sp>
    </p:spTree>
    <p:extLst>
      <p:ext uri="{BB962C8B-B14F-4D97-AF65-F5344CB8AC3E}">
        <p14:creationId xmlns:p14="http://schemas.microsoft.com/office/powerpoint/2010/main" val="116585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1389413"/>
            <a:ext cx="5181600" cy="478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9" name="Text Placeholder 8">
            <a:extLst>
              <a:ext uri="{FF2B5EF4-FFF2-40B4-BE49-F238E27FC236}">
                <a16:creationId xmlns:a16="http://schemas.microsoft.com/office/drawing/2014/main" id="{CCCB7946-3219-A44A-A448-2448B9A100B5}"/>
              </a:ext>
            </a:extLst>
          </p:cNvPr>
          <p:cNvSpPr>
            <a:spLocks noGrp="1"/>
          </p:cNvSpPr>
          <p:nvPr>
            <p:ph type="body" sz="quarter" idx="13" hasCustomPrompt="1"/>
          </p:nvPr>
        </p:nvSpPr>
        <p:spPr>
          <a:xfrm>
            <a:off x="7089774" y="1767671"/>
            <a:ext cx="3194050" cy="2767012"/>
          </a:xfrm>
        </p:spPr>
        <p:txBody>
          <a:bodyPr anchor="b">
            <a:normAutofit/>
          </a:bodyPr>
          <a:lstStyle>
            <a:lvl1pPr marL="0" indent="0" algn="ctr">
              <a:buNone/>
              <a:defRPr sz="19900" b="1">
                <a:solidFill>
                  <a:schemeClr val="accent1"/>
                </a:solidFill>
              </a:defRPr>
            </a:lvl1pPr>
          </a:lstStyle>
          <a:p>
            <a:pPr lvl="0"/>
            <a:r>
              <a:rPr lang="en-US"/>
              <a:t>##</a:t>
            </a:r>
          </a:p>
        </p:txBody>
      </p:sp>
      <p:sp>
        <p:nvSpPr>
          <p:cNvPr id="10" name="Text Placeholder 8">
            <a:extLst>
              <a:ext uri="{FF2B5EF4-FFF2-40B4-BE49-F238E27FC236}">
                <a16:creationId xmlns:a16="http://schemas.microsoft.com/office/drawing/2014/main" id="{2C6295F9-A3CB-8E47-8D5C-EB4D9D611E17}"/>
              </a:ext>
            </a:extLst>
          </p:cNvPr>
          <p:cNvSpPr>
            <a:spLocks noGrp="1"/>
          </p:cNvSpPr>
          <p:nvPr>
            <p:ph type="body" sz="quarter" idx="14" hasCustomPrompt="1"/>
          </p:nvPr>
        </p:nvSpPr>
        <p:spPr>
          <a:xfrm>
            <a:off x="6442363" y="4664880"/>
            <a:ext cx="4488873" cy="1182665"/>
          </a:xfrm>
        </p:spPr>
        <p:txBody>
          <a:bodyPr>
            <a:noAutofit/>
          </a:bodyPr>
          <a:lstStyle>
            <a:lvl1pPr marL="0" indent="0" algn="ctr">
              <a:buNone/>
              <a:defRPr sz="2800"/>
            </a:lvl1pPr>
          </a:lstStyle>
          <a:p>
            <a:pPr lvl="0"/>
            <a:r>
              <a:rPr lang="en-US"/>
              <a:t>Explanation for this number</a:t>
            </a:r>
          </a:p>
        </p:txBody>
      </p:sp>
    </p:spTree>
    <p:extLst>
      <p:ext uri="{BB962C8B-B14F-4D97-AF65-F5344CB8AC3E}">
        <p14:creationId xmlns:p14="http://schemas.microsoft.com/office/powerpoint/2010/main" val="63009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7969-FABD-0C4F-AD76-15B3D2C70107}"/>
              </a:ext>
            </a:extLst>
          </p:cNvPr>
          <p:cNvSpPr>
            <a:spLocks noGrp="1"/>
          </p:cNvSpPr>
          <p:nvPr>
            <p:ph type="title"/>
          </p:nvPr>
        </p:nvSpPr>
        <p:spPr>
          <a:xfrm>
            <a:off x="839788" y="365125"/>
            <a:ext cx="91440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CE562-CA54-8046-892F-2EAE6BD3D0E9}"/>
              </a:ext>
            </a:extLst>
          </p:cNvPr>
          <p:cNvSpPr>
            <a:spLocks noGrp="1"/>
          </p:cNvSpPr>
          <p:nvPr>
            <p:ph type="body" idx="1"/>
          </p:nvPr>
        </p:nvSpPr>
        <p:spPr>
          <a:xfrm>
            <a:off x="839788" y="1857375"/>
            <a:ext cx="5157787" cy="647699"/>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A7C179-1FDF-674B-92B7-DBEAB48D4E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9A0327-9F7A-894C-8822-67ED8AE71CDE}"/>
              </a:ext>
            </a:extLst>
          </p:cNvPr>
          <p:cNvSpPr>
            <a:spLocks noGrp="1"/>
          </p:cNvSpPr>
          <p:nvPr>
            <p:ph type="body" sz="quarter" idx="3"/>
          </p:nvPr>
        </p:nvSpPr>
        <p:spPr>
          <a:xfrm>
            <a:off x="6172200" y="1857375"/>
            <a:ext cx="5183188" cy="647699"/>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3D74EB-FF9E-3242-A589-C95040955F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5EBBC7-782E-C848-996A-CC771F846AFA}"/>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8" name="Footer Placeholder 7">
            <a:extLst>
              <a:ext uri="{FF2B5EF4-FFF2-40B4-BE49-F238E27FC236}">
                <a16:creationId xmlns:a16="http://schemas.microsoft.com/office/drawing/2014/main" id="{21578B19-92F5-BB41-A673-06E3E673D59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E89D9ACA-DA66-6548-9DF8-818F3F94D9E6}"/>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168015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51E5B-931F-7C4D-B2EE-FB778ECD88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31F8BB-4507-E34F-AF4C-BCDD91A0E92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4" name="Footer Placeholder 3">
            <a:extLst>
              <a:ext uri="{FF2B5EF4-FFF2-40B4-BE49-F238E27FC236}">
                <a16:creationId xmlns:a16="http://schemas.microsoft.com/office/drawing/2014/main" id="{2BFED505-32CE-A543-A63A-D83ABDF554A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D8FD378-21E7-2A4D-AB1B-2A8847391826}"/>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86657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9CB0B-2BED-7546-9A21-3CD43A468048}"/>
              </a:ext>
            </a:extLst>
          </p:cNvPr>
          <p:cNvSpPr>
            <a:spLocks noGrp="1"/>
          </p:cNvSpPr>
          <p:nvPr>
            <p:ph type="title"/>
          </p:nvPr>
        </p:nvSpPr>
        <p:spPr>
          <a:xfrm>
            <a:off x="838200" y="365125"/>
            <a:ext cx="9144000" cy="89374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1DC12C68-8335-BE42-9D99-63A33604F2BB}"/>
              </a:ext>
            </a:extLst>
          </p:cNvPr>
          <p:cNvSpPr>
            <a:spLocks noGrp="1"/>
          </p:cNvSpPr>
          <p:nvPr>
            <p:ph type="body" idx="1"/>
          </p:nvPr>
        </p:nvSpPr>
        <p:spPr>
          <a:xfrm>
            <a:off x="838200" y="1402915"/>
            <a:ext cx="10515600" cy="5089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530CDACD-284D-E945-916E-DF8382D7DCD8}"/>
              </a:ext>
            </a:extLst>
          </p:cNvPr>
          <p:cNvSpPr/>
          <p:nvPr userDrawn="1"/>
        </p:nvSpPr>
        <p:spPr>
          <a:xfrm>
            <a:off x="0" y="0"/>
            <a:ext cx="2286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1"/>
              </a:solidFill>
            </a:endParaRPr>
          </a:p>
        </p:txBody>
      </p:sp>
      <p:pic>
        <p:nvPicPr>
          <p:cNvPr id="11" name="Picture 10">
            <a:extLst>
              <a:ext uri="{FF2B5EF4-FFF2-40B4-BE49-F238E27FC236}">
                <a16:creationId xmlns:a16="http://schemas.microsoft.com/office/drawing/2014/main" id="{FC1895E7-A3E3-9043-9213-3C0D8F50AD20}"/>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10223446" y="156823"/>
            <a:ext cx="1828800" cy="644871"/>
          </a:xfrm>
          <a:prstGeom prst="rect">
            <a:avLst/>
          </a:prstGeom>
        </p:spPr>
      </p:pic>
    </p:spTree>
    <p:extLst>
      <p:ext uri="{BB962C8B-B14F-4D97-AF65-F5344CB8AC3E}">
        <p14:creationId xmlns:p14="http://schemas.microsoft.com/office/powerpoint/2010/main" val="41096140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90" r:id="rId15"/>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6/9/26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B0221E6B-FF84-444F-BF78-B9753016672C}"/>
              </a:ext>
            </a:extLst>
          </p:cNvPr>
          <p:cNvSpPr/>
          <p:nvPr userDrawn="1"/>
        </p:nvSpPr>
        <p:spPr>
          <a:xfrm>
            <a:off x="0" y="0"/>
            <a:ext cx="2286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1"/>
              </a:solidFill>
            </a:endParaRPr>
          </a:p>
        </p:txBody>
      </p:sp>
      <p:pic>
        <p:nvPicPr>
          <p:cNvPr id="8" name="Picture 7">
            <a:extLst>
              <a:ext uri="{FF2B5EF4-FFF2-40B4-BE49-F238E27FC236}">
                <a16:creationId xmlns:a16="http://schemas.microsoft.com/office/drawing/2014/main" id="{CD60E52D-C92B-4F42-955E-7F349440D2A7}"/>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10223446" y="156823"/>
            <a:ext cx="1828800" cy="644871"/>
          </a:xfrm>
          <a:prstGeom prst="rect">
            <a:avLst/>
          </a:prstGeom>
        </p:spPr>
      </p:pic>
    </p:spTree>
    <p:extLst>
      <p:ext uri="{BB962C8B-B14F-4D97-AF65-F5344CB8AC3E}">
        <p14:creationId xmlns:p14="http://schemas.microsoft.com/office/powerpoint/2010/main" val="309141616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C91B-502B-4A3C-AC5C-9ED1FC12593C}"/>
              </a:ext>
            </a:extLst>
          </p:cNvPr>
          <p:cNvSpPr>
            <a:spLocks noGrp="1"/>
          </p:cNvSpPr>
          <p:nvPr>
            <p:ph type="title"/>
          </p:nvPr>
        </p:nvSpPr>
        <p:spPr>
          <a:xfrm>
            <a:off x="397328" y="283482"/>
            <a:ext cx="10515600" cy="1325563"/>
          </a:xfrm>
        </p:spPr>
        <p:txBody>
          <a:bodyPr/>
          <a:lstStyle/>
          <a:p>
            <a:r>
              <a:rPr lang="en-US" dirty="0"/>
              <a:t>Network Connected Medical Device Security</a:t>
            </a:r>
          </a:p>
        </p:txBody>
      </p:sp>
      <p:sp>
        <p:nvSpPr>
          <p:cNvPr id="3" name="TextBox 2">
            <a:extLst>
              <a:ext uri="{FF2B5EF4-FFF2-40B4-BE49-F238E27FC236}">
                <a16:creationId xmlns:a16="http://schemas.microsoft.com/office/drawing/2014/main" id="{9D885C9B-B8D2-4D53-922B-1130B6EACAB7}"/>
              </a:ext>
            </a:extLst>
          </p:cNvPr>
          <p:cNvSpPr txBox="1"/>
          <p:nvPr/>
        </p:nvSpPr>
        <p:spPr>
          <a:xfrm>
            <a:off x="1272746" y="2360141"/>
            <a:ext cx="184731" cy="369332"/>
          </a:xfrm>
          <a:prstGeom prst="rect">
            <a:avLst/>
          </a:prstGeom>
          <a:noFill/>
        </p:spPr>
        <p:txBody>
          <a:bodyPr wrap="none" rtlCol="0">
            <a:spAutoFit/>
          </a:bodyPr>
          <a:lstStyle/>
          <a:p>
            <a:endParaRPr lang="en-US" dirty="0"/>
          </a:p>
        </p:txBody>
      </p:sp>
      <p:pic>
        <p:nvPicPr>
          <p:cNvPr id="5" name="Picture 4" descr="A picture containing text&#10;&#10;Description automatically generated">
            <a:extLst>
              <a:ext uri="{FF2B5EF4-FFF2-40B4-BE49-F238E27FC236}">
                <a16:creationId xmlns:a16="http://schemas.microsoft.com/office/drawing/2014/main" id="{57ADBBE8-6D6C-4328-B2CC-84230F411F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2415" y="1476936"/>
            <a:ext cx="8063532" cy="5381064"/>
          </a:xfrm>
          <a:prstGeom prst="rect">
            <a:avLst/>
          </a:prstGeom>
        </p:spPr>
      </p:pic>
    </p:spTree>
    <p:extLst>
      <p:ext uri="{BB962C8B-B14F-4D97-AF65-F5344CB8AC3E}">
        <p14:creationId xmlns:p14="http://schemas.microsoft.com/office/powerpoint/2010/main" val="446163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5C43-CEEC-6A43-9066-4AF46A8EBA6B}"/>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3700" kern="1200" dirty="0">
                <a:solidFill>
                  <a:schemeClr val="tx1"/>
                </a:solidFill>
                <a:latin typeface="+mj-lt"/>
                <a:ea typeface="+mj-ea"/>
                <a:cs typeface="+mj-cs"/>
              </a:rPr>
              <a:t>Any vulnerability could have a serious impact</a:t>
            </a:r>
          </a:p>
        </p:txBody>
      </p:sp>
      <p:pic>
        <p:nvPicPr>
          <p:cNvPr id="4" name="Picture 3" descr="A large group of people gathered in a circle&#10;&#10;Description automatically generated with low confidence">
            <a:extLst>
              <a:ext uri="{FF2B5EF4-FFF2-40B4-BE49-F238E27FC236}">
                <a16:creationId xmlns:a16="http://schemas.microsoft.com/office/drawing/2014/main" id="{1465AD9C-905E-44B6-A7E2-BB21F4D1A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5862" y="921830"/>
            <a:ext cx="6019331" cy="5011093"/>
          </a:xfrm>
          <a:prstGeom prst="rect">
            <a:avLst/>
          </a:prstGeom>
          <a:effectLst/>
        </p:spPr>
      </p:pic>
      <p:sp>
        <p:nvSpPr>
          <p:cNvPr id="8" name="TextBox 7">
            <a:extLst>
              <a:ext uri="{FF2B5EF4-FFF2-40B4-BE49-F238E27FC236}">
                <a16:creationId xmlns:a16="http://schemas.microsoft.com/office/drawing/2014/main" id="{F621AA54-F113-4E44-9673-709464FC8DFE}"/>
              </a:ext>
            </a:extLst>
          </p:cNvPr>
          <p:cNvSpPr txBox="1"/>
          <p:nvPr/>
        </p:nvSpPr>
        <p:spPr>
          <a:xfrm>
            <a:off x="4978708" y="885651"/>
            <a:ext cx="6525220" cy="46168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200" b="0" i="0" dirty="0">
              <a:effectLst/>
            </a:endParaRPr>
          </a:p>
        </p:txBody>
      </p:sp>
      <p:graphicFrame>
        <p:nvGraphicFramePr>
          <p:cNvPr id="33" name="TextBox 2">
            <a:extLst>
              <a:ext uri="{FF2B5EF4-FFF2-40B4-BE49-F238E27FC236}">
                <a16:creationId xmlns:a16="http://schemas.microsoft.com/office/drawing/2014/main" id="{875634E4-F28D-2B27-14CD-A6E9F9E33018}"/>
              </a:ext>
            </a:extLst>
          </p:cNvPr>
          <p:cNvGraphicFramePr/>
          <p:nvPr/>
        </p:nvGraphicFramePr>
        <p:xfrm>
          <a:off x="484214" y="2511552"/>
          <a:ext cx="3505494"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A large group of people gathered in a circle&#10;&#10;Description automatically generated with low confidence">
            <a:extLst>
              <a:ext uri="{FF2B5EF4-FFF2-40B4-BE49-F238E27FC236}">
                <a16:creationId xmlns:a16="http://schemas.microsoft.com/office/drawing/2014/main" id="{26703F66-6EA7-432E-9787-54168E1625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0429" y="923453"/>
            <a:ext cx="6019331" cy="5011093"/>
          </a:xfrm>
          <a:prstGeom prst="rect">
            <a:avLst/>
          </a:prstGeom>
          <a:effectLst/>
        </p:spPr>
      </p:pic>
    </p:spTree>
    <p:extLst>
      <p:ext uri="{BB962C8B-B14F-4D97-AF65-F5344CB8AC3E}">
        <p14:creationId xmlns:p14="http://schemas.microsoft.com/office/powerpoint/2010/main" val="23598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CFED16-212F-354D-8051-A7A818703114}"/>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6000" kern="1200" dirty="0">
                <a:solidFill>
                  <a:schemeClr val="bg1"/>
                </a:solidFill>
                <a:latin typeface="+mn-lt"/>
                <a:ea typeface="+mj-ea"/>
                <a:cs typeface="+mj-cs"/>
              </a:rPr>
              <a:t>Quick tips </a:t>
            </a:r>
            <a:r>
              <a:rPr lang="en-US" sz="6000" dirty="0">
                <a:solidFill>
                  <a:schemeClr val="bg1"/>
                </a:solidFill>
                <a:latin typeface="+mn-lt"/>
              </a:rPr>
              <a:t>to be better prepared</a:t>
            </a:r>
            <a:endParaRPr lang="en-US" sz="6000" kern="1200" dirty="0">
              <a:solidFill>
                <a:schemeClr val="bg1"/>
              </a:solidFill>
              <a:latin typeface="+mn-lt"/>
              <a:ea typeface="+mj-ea"/>
              <a:cs typeface="+mj-cs"/>
            </a:endParaRPr>
          </a:p>
        </p:txBody>
      </p:sp>
      <p:sp>
        <p:nvSpPr>
          <p:cNvPr id="5" name="TextBox 4">
            <a:extLst>
              <a:ext uri="{FF2B5EF4-FFF2-40B4-BE49-F238E27FC236}">
                <a16:creationId xmlns:a16="http://schemas.microsoft.com/office/drawing/2014/main" id="{470DBF09-A6B9-449B-9822-42EEC9CC62A2}"/>
              </a:ext>
            </a:extLst>
          </p:cNvPr>
          <p:cNvSpPr txBox="1"/>
          <p:nvPr/>
        </p:nvSpPr>
        <p:spPr>
          <a:xfrm>
            <a:off x="572492" y="2518683"/>
            <a:ext cx="184731" cy="369332"/>
          </a:xfrm>
          <a:prstGeom prst="rect">
            <a:avLst/>
          </a:prstGeom>
          <a:noFill/>
        </p:spPr>
        <p:txBody>
          <a:bodyPr wrap="none" rtlCol="0">
            <a:spAutoFit/>
          </a:bodyPr>
          <a:lstStyle/>
          <a:p>
            <a:endParaRPr lang="en-US" dirty="0"/>
          </a:p>
        </p:txBody>
      </p:sp>
      <p:graphicFrame>
        <p:nvGraphicFramePr>
          <p:cNvPr id="63" name="Content Placeholder 2">
            <a:extLst>
              <a:ext uri="{FF2B5EF4-FFF2-40B4-BE49-F238E27FC236}">
                <a16:creationId xmlns:a16="http://schemas.microsoft.com/office/drawing/2014/main" id="{4E74AF2C-26A3-68AC-E6E3-F0CC360F55E0}"/>
              </a:ext>
            </a:extLst>
          </p:cNvPr>
          <p:cNvGraphicFramePr>
            <a:graphicFrameLocks noGrp="1"/>
          </p:cNvGraphicFramePr>
          <p:nvPr>
            <p:ph sz="half" idx="1"/>
            <p:extLst>
              <p:ext uri="{D42A27DB-BD31-4B8C-83A1-F6EECF244321}">
                <p14:modId xmlns:p14="http://schemas.microsoft.com/office/powerpoint/2010/main" val="137635280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373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circle(in)">
                                      <p:cBhvr>
                                        <p:cTn id="7"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10E0E249-74FD-4C0A-B605-45E75A0B1B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4257" y="3577302"/>
            <a:ext cx="4286865" cy="2857910"/>
          </a:xfrm>
          <a:prstGeom prst="rect">
            <a:avLst/>
          </a:prstGeom>
        </p:spPr>
      </p:pic>
      <p:sp>
        <p:nvSpPr>
          <p:cNvPr id="2" name="Title 1">
            <a:extLst>
              <a:ext uri="{FF2B5EF4-FFF2-40B4-BE49-F238E27FC236}">
                <a16:creationId xmlns:a16="http://schemas.microsoft.com/office/drawing/2014/main" id="{558980C1-9D60-7741-9FD5-8331468AFF20}"/>
              </a:ext>
            </a:extLst>
          </p:cNvPr>
          <p:cNvSpPr>
            <a:spLocks noGrp="1"/>
          </p:cNvSpPr>
          <p:nvPr>
            <p:ph type="title"/>
          </p:nvPr>
        </p:nvSpPr>
        <p:spPr/>
        <p:txBody>
          <a:bodyPr>
            <a:normAutofit fontScale="90000"/>
          </a:bodyPr>
          <a:lstStyle/>
          <a:p>
            <a:r>
              <a:rPr lang="en-US" dirty="0"/>
              <a:t>Knowledge Check #2</a:t>
            </a:r>
          </a:p>
        </p:txBody>
      </p:sp>
      <p:sp>
        <p:nvSpPr>
          <p:cNvPr id="3" name="Content Placeholder 2">
            <a:extLst>
              <a:ext uri="{FF2B5EF4-FFF2-40B4-BE49-F238E27FC236}">
                <a16:creationId xmlns:a16="http://schemas.microsoft.com/office/drawing/2014/main" id="{B6D9767C-0798-6947-A30A-35EF149B7393}"/>
              </a:ext>
            </a:extLst>
          </p:cNvPr>
          <p:cNvSpPr>
            <a:spLocks noGrp="1"/>
          </p:cNvSpPr>
          <p:nvPr>
            <p:ph idx="1"/>
          </p:nvPr>
        </p:nvSpPr>
        <p:spPr>
          <a:xfrm>
            <a:off x="838200" y="1402916"/>
            <a:ext cx="9010135" cy="1871626"/>
          </a:xfrm>
        </p:spPr>
        <p:txBody>
          <a:bodyPr vert="horz" lIns="91440" tIns="45720" rIns="91440" bIns="45720" rtlCol="0" anchor="t">
            <a:noAutofit/>
          </a:bodyPr>
          <a:lstStyle/>
          <a:p>
            <a:pPr marL="0" indent="0">
              <a:buNone/>
            </a:pPr>
            <a:r>
              <a:rPr lang="en-US" sz="2400" dirty="0">
                <a:latin typeface="Calibri"/>
                <a:cs typeface="Calibri"/>
              </a:rPr>
              <a:t>Please select the correct answer to the following question:</a:t>
            </a:r>
          </a:p>
          <a:p>
            <a:pPr marL="0" indent="0">
              <a:buNone/>
            </a:pPr>
            <a:r>
              <a:rPr lang="en-US" sz="2400" dirty="0">
                <a:latin typeface="Calibri"/>
                <a:cs typeface="Calibri"/>
              </a:rPr>
              <a:t>Which of the following are helpful tips when it comes to network connected medical devices:</a:t>
            </a:r>
          </a:p>
          <a:p>
            <a:pPr marL="514350" indent="-514350">
              <a:buAutoNum type="alphaUcPeriod"/>
            </a:pPr>
            <a:r>
              <a:rPr lang="en-US" sz="2400" dirty="0">
                <a:latin typeface="Calibri"/>
                <a:cs typeface="Calibri"/>
              </a:rPr>
              <a:t>Know who in your organization you should contact for assistance</a:t>
            </a:r>
          </a:p>
          <a:p>
            <a:pPr marL="514350" indent="-514350">
              <a:buAutoNum type="alphaUcPeriod"/>
            </a:pPr>
            <a:r>
              <a:rPr lang="en-US" sz="2400" dirty="0">
                <a:latin typeface="Calibri"/>
                <a:cs typeface="Calibri"/>
              </a:rPr>
              <a:t>Know your organizations procedure to contact patients in the event of a compromise</a:t>
            </a:r>
          </a:p>
          <a:p>
            <a:pPr marL="514350" indent="-514350">
              <a:buAutoNum type="alphaUcPeriod"/>
            </a:pPr>
            <a:r>
              <a:rPr lang="en-US" sz="2400" dirty="0">
                <a:latin typeface="Calibri"/>
                <a:cs typeface="Calibri"/>
              </a:rPr>
              <a:t>Know the steps to keep your devices up to date or who to contact to ask those questions.</a:t>
            </a:r>
          </a:p>
          <a:p>
            <a:pPr marL="514350" indent="-514350">
              <a:buAutoNum type="alphaUcPeriod"/>
            </a:pPr>
            <a:r>
              <a:rPr lang="en-US" sz="2400" dirty="0">
                <a:latin typeface="Calibri"/>
                <a:cs typeface="Calibri"/>
              </a:rPr>
              <a:t>All the above.</a:t>
            </a:r>
          </a:p>
        </p:txBody>
      </p:sp>
    </p:spTree>
    <p:extLst>
      <p:ext uri="{BB962C8B-B14F-4D97-AF65-F5344CB8AC3E}">
        <p14:creationId xmlns:p14="http://schemas.microsoft.com/office/powerpoint/2010/main" val="278412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7D71B110-B00F-2D4E-A8FE-DFB7AA92217C}"/>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Answer to Knowledge Check #2</a:t>
            </a:r>
          </a:p>
        </p:txBody>
      </p:sp>
      <p:sp>
        <p:nvSpPr>
          <p:cNvPr id="5" name="Content Placeholder 4">
            <a:extLst>
              <a:ext uri="{FF2B5EF4-FFF2-40B4-BE49-F238E27FC236}">
                <a16:creationId xmlns:a16="http://schemas.microsoft.com/office/drawing/2014/main" id="{2F2F3997-2AAF-45F2-8AD8-77C495F22895}"/>
              </a:ext>
            </a:extLst>
          </p:cNvPr>
          <p:cNvSpPr>
            <a:spLocks noGrp="1"/>
          </p:cNvSpPr>
          <p:nvPr>
            <p:ph idx="1"/>
          </p:nvPr>
        </p:nvSpPr>
        <p:spPr>
          <a:xfrm>
            <a:off x="1424904" y="2494450"/>
            <a:ext cx="4053545" cy="3563159"/>
          </a:xfrm>
        </p:spPr>
        <p:txBody>
          <a:bodyPr>
            <a:normAutofit/>
          </a:bodyPr>
          <a:lstStyle/>
          <a:p>
            <a:pPr marL="0" indent="0">
              <a:buNone/>
            </a:pPr>
            <a:r>
              <a:rPr lang="en-US" b="1" dirty="0"/>
              <a:t>The correct answer is:</a:t>
            </a:r>
          </a:p>
          <a:p>
            <a:pPr marL="0" indent="0">
              <a:buNone/>
            </a:pPr>
            <a:endParaRPr lang="en-US" b="1" dirty="0"/>
          </a:p>
          <a:p>
            <a:pPr marL="0" indent="0">
              <a:buNone/>
            </a:pPr>
            <a:r>
              <a:rPr lang="en-US" b="1" dirty="0"/>
              <a:t>D - all of the above!!</a:t>
            </a:r>
          </a:p>
        </p:txBody>
      </p:sp>
      <p:pic>
        <p:nvPicPr>
          <p:cNvPr id="4" name="Picture 3" descr="A picture containing text, clipart&#10;&#10;Description automatically generated">
            <a:extLst>
              <a:ext uri="{FF2B5EF4-FFF2-40B4-BE49-F238E27FC236}">
                <a16:creationId xmlns:a16="http://schemas.microsoft.com/office/drawing/2014/main" id="{276C0319-2991-4E03-8490-AE3C3121CE77}"/>
              </a:ext>
            </a:extLst>
          </p:cNvPr>
          <p:cNvPicPr>
            <a:picLocks noChangeAspect="1"/>
          </p:cNvPicPr>
          <p:nvPr/>
        </p:nvPicPr>
        <p:blipFill>
          <a:blip r:embed="rId3"/>
          <a:stretch>
            <a:fillRect/>
          </a:stretch>
        </p:blipFill>
        <p:spPr>
          <a:xfrm>
            <a:off x="6098892" y="3097473"/>
            <a:ext cx="4802404" cy="2353177"/>
          </a:xfrm>
          <a:prstGeom prst="rect">
            <a:avLst/>
          </a:prstGeom>
        </p:spPr>
      </p:pic>
    </p:spTree>
    <p:extLst>
      <p:ext uri="{BB962C8B-B14F-4D97-AF65-F5344CB8AC3E}">
        <p14:creationId xmlns:p14="http://schemas.microsoft.com/office/powerpoint/2010/main" val="68467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1651BC7-AB41-4017-8071-13676E9C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3905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BB94028-E2C9-49A6-BC78-9477BC768145}"/>
              </a:ext>
            </a:extLst>
          </p:cNvPr>
          <p:cNvSpPr txBox="1"/>
          <p:nvPr/>
        </p:nvSpPr>
        <p:spPr>
          <a:xfrm>
            <a:off x="544753" y="313151"/>
            <a:ext cx="3651467" cy="131523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j-lt"/>
                <a:ea typeface="+mj-ea"/>
                <a:cs typeface="+mj-cs"/>
              </a:rPr>
              <a:t>Lessons Learned</a:t>
            </a:r>
          </a:p>
        </p:txBody>
      </p:sp>
      <p:sp>
        <p:nvSpPr>
          <p:cNvPr id="3" name="Content Placeholder 2">
            <a:extLst>
              <a:ext uri="{FF2B5EF4-FFF2-40B4-BE49-F238E27FC236}">
                <a16:creationId xmlns:a16="http://schemas.microsoft.com/office/drawing/2014/main" id="{B885A05F-43DD-B34B-B8A3-CE3D677D075D}"/>
              </a:ext>
            </a:extLst>
          </p:cNvPr>
          <p:cNvSpPr>
            <a:spLocks noGrp="1"/>
          </p:cNvSpPr>
          <p:nvPr>
            <p:ph sz="half" idx="1"/>
          </p:nvPr>
        </p:nvSpPr>
        <p:spPr>
          <a:xfrm>
            <a:off x="648931" y="1778696"/>
            <a:ext cx="3651466" cy="4445123"/>
          </a:xfrm>
        </p:spPr>
        <p:txBody>
          <a:bodyPr vert="horz" lIns="91440" tIns="45720" rIns="91440" bIns="45720" rtlCol="0" anchor="t">
            <a:normAutofit fontScale="85000" lnSpcReduction="20000"/>
          </a:bodyPr>
          <a:lstStyle/>
          <a:p>
            <a:pPr marL="0" indent="0">
              <a:buNone/>
            </a:pPr>
            <a:r>
              <a:rPr lang="en-US" sz="2400" b="1" dirty="0">
                <a:solidFill>
                  <a:schemeClr val="accent1">
                    <a:lumMod val="20000"/>
                    <a:lumOff val="80000"/>
                  </a:schemeClr>
                </a:solidFill>
              </a:rPr>
              <a:t>Medical devices deliver significant benefits and are successful in treatment therapies and patient care.</a:t>
            </a:r>
          </a:p>
          <a:p>
            <a:pPr marL="0" lvl="0" indent="0">
              <a:buNone/>
            </a:pPr>
            <a:endParaRPr lang="en-US" sz="2400" b="1" dirty="0">
              <a:solidFill>
                <a:schemeClr val="accent1">
                  <a:lumMod val="20000"/>
                  <a:lumOff val="80000"/>
                </a:schemeClr>
              </a:solidFill>
            </a:endParaRPr>
          </a:p>
          <a:p>
            <a:pPr marL="0" lvl="0" indent="0">
              <a:buNone/>
            </a:pPr>
            <a:r>
              <a:rPr lang="en-US" sz="2400" b="1" dirty="0">
                <a:solidFill>
                  <a:schemeClr val="accent1">
                    <a:lumMod val="20000"/>
                    <a:lumOff val="80000"/>
                  </a:schemeClr>
                </a:solidFill>
              </a:rPr>
              <a:t>They reduce the potential of human error with manual recording of patient data. 	</a:t>
            </a:r>
            <a:endParaRPr lang="en-US" sz="2400" b="1" dirty="0">
              <a:solidFill>
                <a:schemeClr val="accent1">
                  <a:lumMod val="20000"/>
                  <a:lumOff val="80000"/>
                </a:schemeClr>
              </a:solidFill>
              <a:cs typeface="Calibri"/>
            </a:endParaRPr>
          </a:p>
          <a:p>
            <a:pPr marL="0" indent="0">
              <a:buNone/>
            </a:pPr>
            <a:r>
              <a:rPr lang="en-US" sz="2400" b="1" dirty="0">
                <a:solidFill>
                  <a:schemeClr val="accent1">
                    <a:lumMod val="20000"/>
                    <a:lumOff val="80000"/>
                  </a:schemeClr>
                </a:solidFill>
              </a:rPr>
              <a:t>As with all technology, medical device benefits are accompanied by cybersecurity risks.    </a:t>
            </a:r>
            <a:endParaRPr lang="en-US" sz="2400" b="1" dirty="0">
              <a:solidFill>
                <a:schemeClr val="accent1">
                  <a:lumMod val="20000"/>
                  <a:lumOff val="80000"/>
                </a:schemeClr>
              </a:solidFill>
              <a:cs typeface="Calibri"/>
            </a:endParaRPr>
          </a:p>
          <a:p>
            <a:pPr marL="0" indent="0">
              <a:buNone/>
            </a:pPr>
            <a:r>
              <a:rPr lang="en-US" sz="2400" b="1" dirty="0">
                <a:solidFill>
                  <a:schemeClr val="accent1">
                    <a:lumMod val="20000"/>
                    <a:lumOff val="80000"/>
                  </a:schemeClr>
                </a:solidFill>
              </a:rPr>
              <a:t>  </a:t>
            </a:r>
            <a:endParaRPr lang="en-US" sz="2400" b="1" dirty="0">
              <a:solidFill>
                <a:schemeClr val="accent1">
                  <a:lumMod val="20000"/>
                  <a:lumOff val="80000"/>
                </a:schemeClr>
              </a:solidFill>
              <a:cs typeface="Calibri"/>
            </a:endParaRPr>
          </a:p>
          <a:p>
            <a:pPr marL="0" indent="0">
              <a:buNone/>
            </a:pPr>
            <a:r>
              <a:rPr lang="en-US" sz="2400" b="1" dirty="0">
                <a:solidFill>
                  <a:schemeClr val="accent1">
                    <a:lumMod val="20000"/>
                    <a:lumOff val="80000"/>
                  </a:schemeClr>
                </a:solidFill>
              </a:rPr>
              <a:t>Be cyber-aware! Know who to contact if you suspect a cyber attack or any abnormality with your medical devices. </a:t>
            </a:r>
            <a:endParaRPr lang="en-US" sz="2400" b="1" dirty="0">
              <a:solidFill>
                <a:schemeClr val="accent1">
                  <a:lumMod val="20000"/>
                  <a:lumOff val="80000"/>
                </a:schemeClr>
              </a:solidFill>
              <a:cs typeface="Calibri"/>
            </a:endParaRPr>
          </a:p>
          <a:p>
            <a:pPr lvl="0"/>
            <a:endParaRPr lang="en-US" sz="1700" dirty="0">
              <a:solidFill>
                <a:schemeClr val="accent1">
                  <a:lumMod val="20000"/>
                  <a:lumOff val="80000"/>
                </a:schemeClr>
              </a:solidFill>
            </a:endParaRPr>
          </a:p>
          <a:p>
            <a:pPr marL="0"/>
            <a:endParaRPr lang="en-US" sz="1700" dirty="0">
              <a:solidFill>
                <a:schemeClr val="accent1">
                  <a:lumMod val="20000"/>
                  <a:lumOff val="80000"/>
                </a:schemeClr>
              </a:solidFill>
            </a:endParaRPr>
          </a:p>
        </p:txBody>
      </p:sp>
      <p:pic>
        <p:nvPicPr>
          <p:cNvPr id="10" name="Picture 9" descr="A picture containing text&#10;&#10;Description automatically generated">
            <a:extLst>
              <a:ext uri="{FF2B5EF4-FFF2-40B4-BE49-F238E27FC236}">
                <a16:creationId xmlns:a16="http://schemas.microsoft.com/office/drawing/2014/main" id="{187E2AE2-19A9-439D-94E6-1054D4258A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639056" y="10"/>
            <a:ext cx="7552944" cy="6857990"/>
          </a:xfrm>
          <a:prstGeom prst="rect">
            <a:avLst/>
          </a:prstGeom>
          <a:effectLst/>
        </p:spPr>
      </p:pic>
    </p:spTree>
    <p:extLst>
      <p:ext uri="{BB962C8B-B14F-4D97-AF65-F5344CB8AC3E}">
        <p14:creationId xmlns:p14="http://schemas.microsoft.com/office/powerpoint/2010/main" val="427428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B110-B00F-2D4E-A8FE-DFB7AA92217C}"/>
              </a:ext>
            </a:extLst>
          </p:cNvPr>
          <p:cNvSpPr>
            <a:spLocks noGrp="1"/>
          </p:cNvSpPr>
          <p:nvPr>
            <p:ph type="title"/>
          </p:nvPr>
        </p:nvSpPr>
        <p:spPr>
          <a:xfrm>
            <a:off x="648929" y="629266"/>
            <a:ext cx="3667039" cy="5506358"/>
          </a:xfrm>
        </p:spPr>
        <p:txBody>
          <a:bodyPr vert="horz" lIns="91440" tIns="45720" rIns="91440" bIns="45720" rtlCol="0" anchor="ctr">
            <a:normAutofit/>
          </a:bodyPr>
          <a:lstStyle/>
          <a:p>
            <a:r>
              <a:rPr lang="en-US" sz="4000" kern="1200" dirty="0">
                <a:solidFill>
                  <a:schemeClr val="tx1"/>
                </a:solidFill>
                <a:latin typeface="+mj-lt"/>
                <a:ea typeface="+mj-ea"/>
                <a:cs typeface="+mj-cs"/>
              </a:rPr>
              <a:t>FDA </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U.S. Food &amp; Drug Administration</a:t>
            </a:r>
          </a:p>
        </p:txBody>
      </p:sp>
      <p:graphicFrame>
        <p:nvGraphicFramePr>
          <p:cNvPr id="6" name="TextBox 3">
            <a:extLst>
              <a:ext uri="{FF2B5EF4-FFF2-40B4-BE49-F238E27FC236}">
                <a16:creationId xmlns:a16="http://schemas.microsoft.com/office/drawing/2014/main" id="{C929EEE6-57BD-F8DB-5E37-894B2F2595F5}"/>
              </a:ext>
            </a:extLst>
          </p:cNvPr>
          <p:cNvGraphicFramePr/>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979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87AC-91CC-5B49-B3F0-4DC3747492BE}"/>
              </a:ext>
            </a:extLst>
          </p:cNvPr>
          <p:cNvSpPr>
            <a:spLocks noGrp="1"/>
          </p:cNvSpPr>
          <p:nvPr>
            <p:ph type="title"/>
          </p:nvPr>
        </p:nvSpPr>
        <p:spPr>
          <a:xfrm>
            <a:off x="453062" y="656010"/>
            <a:ext cx="9649943" cy="1135237"/>
          </a:xfrm>
        </p:spPr>
        <p:txBody>
          <a:bodyPr>
            <a:noAutofit/>
          </a:bodyPr>
          <a:lstStyle/>
          <a:p>
            <a:r>
              <a:rPr lang="en-US" sz="3600" b="1" dirty="0"/>
              <a:t>Congratulations!</a:t>
            </a:r>
            <a:r>
              <a:rPr lang="en-US" sz="3200" dirty="0"/>
              <a:t>  You have completed this session on </a:t>
            </a:r>
            <a:r>
              <a:rPr lang="en-US" sz="3200" b="1" dirty="0"/>
              <a:t>Network Connected Medical Device Security. </a:t>
            </a:r>
          </a:p>
        </p:txBody>
      </p:sp>
      <p:sp>
        <p:nvSpPr>
          <p:cNvPr id="3" name="Content Placeholder 2">
            <a:extLst>
              <a:ext uri="{FF2B5EF4-FFF2-40B4-BE49-F238E27FC236}">
                <a16:creationId xmlns:a16="http://schemas.microsoft.com/office/drawing/2014/main" id="{836DE900-E8C9-D747-90DB-7493F51F90F6}"/>
              </a:ext>
            </a:extLst>
          </p:cNvPr>
          <p:cNvSpPr>
            <a:spLocks noGrp="1"/>
          </p:cNvSpPr>
          <p:nvPr>
            <p:ph sz="half" idx="1"/>
          </p:nvPr>
        </p:nvSpPr>
        <p:spPr>
          <a:xfrm>
            <a:off x="542272" y="2096429"/>
            <a:ext cx="5181599" cy="3857429"/>
          </a:xfrm>
        </p:spPr>
        <p:style>
          <a:lnRef idx="3">
            <a:schemeClr val="lt1"/>
          </a:lnRef>
          <a:fillRef idx="1">
            <a:schemeClr val="accent5"/>
          </a:fillRef>
          <a:effectRef idx="1">
            <a:schemeClr val="accent5"/>
          </a:effectRef>
          <a:fontRef idx="minor">
            <a:schemeClr val="lt1"/>
          </a:fontRef>
        </p:style>
        <p:txBody>
          <a:bodyPr vert="horz" lIns="91440" tIns="45720" rIns="91440" bIns="45720" rtlCol="0" anchor="t">
            <a:normAutofit fontScale="77500" lnSpcReduction="20000"/>
          </a:bodyPr>
          <a:lstStyle/>
          <a:p>
            <a:pPr marL="0" indent="0">
              <a:buNone/>
            </a:pPr>
            <a:r>
              <a:rPr lang="en-US" dirty="0"/>
              <a:t>In this video you’ve learned:</a:t>
            </a:r>
          </a:p>
          <a:p>
            <a:pPr marL="0" indent="0">
              <a:buNone/>
            </a:pPr>
            <a:endParaRPr lang="en-US" sz="3100" dirty="0"/>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3100" dirty="0">
                <a:solidFill>
                  <a:srgbClr val="000000"/>
                </a:solidFill>
                <a:effectLst/>
                <a:ea typeface="Times New Roman" panose="02020603050405020304" pitchFamily="18" charset="0"/>
              </a:rPr>
              <a:t>The role of network connected medical device security in today's healthcare system</a:t>
            </a:r>
            <a:r>
              <a:rPr lang="en-US" sz="3100" dirty="0">
                <a:effectLst/>
                <a:ea typeface="Times New Roman" panose="02020603050405020304" pitchFamily="18" charset="0"/>
              </a:rPr>
              <a:t>​</a:t>
            </a:r>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sz="3100" dirty="0">
              <a:effectLst/>
              <a:ea typeface="Times New Roman" panose="02020603050405020304" pitchFamily="18" charset="0"/>
              <a:cs typeface="Calibri"/>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3100" dirty="0">
                <a:solidFill>
                  <a:srgbClr val="000000"/>
                </a:solidFill>
                <a:effectLst/>
                <a:ea typeface="Times New Roman" panose="02020603050405020304" pitchFamily="18" charset="0"/>
              </a:rPr>
              <a:t>Understanding the risks associated with connected medical devices</a:t>
            </a:r>
            <a:r>
              <a:rPr lang="en-US" sz="3100" dirty="0">
                <a:effectLst/>
                <a:ea typeface="Times New Roman" panose="02020603050405020304" pitchFamily="18" charset="0"/>
              </a:rPr>
              <a:t>​</a:t>
            </a:r>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sz="3100" dirty="0">
              <a:effectLst/>
              <a:ea typeface="Times New Roman" panose="02020603050405020304" pitchFamily="18" charset="0"/>
              <a:cs typeface="Calibri"/>
            </a:endParaRPr>
          </a:p>
          <a:p>
            <a:pPr marL="342900" indent="-342900" fontAlgn="base">
              <a:spcBef>
                <a:spcPts val="0"/>
              </a:spcBef>
              <a:buSzPts val="1000"/>
              <a:buFont typeface="Symbol" panose="05050102010706020507" pitchFamily="18" charset="2"/>
              <a:buChar char=""/>
              <a:tabLst>
                <a:tab pos="457200" algn="l"/>
              </a:tabLst>
            </a:pPr>
            <a:r>
              <a:rPr lang="en-US" sz="3100" dirty="0">
                <a:solidFill>
                  <a:srgbClr val="000000"/>
                </a:solidFill>
                <a:effectLst/>
                <a:ea typeface="Times New Roman" panose="02020603050405020304" pitchFamily="18" charset="0"/>
              </a:rPr>
              <a:t>T</a:t>
            </a:r>
            <a:r>
              <a:rPr lang="en-US" sz="3100" dirty="0">
                <a:solidFill>
                  <a:schemeClr val="tx1"/>
                </a:solidFill>
                <a:effectLst/>
                <a:ea typeface="Times New Roman" panose="02020603050405020304" pitchFamily="18" charset="0"/>
              </a:rPr>
              <a:t>he important</a:t>
            </a:r>
            <a:r>
              <a:rPr lang="en-US" sz="3100" dirty="0">
                <a:solidFill>
                  <a:schemeClr val="tx1"/>
                </a:solidFill>
                <a:ea typeface="Times New Roman" panose="02020603050405020304" pitchFamily="18" charset="0"/>
              </a:rPr>
              <a:t> </a:t>
            </a:r>
            <a:r>
              <a:rPr lang="en-US" sz="3100" dirty="0">
                <a:solidFill>
                  <a:schemeClr val="tx1"/>
                </a:solidFill>
                <a:effectLst/>
                <a:ea typeface="Times New Roman" panose="02020603050405020304" pitchFamily="18" charset="0"/>
              </a:rPr>
              <a:t>role you play with patient safety and network connected medical device security.</a:t>
            </a:r>
            <a:endParaRPr lang="en-US" sz="3100" dirty="0">
              <a:solidFill>
                <a:schemeClr val="tx1"/>
              </a:solidFill>
              <a:effectLst/>
              <a:ea typeface="Times New Roman" panose="02020603050405020304" pitchFamily="18" charset="0"/>
              <a:cs typeface="Calibri"/>
            </a:endParaRPr>
          </a:p>
          <a:p>
            <a:pPr marL="0" marR="0" indent="0" fontAlgn="base">
              <a:spcBef>
                <a:spcPts val="0"/>
              </a:spcBef>
              <a:spcAft>
                <a:spcPts val="0"/>
              </a:spcAft>
              <a:buNone/>
            </a:pPr>
            <a:r>
              <a:rPr lang="en-US" sz="3100" dirty="0">
                <a:effectLst/>
                <a:ea typeface="Times New Roman" panose="02020603050405020304" pitchFamily="18" charset="0"/>
              </a:rPr>
              <a:t>​</a:t>
            </a:r>
            <a:endParaRPr lang="en-US" sz="31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0" indent="0">
              <a:buNone/>
            </a:pPr>
            <a:endParaRPr lang="en-US" dirty="0"/>
          </a:p>
        </p:txBody>
      </p:sp>
      <p:sp>
        <p:nvSpPr>
          <p:cNvPr id="4" name="Content Placeholder 3">
            <a:extLst>
              <a:ext uri="{FF2B5EF4-FFF2-40B4-BE49-F238E27FC236}">
                <a16:creationId xmlns:a16="http://schemas.microsoft.com/office/drawing/2014/main" id="{5D78E48A-8ADB-8E43-8E14-0D932593C90A}"/>
              </a:ext>
            </a:extLst>
          </p:cNvPr>
          <p:cNvSpPr>
            <a:spLocks noGrp="1"/>
          </p:cNvSpPr>
          <p:nvPr>
            <p:ph sz="half" idx="2"/>
          </p:nvPr>
        </p:nvSpPr>
        <p:spPr>
          <a:xfrm>
            <a:off x="6096000" y="5073805"/>
            <a:ext cx="5553728" cy="1554262"/>
          </a:xfrm>
        </p:spPr>
        <p:txBody>
          <a:bodyPr vert="horz" lIns="91440" tIns="45720" rIns="91440" bIns="45720" rtlCol="0" anchor="t">
            <a:normAutofit fontScale="77500" lnSpcReduction="20000"/>
          </a:bodyPr>
          <a:lstStyle/>
          <a:p>
            <a:endParaRPr lang="en-US" dirty="0"/>
          </a:p>
          <a:p>
            <a:pPr algn="ctr"/>
            <a:endParaRPr lang="en-US" sz="2400" dirty="0">
              <a:cs typeface="Calibri"/>
            </a:endParaRPr>
          </a:p>
        </p:txBody>
      </p:sp>
      <p:sp>
        <p:nvSpPr>
          <p:cNvPr id="6" name="TextBox 5">
            <a:extLst>
              <a:ext uri="{FF2B5EF4-FFF2-40B4-BE49-F238E27FC236}">
                <a16:creationId xmlns:a16="http://schemas.microsoft.com/office/drawing/2014/main" id="{FE61D0B0-EF78-49DB-837E-0EFBD9D5D4B2}"/>
              </a:ext>
            </a:extLst>
          </p:cNvPr>
          <p:cNvSpPr txBox="1"/>
          <p:nvPr/>
        </p:nvSpPr>
        <p:spPr>
          <a:xfrm>
            <a:off x="5928732" y="2408204"/>
            <a:ext cx="60941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indent="0" algn="ctr">
              <a:buNone/>
            </a:pPr>
            <a:r>
              <a:rPr lang="en-US" sz="2800" dirty="0"/>
              <a:t>We all play a key role in keeping our organization safe.  We are the first line of defense so always remember:</a:t>
            </a:r>
          </a:p>
          <a:p>
            <a:pPr algn="ctr"/>
            <a:endParaRPr lang="en-US" sz="2800" dirty="0"/>
          </a:p>
          <a:p>
            <a:pPr marL="0" indent="0" algn="ctr">
              <a:buNone/>
            </a:pPr>
            <a:r>
              <a:rPr lang="en-US" sz="3200" b="1" dirty="0">
                <a:solidFill>
                  <a:srgbClr val="002060"/>
                </a:solidFill>
              </a:rPr>
              <a:t>CyberSafety is Patient Safety!</a:t>
            </a:r>
            <a:endParaRPr lang="en-US" sz="3200" b="1" dirty="0">
              <a:solidFill>
                <a:srgbClr val="002060"/>
              </a:solidFill>
              <a:cs typeface="Calibri"/>
            </a:endParaRPr>
          </a:p>
        </p:txBody>
      </p:sp>
    </p:spTree>
    <p:extLst>
      <p:ext uri="{BB962C8B-B14F-4D97-AF65-F5344CB8AC3E}">
        <p14:creationId xmlns:p14="http://schemas.microsoft.com/office/powerpoint/2010/main" val="1681837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A60D4C6-1F2F-4076-AB01-28D71BB3253A}"/>
              </a:ext>
            </a:extLst>
          </p:cNvPr>
          <p:cNvPicPr>
            <a:picLocks noChangeAspect="1"/>
          </p:cNvPicPr>
          <p:nvPr/>
        </p:nvPicPr>
        <p:blipFill>
          <a:blip r:embed="rId3"/>
          <a:stretch>
            <a:fillRect/>
          </a:stretch>
        </p:blipFill>
        <p:spPr>
          <a:xfrm>
            <a:off x="2180018" y="609860"/>
            <a:ext cx="7211734"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57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84C91B-502B-4A3C-AC5C-9ED1FC12593C}"/>
              </a:ext>
            </a:extLst>
          </p:cNvPr>
          <p:cNvSpPr>
            <a:spLocks noGrp="1"/>
          </p:cNvSpPr>
          <p:nvPr>
            <p:ph type="title"/>
          </p:nvPr>
        </p:nvSpPr>
        <p:spPr>
          <a:xfrm>
            <a:off x="1023936" y="163286"/>
            <a:ext cx="2886075" cy="2956491"/>
          </a:xfrm>
          <a:noFill/>
        </p:spPr>
        <p:txBody>
          <a:bodyPr vert="horz" lIns="91440" tIns="45720" rIns="91440" bIns="45720" rtlCol="0" anchor="ctr">
            <a:normAutofit fontScale="90000"/>
          </a:bodyPr>
          <a:lstStyle/>
          <a:p>
            <a:pPr algn="ctr"/>
            <a:r>
              <a:rPr lang="en-US" sz="3300" kern="1200" dirty="0">
                <a:solidFill>
                  <a:schemeClr val="bg1"/>
                </a:solidFill>
                <a:latin typeface="+mj-lt"/>
                <a:ea typeface="+mj-ea"/>
                <a:cs typeface="+mj-cs"/>
              </a:rPr>
              <a:t>Welcome Network Connected Medical Device Security</a:t>
            </a:r>
            <a:br>
              <a:rPr lang="en-US" sz="3300" kern="1200" dirty="0">
                <a:solidFill>
                  <a:schemeClr val="bg1"/>
                </a:solidFill>
                <a:latin typeface="+mj-lt"/>
                <a:ea typeface="+mj-ea"/>
                <a:cs typeface="+mj-cs"/>
              </a:rPr>
            </a:br>
            <a:br>
              <a:rPr lang="en-US" sz="3300" b="0" i="0" u="none" strike="noStrike" kern="1200" baseline="0" dirty="0">
                <a:solidFill>
                  <a:schemeClr val="bg1"/>
                </a:solidFill>
                <a:latin typeface="+mj-lt"/>
                <a:ea typeface="+mj-ea"/>
                <a:cs typeface="+mj-cs"/>
              </a:rPr>
            </a:br>
            <a:endParaRPr lang="en-US" sz="3300" kern="1200" dirty="0">
              <a:solidFill>
                <a:schemeClr val="bg1"/>
              </a:solidFill>
              <a:latin typeface="+mj-lt"/>
              <a:ea typeface="+mj-ea"/>
              <a:cs typeface="+mj-cs"/>
            </a:endParaRPr>
          </a:p>
        </p:txBody>
      </p:sp>
      <p:graphicFrame>
        <p:nvGraphicFramePr>
          <p:cNvPr id="5" name="TextBox 2">
            <a:extLst>
              <a:ext uri="{FF2B5EF4-FFF2-40B4-BE49-F238E27FC236}">
                <a16:creationId xmlns:a16="http://schemas.microsoft.com/office/drawing/2014/main" id="{EAA73271-F393-6D2B-EE25-70DD89BE0C9A}"/>
              </a:ext>
            </a:extLst>
          </p:cNvPr>
          <p:cNvGraphicFramePr/>
          <p:nvPr>
            <p:extLst>
              <p:ext uri="{D42A27DB-BD31-4B8C-83A1-F6EECF244321}">
                <p14:modId xmlns:p14="http://schemas.microsoft.com/office/powerpoint/2010/main" val="4075979085"/>
              </p:ext>
            </p:extLst>
          </p:nvPr>
        </p:nvGraphicFramePr>
        <p:xfrm>
          <a:off x="4335625" y="838756"/>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03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1F0E9-F76E-4E9F-98FD-96758EE9E2DA}"/>
              </a:ext>
            </a:extLst>
          </p:cNvPr>
          <p:cNvSpPr>
            <a:spLocks noGrp="1"/>
          </p:cNvSpPr>
          <p:nvPr>
            <p:ph type="title"/>
          </p:nvPr>
        </p:nvSpPr>
        <p:spPr/>
        <p:txBody>
          <a:bodyPr/>
          <a:lstStyle/>
          <a:p>
            <a:r>
              <a:rPr lang="en-US" dirty="0"/>
              <a:t>Medical Devices</a:t>
            </a:r>
          </a:p>
        </p:txBody>
      </p:sp>
      <p:sp>
        <p:nvSpPr>
          <p:cNvPr id="4" name="Content Placeholder 3">
            <a:extLst>
              <a:ext uri="{FF2B5EF4-FFF2-40B4-BE49-F238E27FC236}">
                <a16:creationId xmlns:a16="http://schemas.microsoft.com/office/drawing/2014/main" id="{B597DC7B-2BFF-49ED-8B58-C48F3AFBA14F}"/>
              </a:ext>
            </a:extLst>
          </p:cNvPr>
          <p:cNvSpPr>
            <a:spLocks noGrp="1"/>
          </p:cNvSpPr>
          <p:nvPr>
            <p:ph sz="half" idx="2"/>
          </p:nvPr>
        </p:nvSpPr>
        <p:spPr>
          <a:xfrm>
            <a:off x="6172200" y="1302707"/>
            <a:ext cx="5181600" cy="4874256"/>
          </a:xfrm>
        </p:spPr>
        <p:txBody>
          <a:bodyPr vert="horz" lIns="91440" tIns="45720" rIns="91440" bIns="45720" rtlCol="0" anchor="t">
            <a:normAutofit fontScale="85000" lnSpcReduction="20000"/>
          </a:bodyPr>
          <a:lstStyle/>
          <a:p>
            <a:r>
              <a:rPr lang="en-US" sz="2800" dirty="0"/>
              <a:t>Essential tools that provide diagnostic, therapeutic</a:t>
            </a:r>
            <a:r>
              <a:rPr lang="en-US" dirty="0"/>
              <a:t>,</a:t>
            </a:r>
            <a:r>
              <a:rPr lang="en-US" sz="2800" dirty="0"/>
              <a:t> and treatment services.</a:t>
            </a:r>
          </a:p>
          <a:p>
            <a:endParaRPr lang="en-US" sz="2800" dirty="0"/>
          </a:p>
          <a:p>
            <a:r>
              <a:rPr lang="en-US" sz="2800" dirty="0"/>
              <a:t>As technology advances</a:t>
            </a:r>
            <a:r>
              <a:rPr lang="en-US" dirty="0"/>
              <a:t>,</a:t>
            </a:r>
            <a:r>
              <a:rPr lang="en-US" sz="2800" dirty="0"/>
              <a:t> the complexity and sophistication of these devices</a:t>
            </a:r>
            <a:r>
              <a:rPr lang="en-US" dirty="0"/>
              <a:t> follows.</a:t>
            </a:r>
            <a:endParaRPr lang="en-US" sz="2800" dirty="0">
              <a:cs typeface="Calibri"/>
            </a:endParaRPr>
          </a:p>
          <a:p>
            <a:endParaRPr lang="en-US" sz="2800" dirty="0"/>
          </a:p>
          <a:p>
            <a:r>
              <a:rPr lang="en-US" sz="2800" dirty="0"/>
              <a:t>Automating = reduction of manual data entry and exposure to human errors.</a:t>
            </a:r>
            <a:endParaRPr lang="en-US" sz="2800" dirty="0">
              <a:cs typeface="Calibri"/>
            </a:endParaRPr>
          </a:p>
          <a:p>
            <a:endParaRPr lang="en-US" sz="2800" dirty="0"/>
          </a:p>
          <a:p>
            <a:r>
              <a:rPr lang="en-US" sz="2800" dirty="0"/>
              <a:t>The medical device benefits are accompanied by cybersecurity challenges</a:t>
            </a:r>
            <a:endParaRPr lang="en-US" dirty="0">
              <a:cs typeface="Calibri"/>
            </a:endParaRPr>
          </a:p>
        </p:txBody>
      </p:sp>
      <p:pic>
        <p:nvPicPr>
          <p:cNvPr id="5" name="Content Placeholder 7" descr="Icon&#10;&#10;Description automatically generated with low confidence">
            <a:extLst>
              <a:ext uri="{FF2B5EF4-FFF2-40B4-BE49-F238E27FC236}">
                <a16:creationId xmlns:a16="http://schemas.microsoft.com/office/drawing/2014/main" id="{BDECDC99-E7F7-4E4D-81B4-ADD494FA4A32}"/>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253331" y="1825625"/>
            <a:ext cx="4351338" cy="4351338"/>
          </a:xfrm>
        </p:spPr>
      </p:pic>
    </p:spTree>
    <p:extLst>
      <p:ext uri="{BB962C8B-B14F-4D97-AF65-F5344CB8AC3E}">
        <p14:creationId xmlns:p14="http://schemas.microsoft.com/office/powerpoint/2010/main" val="133379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AD8E59-59E7-493B-979E-C55A30EEAB04}"/>
              </a:ext>
            </a:extLst>
          </p:cNvPr>
          <p:cNvSpPr>
            <a:spLocks noGrp="1"/>
          </p:cNvSpPr>
          <p:nvPr>
            <p:ph type="title"/>
          </p:nvPr>
        </p:nvSpPr>
        <p:spPr>
          <a:xfrm>
            <a:off x="394447" y="325369"/>
            <a:ext cx="5325035" cy="1956841"/>
          </a:xfrm>
        </p:spPr>
        <p:txBody>
          <a:bodyPr vert="horz" lIns="91440" tIns="45720" rIns="91440" bIns="45720" rtlCol="0" anchor="b">
            <a:normAutofit fontScale="90000"/>
          </a:bodyPr>
          <a:lstStyle/>
          <a:p>
            <a:r>
              <a:rPr lang="en-US" sz="5400" dirty="0"/>
              <a:t>Healthcare IoT</a:t>
            </a:r>
            <a:br>
              <a:rPr lang="en-US" sz="5400" dirty="0"/>
            </a:br>
            <a:r>
              <a:rPr lang="en-US" sz="5400" dirty="0"/>
              <a:t>“Internet of Things”</a:t>
            </a: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49C6904-5F33-46A8-9F70-EDAAB958015C}"/>
              </a:ext>
            </a:extLst>
          </p:cNvPr>
          <p:cNvSpPr>
            <a:spLocks noGrp="1"/>
          </p:cNvSpPr>
          <p:nvPr>
            <p:ph sz="half" idx="1"/>
          </p:nvPr>
        </p:nvSpPr>
        <p:spPr>
          <a:xfrm>
            <a:off x="640080" y="2872899"/>
            <a:ext cx="4243589" cy="3495244"/>
          </a:xfrm>
        </p:spPr>
        <p:txBody>
          <a:bodyPr vert="horz" lIns="91440" tIns="45720" rIns="91440" bIns="45720" rtlCol="0">
            <a:normAutofit/>
          </a:bodyPr>
          <a:lstStyle/>
          <a:p>
            <a:r>
              <a:rPr lang="en-US" dirty="0"/>
              <a:t>MRI Machines</a:t>
            </a:r>
          </a:p>
          <a:p>
            <a:r>
              <a:rPr lang="en-US" dirty="0"/>
              <a:t>IV Pumps</a:t>
            </a:r>
          </a:p>
          <a:p>
            <a:r>
              <a:rPr lang="en-US" dirty="0"/>
              <a:t>Heart Monitors</a:t>
            </a:r>
          </a:p>
          <a:p>
            <a:r>
              <a:rPr lang="en-US" dirty="0"/>
              <a:t>Glucometers</a:t>
            </a:r>
          </a:p>
        </p:txBody>
      </p:sp>
      <p:pic>
        <p:nvPicPr>
          <p:cNvPr id="6" name="Content Placeholder 5" descr="Text&#10;&#10;Description automatically generated with medium confidence">
            <a:extLst>
              <a:ext uri="{FF2B5EF4-FFF2-40B4-BE49-F238E27FC236}">
                <a16:creationId xmlns:a16="http://schemas.microsoft.com/office/drawing/2014/main" id="{FC67D7E5-8EE3-4A70-A290-3D2190CFEAAA}"/>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89190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F3E850-017B-4540-9496-45AFEB8EECAD}"/>
              </a:ext>
            </a:extLst>
          </p:cNvPr>
          <p:cNvSpPr txBox="1"/>
          <p:nvPr/>
        </p:nvSpPr>
        <p:spPr>
          <a:xfrm>
            <a:off x="481013" y="3752849"/>
            <a:ext cx="3290887" cy="245268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mj-lt"/>
                <a:ea typeface="+mj-ea"/>
                <a:cs typeface="+mj-cs"/>
              </a:rPr>
              <a:t>Real-World Scenario</a:t>
            </a:r>
          </a:p>
          <a:p>
            <a:pPr>
              <a:lnSpc>
                <a:spcPct val="90000"/>
              </a:lnSpc>
              <a:spcBef>
                <a:spcPct val="0"/>
              </a:spcBef>
              <a:spcAft>
                <a:spcPts val="600"/>
              </a:spcAft>
            </a:pPr>
            <a:endParaRPr lang="en-US" sz="3600" dirty="0">
              <a:latin typeface="+mj-lt"/>
              <a:ea typeface="+mj-ea"/>
              <a:cs typeface="+mj-cs"/>
            </a:endParaRPr>
          </a:p>
        </p:txBody>
      </p:sp>
      <p:pic>
        <p:nvPicPr>
          <p:cNvPr id="7" name="Picture 6" descr="A picture containing text&#10;&#10;Description automatically generated">
            <a:extLst>
              <a:ext uri="{FF2B5EF4-FFF2-40B4-BE49-F238E27FC236}">
                <a16:creationId xmlns:a16="http://schemas.microsoft.com/office/drawing/2014/main" id="{AE8623DD-1C4D-4341-932D-F3B079E707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F9DF1FD2-513B-457C-93C2-380E094BB638}"/>
              </a:ext>
            </a:extLst>
          </p:cNvPr>
          <p:cNvSpPr txBox="1"/>
          <p:nvPr/>
        </p:nvSpPr>
        <p:spPr>
          <a:xfrm>
            <a:off x="3500982" y="4133694"/>
            <a:ext cx="7485413" cy="2452687"/>
          </a:xfrm>
          <a:prstGeom prst="rect">
            <a:avLst/>
          </a:prstGeom>
        </p:spPr>
        <p:txBody>
          <a:bodyPr vert="horz" lIns="91440" tIns="45720" rIns="91440" bIns="45720" rtlCol="0" anchor="ctr">
            <a:normAutofit/>
          </a:bodyPr>
          <a:lstStyle/>
          <a:p>
            <a:pPr>
              <a:lnSpc>
                <a:spcPct val="90000"/>
              </a:lnSpc>
              <a:spcAft>
                <a:spcPts val="600"/>
              </a:spcAft>
            </a:pPr>
            <a:r>
              <a:rPr lang="en-US" sz="2800" dirty="0"/>
              <a:t>A cyber-attacker gains access to a care provider’s computer network and takes command of a file server.  While scanning the network for devices, the attacker takes control (power off or reboots) all of the heart monitors in the intensive care unit (ICU) putting multiple people at risk.  </a:t>
            </a:r>
          </a:p>
        </p:txBody>
      </p:sp>
      <p:sp>
        <p:nvSpPr>
          <p:cNvPr id="5" name="TextBox 4">
            <a:extLst>
              <a:ext uri="{FF2B5EF4-FFF2-40B4-BE49-F238E27FC236}">
                <a16:creationId xmlns:a16="http://schemas.microsoft.com/office/drawing/2014/main" id="{F6573C43-D662-4417-A634-216DC73E3D74}"/>
              </a:ext>
            </a:extLst>
          </p:cNvPr>
          <p:cNvSpPr txBox="1"/>
          <p:nvPr/>
        </p:nvSpPr>
        <p:spPr>
          <a:xfrm>
            <a:off x="1476524" y="3429000"/>
            <a:ext cx="9238952" cy="369332"/>
          </a:xfrm>
          <a:prstGeom prst="rect">
            <a:avLst/>
          </a:prstGeom>
          <a:noFill/>
        </p:spPr>
        <p:txBody>
          <a:bodyPr wrap="square">
            <a:spAutoFit/>
          </a:bodyPr>
          <a:lstStyle/>
          <a:p>
            <a:pPr algn="l">
              <a:spcAft>
                <a:spcPts val="600"/>
              </a:spcAft>
            </a:pPr>
            <a:r>
              <a:rPr lang="en-US" b="1" i="1" dirty="0">
                <a:solidFill>
                  <a:srgbClr val="222222"/>
                </a:solidFill>
                <a:effectLst/>
                <a:latin typeface="Georgia" panose="02040502050405020303" pitchFamily="18" charset="0"/>
              </a:rPr>
              <a:t> </a:t>
            </a:r>
            <a:endParaRPr lang="en-US" dirty="0">
              <a:solidFill>
                <a:srgbClr val="222222"/>
              </a:solidFill>
              <a:latin typeface="Georgia" panose="02040502050405020303" pitchFamily="18" charset="0"/>
            </a:endParaRPr>
          </a:p>
        </p:txBody>
      </p:sp>
    </p:spTree>
    <p:extLst>
      <p:ext uri="{BB962C8B-B14F-4D97-AF65-F5344CB8AC3E}">
        <p14:creationId xmlns:p14="http://schemas.microsoft.com/office/powerpoint/2010/main" val="121723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6773-57E7-1E4D-A871-FF09778B00A3}"/>
              </a:ext>
            </a:extLst>
          </p:cNvPr>
          <p:cNvSpPr>
            <a:spLocks noGrp="1"/>
          </p:cNvSpPr>
          <p:nvPr>
            <p:ph type="title"/>
          </p:nvPr>
        </p:nvSpPr>
        <p:spPr/>
        <p:txBody>
          <a:bodyPr>
            <a:normAutofit fontScale="90000"/>
          </a:bodyPr>
          <a:lstStyle/>
          <a:p>
            <a:r>
              <a:rPr lang="en-US" dirty="0"/>
              <a:t>Knowledge Check #1</a:t>
            </a:r>
          </a:p>
        </p:txBody>
      </p:sp>
      <p:sp>
        <p:nvSpPr>
          <p:cNvPr id="3" name="Content Placeholder 2">
            <a:extLst>
              <a:ext uri="{FF2B5EF4-FFF2-40B4-BE49-F238E27FC236}">
                <a16:creationId xmlns:a16="http://schemas.microsoft.com/office/drawing/2014/main" id="{BAED4D17-5242-3B45-B4A4-AFA791726CA8}"/>
              </a:ext>
            </a:extLst>
          </p:cNvPr>
          <p:cNvSpPr>
            <a:spLocks noGrp="1"/>
          </p:cNvSpPr>
          <p:nvPr>
            <p:ph idx="1"/>
          </p:nvPr>
        </p:nvSpPr>
        <p:spPr>
          <a:xfrm>
            <a:off x="838200" y="1402915"/>
            <a:ext cx="8113295" cy="5089960"/>
          </a:xfrm>
        </p:spPr>
        <p:txBody>
          <a:bodyPr/>
          <a:lstStyle/>
          <a:p>
            <a:pPr marL="0" indent="0">
              <a:buNone/>
            </a:pPr>
            <a:endParaRPr lang="en-US" dirty="0"/>
          </a:p>
          <a:p>
            <a:endParaRPr lang="en-US" dirty="0"/>
          </a:p>
        </p:txBody>
      </p:sp>
      <p:sp>
        <p:nvSpPr>
          <p:cNvPr id="4" name="TextBox 3">
            <a:extLst>
              <a:ext uri="{FF2B5EF4-FFF2-40B4-BE49-F238E27FC236}">
                <a16:creationId xmlns:a16="http://schemas.microsoft.com/office/drawing/2014/main" id="{7793C6DD-7283-40A1-897E-EB2E41ECAC8B}"/>
              </a:ext>
            </a:extLst>
          </p:cNvPr>
          <p:cNvSpPr txBox="1"/>
          <p:nvPr/>
        </p:nvSpPr>
        <p:spPr>
          <a:xfrm>
            <a:off x="838200" y="1559221"/>
            <a:ext cx="8631244" cy="2062103"/>
          </a:xfrm>
          <a:prstGeom prst="rect">
            <a:avLst/>
          </a:prstGeom>
          <a:noFill/>
        </p:spPr>
        <p:txBody>
          <a:bodyPr wrap="square" rtlCol="0">
            <a:spAutoFit/>
          </a:bodyPr>
          <a:lstStyle/>
          <a:p>
            <a:r>
              <a:rPr lang="en-US" sz="3200" dirty="0"/>
              <a:t>True or False?</a:t>
            </a:r>
          </a:p>
          <a:p>
            <a:endParaRPr lang="en-US" sz="3200" dirty="0"/>
          </a:p>
          <a:p>
            <a:r>
              <a:rPr lang="en-US" sz="3200" dirty="0"/>
              <a:t>There are increased cybersecurity risks to patient safety with network connected medical devices.</a:t>
            </a:r>
          </a:p>
        </p:txBody>
      </p:sp>
      <p:pic>
        <p:nvPicPr>
          <p:cNvPr id="6" name="Picture 5" descr="Logo, icon&#10;&#10;Description automatically generated">
            <a:extLst>
              <a:ext uri="{FF2B5EF4-FFF2-40B4-BE49-F238E27FC236}">
                <a16:creationId xmlns:a16="http://schemas.microsoft.com/office/drawing/2014/main" id="{88BFB429-6421-4543-8285-53C23BCAD0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8354" y="3675458"/>
            <a:ext cx="5776452" cy="2888226"/>
          </a:xfrm>
          <a:prstGeom prst="rect">
            <a:avLst/>
          </a:prstGeom>
        </p:spPr>
      </p:pic>
    </p:spTree>
    <p:extLst>
      <p:ext uri="{BB962C8B-B14F-4D97-AF65-F5344CB8AC3E}">
        <p14:creationId xmlns:p14="http://schemas.microsoft.com/office/powerpoint/2010/main" val="207627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B110-B00F-2D4E-A8FE-DFB7AA92217C}"/>
              </a:ext>
            </a:extLst>
          </p:cNvPr>
          <p:cNvSpPr>
            <a:spLocks noGrp="1"/>
          </p:cNvSpPr>
          <p:nvPr>
            <p:ph type="title"/>
          </p:nvPr>
        </p:nvSpPr>
        <p:spPr/>
        <p:txBody>
          <a:bodyPr/>
          <a:lstStyle/>
          <a:p>
            <a:r>
              <a:rPr lang="en-US" dirty="0"/>
              <a:t>Answer to Knowledge Check #1</a:t>
            </a:r>
          </a:p>
        </p:txBody>
      </p:sp>
      <p:sp>
        <p:nvSpPr>
          <p:cNvPr id="3" name="Content Placeholder 2">
            <a:extLst>
              <a:ext uri="{FF2B5EF4-FFF2-40B4-BE49-F238E27FC236}">
                <a16:creationId xmlns:a16="http://schemas.microsoft.com/office/drawing/2014/main" id="{C8687118-2D9A-0842-ABBC-0444527A11B3}"/>
              </a:ext>
            </a:extLst>
          </p:cNvPr>
          <p:cNvSpPr>
            <a:spLocks noGrp="1"/>
          </p:cNvSpPr>
          <p:nvPr>
            <p:ph idx="1"/>
          </p:nvPr>
        </p:nvSpPr>
        <p:spPr/>
        <p:txBody>
          <a:bodyPr/>
          <a:lstStyle/>
          <a:p>
            <a:pPr marL="0" indent="0">
              <a:buNone/>
            </a:pPr>
            <a:r>
              <a:rPr lang="en-US" dirty="0">
                <a:solidFill>
                  <a:srgbClr val="FFFFFE"/>
                </a:solidFill>
              </a:rPr>
              <a:t>Now, let’s look at</a:t>
            </a:r>
          </a:p>
        </p:txBody>
      </p:sp>
      <p:pic>
        <p:nvPicPr>
          <p:cNvPr id="7" name="Graphic 6" descr="Shooting star outline">
            <a:extLst>
              <a:ext uri="{FF2B5EF4-FFF2-40B4-BE49-F238E27FC236}">
                <a16:creationId xmlns:a16="http://schemas.microsoft.com/office/drawing/2014/main" id="{4C070B6F-60B0-4025-8881-9236ADFA04B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13987" y="3309815"/>
            <a:ext cx="3017807" cy="3017807"/>
          </a:xfrm>
          <a:prstGeom prst="rect">
            <a:avLst/>
          </a:prstGeom>
        </p:spPr>
      </p:pic>
      <p:sp>
        <p:nvSpPr>
          <p:cNvPr id="4" name="TextBox 3">
            <a:extLst>
              <a:ext uri="{FF2B5EF4-FFF2-40B4-BE49-F238E27FC236}">
                <a16:creationId xmlns:a16="http://schemas.microsoft.com/office/drawing/2014/main" id="{6B737709-3810-410F-920B-613145CF2D22}"/>
              </a:ext>
            </a:extLst>
          </p:cNvPr>
          <p:cNvSpPr txBox="1"/>
          <p:nvPr/>
        </p:nvSpPr>
        <p:spPr>
          <a:xfrm>
            <a:off x="838200" y="1976284"/>
            <a:ext cx="11254871" cy="2062103"/>
          </a:xfrm>
          <a:prstGeom prst="rect">
            <a:avLst/>
          </a:prstGeom>
          <a:noFill/>
        </p:spPr>
        <p:txBody>
          <a:bodyPr wrap="square" lIns="91440" tIns="45720" rIns="91440" bIns="45720" rtlCol="0" anchor="t">
            <a:spAutoFit/>
          </a:bodyPr>
          <a:lstStyle/>
          <a:p>
            <a:r>
              <a:rPr lang="en-US" sz="3200" dirty="0"/>
              <a:t>The correct answer is: TRUE!</a:t>
            </a:r>
          </a:p>
          <a:p>
            <a:endParaRPr lang="en-US" sz="3200" dirty="0"/>
          </a:p>
          <a:p>
            <a:r>
              <a:rPr lang="en-US" sz="3200" dirty="0"/>
              <a:t>Yes, anytime we connect a device to the internet, </a:t>
            </a:r>
            <a:endParaRPr lang="en-US" sz="3200" strike="sngStrike" dirty="0">
              <a:cs typeface="Calibri"/>
            </a:endParaRPr>
          </a:p>
          <a:p>
            <a:r>
              <a:rPr lang="en-US" sz="3200" dirty="0"/>
              <a:t>we expand the footprint of potential associated cyber risks</a:t>
            </a:r>
            <a:r>
              <a:rPr lang="en-US" sz="2800" dirty="0"/>
              <a:t>.</a:t>
            </a:r>
            <a:endParaRPr lang="en-US" sz="2800" dirty="0">
              <a:cs typeface="Calibri"/>
            </a:endParaRPr>
          </a:p>
        </p:txBody>
      </p:sp>
    </p:spTree>
    <p:extLst>
      <p:ext uri="{BB962C8B-B14F-4D97-AF65-F5344CB8AC3E}">
        <p14:creationId xmlns:p14="http://schemas.microsoft.com/office/powerpoint/2010/main" val="59962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19EBBBF-2E09-4E28-BBBE-844BDEE69CA9}"/>
              </a:ext>
            </a:extLst>
          </p:cNvPr>
          <p:cNvSpPr txBox="1"/>
          <p:nvPr/>
        </p:nvSpPr>
        <p:spPr>
          <a:xfrm>
            <a:off x="515001" y="311660"/>
            <a:ext cx="7419069" cy="6386364"/>
          </a:xfrm>
          <a:prstGeom prst="rect">
            <a:avLst/>
          </a:prstGeom>
          <a:noFill/>
        </p:spPr>
        <p:txBody>
          <a:bodyPr wrap="square" lIns="91440" tIns="45720" rIns="91440" bIns="45720" rtlCol="0" anchor="t">
            <a:spAutoFit/>
          </a:bodyPr>
          <a:lstStyle/>
          <a:p>
            <a:pPr>
              <a:spcAft>
                <a:spcPts val="600"/>
              </a:spcAft>
            </a:pPr>
            <a:r>
              <a:rPr lang="en-US" sz="2400" dirty="0"/>
              <a:t>Over </a:t>
            </a:r>
            <a:r>
              <a:rPr lang="en-US" sz="3200" dirty="0">
                <a:solidFill>
                  <a:srgbClr val="FF0000"/>
                </a:solidFill>
              </a:rPr>
              <a:t>500</a:t>
            </a:r>
            <a:r>
              <a:rPr lang="en-US" sz="3200" dirty="0"/>
              <a:t> </a:t>
            </a:r>
            <a:r>
              <a:rPr lang="en-US" sz="2400" dirty="0"/>
              <a:t>healthcare breaches in 2021</a:t>
            </a:r>
          </a:p>
          <a:p>
            <a:pPr>
              <a:spcAft>
                <a:spcPts val="600"/>
              </a:spcAft>
            </a:pPr>
            <a:r>
              <a:rPr lang="en-US" sz="1100" dirty="0"/>
              <a:t>US Department of Health &amp; Human Services (HHS</a:t>
            </a:r>
            <a:endParaRPr lang="en-US" sz="2400" dirty="0">
              <a:cs typeface="Calibri"/>
            </a:endParaRPr>
          </a:p>
          <a:p>
            <a:pPr>
              <a:spcAft>
                <a:spcPts val="600"/>
              </a:spcAft>
            </a:pPr>
            <a:r>
              <a:rPr lang="en-US" sz="2400" dirty="0"/>
              <a:t>Ransomware attacks on hospital increased  to </a:t>
            </a:r>
            <a:r>
              <a:rPr lang="en-US" sz="4000" dirty="0">
                <a:solidFill>
                  <a:srgbClr val="FF0000"/>
                </a:solidFill>
              </a:rPr>
              <a:t>123%</a:t>
            </a:r>
            <a:r>
              <a:rPr lang="en-US" sz="4000" dirty="0"/>
              <a:t> </a:t>
            </a:r>
            <a:r>
              <a:rPr lang="en-US" sz="2400" dirty="0"/>
              <a:t>in the past year</a:t>
            </a:r>
          </a:p>
          <a:p>
            <a:pPr>
              <a:spcAft>
                <a:spcPts val="600"/>
              </a:spcAft>
            </a:pPr>
            <a:r>
              <a:rPr lang="en-US" sz="1100" dirty="0"/>
              <a:t>2021 Sonic Wall Cyber Threat Report</a:t>
            </a:r>
          </a:p>
          <a:p>
            <a:pPr>
              <a:spcAft>
                <a:spcPts val="600"/>
              </a:spcAft>
            </a:pPr>
            <a:r>
              <a:rPr lang="en-US" sz="2400" dirty="0"/>
              <a:t>Ransomware cost hospitals nearly </a:t>
            </a:r>
            <a:r>
              <a:rPr lang="en-US" sz="4400" dirty="0">
                <a:solidFill>
                  <a:srgbClr val="FF0000"/>
                </a:solidFill>
              </a:rPr>
              <a:t>$21B </a:t>
            </a:r>
            <a:r>
              <a:rPr lang="en-US" sz="2400" dirty="0"/>
              <a:t>last year</a:t>
            </a:r>
          </a:p>
          <a:p>
            <a:pPr>
              <a:spcAft>
                <a:spcPts val="600"/>
              </a:spcAft>
            </a:pPr>
            <a:r>
              <a:rPr lang="en-US" sz="1100" dirty="0"/>
              <a:t>Comparitech</a:t>
            </a:r>
          </a:p>
          <a:p>
            <a:pPr>
              <a:spcAft>
                <a:spcPts val="600"/>
              </a:spcAft>
            </a:pPr>
            <a:endParaRPr lang="en-US" sz="1100" dirty="0"/>
          </a:p>
          <a:p>
            <a:pPr>
              <a:spcAft>
                <a:spcPts val="600"/>
              </a:spcAft>
            </a:pPr>
            <a:r>
              <a:rPr lang="en-US" sz="2400" dirty="0"/>
              <a:t>The percentage of healthcare breaches caused by connected devices is  equal to the percentage of healthcare breaches caused by phishing</a:t>
            </a:r>
          </a:p>
          <a:p>
            <a:pPr>
              <a:spcAft>
                <a:spcPts val="600"/>
              </a:spcAft>
            </a:pPr>
            <a:r>
              <a:rPr lang="en-US" sz="1100" dirty="0"/>
              <a:t>Ponemon Research Report on Healthcare During Covid-19 and Beyond</a:t>
            </a:r>
          </a:p>
          <a:p>
            <a:pPr>
              <a:spcAft>
                <a:spcPts val="600"/>
              </a:spcAft>
            </a:pPr>
            <a:r>
              <a:rPr lang="en-US" sz="2400" dirty="0"/>
              <a:t>The average hospital loses </a:t>
            </a:r>
            <a:r>
              <a:rPr lang="en-US" sz="4400" dirty="0">
                <a:solidFill>
                  <a:srgbClr val="FF0000"/>
                </a:solidFill>
              </a:rPr>
              <a:t>$8M </a:t>
            </a:r>
            <a:r>
              <a:rPr lang="en-US" sz="2400" dirty="0"/>
              <a:t>per ransomware incident and takes 287 days to fully recover</a:t>
            </a:r>
          </a:p>
          <a:p>
            <a:pPr>
              <a:spcAft>
                <a:spcPts val="600"/>
              </a:spcAft>
            </a:pPr>
            <a:r>
              <a:rPr lang="en-US" sz="1100" dirty="0"/>
              <a:t>Emsisoft  Report: The state of Ransomware in the US</a:t>
            </a:r>
          </a:p>
        </p:txBody>
      </p:sp>
      <p:graphicFrame>
        <p:nvGraphicFramePr>
          <p:cNvPr id="25" name="TextBox 1">
            <a:extLst>
              <a:ext uri="{FF2B5EF4-FFF2-40B4-BE49-F238E27FC236}">
                <a16:creationId xmlns:a16="http://schemas.microsoft.com/office/drawing/2014/main" id="{ACB651B2-E6E8-32F5-CE1D-132531D720F2}"/>
              </a:ext>
            </a:extLst>
          </p:cNvPr>
          <p:cNvGraphicFramePr/>
          <p:nvPr>
            <p:extLst>
              <p:ext uri="{D42A27DB-BD31-4B8C-83A1-F6EECF244321}">
                <p14:modId xmlns:p14="http://schemas.microsoft.com/office/powerpoint/2010/main" val="137005983"/>
              </p:ext>
            </p:extLst>
          </p:nvPr>
        </p:nvGraphicFramePr>
        <p:xfrm>
          <a:off x="8115423" y="1065195"/>
          <a:ext cx="3895224" cy="4625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78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5C43-CEEC-6A43-9066-4AF46A8EBA6B}"/>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3700" kern="1200" dirty="0">
                <a:solidFill>
                  <a:schemeClr val="tx1"/>
                </a:solidFill>
                <a:latin typeface="+mj-lt"/>
                <a:ea typeface="+mj-ea"/>
                <a:cs typeface="+mj-cs"/>
              </a:rPr>
              <a:t>Any vulnerability could have a serious impact</a:t>
            </a:r>
          </a:p>
        </p:txBody>
      </p:sp>
      <p:pic>
        <p:nvPicPr>
          <p:cNvPr id="4" name="Picture 3" descr="A large group of people gathered in a circle&#10;&#10;Description automatically generated with low confidence">
            <a:extLst>
              <a:ext uri="{FF2B5EF4-FFF2-40B4-BE49-F238E27FC236}">
                <a16:creationId xmlns:a16="http://schemas.microsoft.com/office/drawing/2014/main" id="{1465AD9C-905E-44B6-A7E2-BB21F4D1A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5862" y="921830"/>
            <a:ext cx="6019331" cy="5011093"/>
          </a:xfrm>
          <a:prstGeom prst="rect">
            <a:avLst/>
          </a:prstGeom>
          <a:effectLst/>
        </p:spPr>
      </p:pic>
      <p:sp>
        <p:nvSpPr>
          <p:cNvPr id="8" name="TextBox 7">
            <a:extLst>
              <a:ext uri="{FF2B5EF4-FFF2-40B4-BE49-F238E27FC236}">
                <a16:creationId xmlns:a16="http://schemas.microsoft.com/office/drawing/2014/main" id="{F621AA54-F113-4E44-9673-709464FC8DFE}"/>
              </a:ext>
            </a:extLst>
          </p:cNvPr>
          <p:cNvSpPr txBox="1"/>
          <p:nvPr/>
        </p:nvSpPr>
        <p:spPr>
          <a:xfrm>
            <a:off x="4978708" y="885651"/>
            <a:ext cx="6525220" cy="46168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200" b="0" i="0" dirty="0">
              <a:effectLst/>
            </a:endParaRPr>
          </a:p>
        </p:txBody>
      </p:sp>
      <p:graphicFrame>
        <p:nvGraphicFramePr>
          <p:cNvPr id="33" name="TextBox 2">
            <a:extLst>
              <a:ext uri="{FF2B5EF4-FFF2-40B4-BE49-F238E27FC236}">
                <a16:creationId xmlns:a16="http://schemas.microsoft.com/office/drawing/2014/main" id="{875634E4-F28D-2B27-14CD-A6E9F9E33018}"/>
              </a:ext>
            </a:extLst>
          </p:cNvPr>
          <p:cNvGraphicFramePr/>
          <p:nvPr>
            <p:extLst>
              <p:ext uri="{D42A27DB-BD31-4B8C-83A1-F6EECF244321}">
                <p14:modId xmlns:p14="http://schemas.microsoft.com/office/powerpoint/2010/main" val="2407201095"/>
              </p:ext>
            </p:extLst>
          </p:nvPr>
        </p:nvGraphicFramePr>
        <p:xfrm>
          <a:off x="484214" y="2511552"/>
          <a:ext cx="3505494"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A large group of people gathered in a circle&#10;&#10;Description automatically generated with low confidence">
            <a:extLst>
              <a:ext uri="{FF2B5EF4-FFF2-40B4-BE49-F238E27FC236}">
                <a16:creationId xmlns:a16="http://schemas.microsoft.com/office/drawing/2014/main" id="{26703F66-6EA7-432E-9787-54168E1625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0429" y="923453"/>
            <a:ext cx="6019331" cy="5011093"/>
          </a:xfrm>
          <a:prstGeom prst="rect">
            <a:avLst/>
          </a:prstGeom>
          <a:effectLst/>
        </p:spPr>
      </p:pic>
    </p:spTree>
    <p:extLst>
      <p:ext uri="{BB962C8B-B14F-4D97-AF65-F5344CB8AC3E}">
        <p14:creationId xmlns:p14="http://schemas.microsoft.com/office/powerpoint/2010/main" val="644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Lst>
  </p:timing>
</p:sld>
</file>

<file path=ppt/theme/theme1.xml><?xml version="1.0" encoding="utf-8"?>
<a:theme xmlns:a="http://schemas.openxmlformats.org/drawingml/2006/main" name="2_Office Theme">
  <a:themeElements>
    <a:clrScheme name="405d Colors">
      <a:dk1>
        <a:srgbClr val="000000"/>
      </a:dk1>
      <a:lt1>
        <a:srgbClr val="FFFFFF"/>
      </a:lt1>
      <a:dk2>
        <a:srgbClr val="3C3733"/>
      </a:dk2>
      <a:lt2>
        <a:srgbClr val="CFD0CC"/>
      </a:lt2>
      <a:accent1>
        <a:srgbClr val="00538A"/>
      </a:accent1>
      <a:accent2>
        <a:srgbClr val="FEAE00"/>
      </a:accent2>
      <a:accent3>
        <a:srgbClr val="008A00"/>
      </a:accent3>
      <a:accent4>
        <a:srgbClr val="BB1522"/>
      </a:accent4>
      <a:accent5>
        <a:srgbClr val="93BCE0"/>
      </a:accent5>
      <a:accent6>
        <a:srgbClr val="052C4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63DE4F678BCE42A8D990E6C9E02D41" ma:contentTypeVersion="13" ma:contentTypeDescription="Create a new document." ma:contentTypeScope="" ma:versionID="9f696381ed78ca4d8c3139bdf10476f6">
  <xsd:schema xmlns:xsd="http://www.w3.org/2001/XMLSchema" xmlns:xs="http://www.w3.org/2001/XMLSchema" xmlns:p="http://schemas.microsoft.com/office/2006/metadata/properties" xmlns:ns2="68ad1d10-45b6-40a4-ad5f-909c77b0fc6e" xmlns:ns3="3a7aa002-255c-4d4b-959f-757a6f7788a0" targetNamespace="http://schemas.microsoft.com/office/2006/metadata/properties" ma:root="true" ma:fieldsID="a8d0d125bafbd593510d47a85c9625f8" ns2:_="" ns3:_="">
    <xsd:import namespace="68ad1d10-45b6-40a4-ad5f-909c77b0fc6e"/>
    <xsd:import namespace="3a7aa002-255c-4d4b-959f-757a6f7788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ad1d10-45b6-40a4-ad5f-909c77b0fc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7aa002-255c-4d4b-959f-757a6f7788a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6ca7540-8c15-4403-b628-01b1ba060e76}" ma:internalName="TaxCatchAll" ma:showField="CatchAllData" ma:web="3a7aa002-255c-4d4b-959f-757a6f7788a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a7aa002-255c-4d4b-959f-757a6f7788a0" xsi:nil="true"/>
    <lcf76f155ced4ddcb4097134ff3c332f xmlns="68ad1d10-45b6-40a4-ad5f-909c77b0fc6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48C5CF-ABD5-4D99-8DA4-0315C1455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ad1d10-45b6-40a4-ad5f-909c77b0fc6e"/>
    <ds:schemaRef ds:uri="3a7aa002-255c-4d4b-959f-757a6f7788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7EA6B4-0CA5-4334-B7EC-867404A222F0}">
  <ds:schemaRefs>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853e9d2b-ee1d-40a1-ab66-496414ca18d6"/>
    <ds:schemaRef ds:uri="http://schemas.microsoft.com/office/infopath/2007/PartnerControls"/>
    <ds:schemaRef ds:uri="1dc0ac6b-5a61-49a0-84bb-35cdab0f79c1"/>
    <ds:schemaRef ds:uri="http://purl.org/dc/dcmitype/"/>
    <ds:schemaRef ds:uri="3a7aa002-255c-4d4b-959f-757a6f7788a0"/>
    <ds:schemaRef ds:uri="68ad1d10-45b6-40a4-ad5f-909c77b0fc6e"/>
  </ds:schemaRefs>
</ds:datastoreItem>
</file>

<file path=customXml/itemProps3.xml><?xml version="1.0" encoding="utf-8"?>
<ds:datastoreItem xmlns:ds="http://schemas.openxmlformats.org/officeDocument/2006/customXml" ds:itemID="{68582B11-D2D0-4C18-BAD2-C7EBE20E7786}">
  <ds:schemaRefs>
    <ds:schemaRef ds:uri="http://schemas.microsoft.com/sharepoint/v3/contenttype/forms"/>
  </ds:schemaRefs>
</ds:datastoreItem>
</file>

<file path=docMetadata/LabelInfo.xml><?xml version="1.0" encoding="utf-8"?>
<clbl:labelList xmlns:clbl="http://schemas.microsoft.com/office/2020/mipLabelMetadata">
  <clbl:label id="{3de9faa6-9fe1-49b3-9a08-227a296b54a6}" enabled="1" method="Privileged" siteId="{66d73691-ea97-48b1-95d5-e94f0a46b878}" contentBits="0" removed="0"/>
</clbl:labelList>
</file>

<file path=docProps/app.xml><?xml version="1.0" encoding="utf-8"?>
<Properties xmlns="http://schemas.openxmlformats.org/officeDocument/2006/extended-properties" xmlns:vt="http://schemas.openxmlformats.org/officeDocument/2006/docPropsVTypes">
  <TotalTime>430</TotalTime>
  <Words>1691</Words>
  <Application>Microsoft Macintosh PowerPoint</Application>
  <PresentationFormat>Widescreen</PresentationFormat>
  <Paragraphs>188</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Georgia</vt:lpstr>
      <vt:lpstr>Lato</vt:lpstr>
      <vt:lpstr>Symbol</vt:lpstr>
      <vt:lpstr>Times New Roman</vt:lpstr>
      <vt:lpstr>2_Office Theme</vt:lpstr>
      <vt:lpstr>Office Theme</vt:lpstr>
      <vt:lpstr>Network Connected Medical Device Security</vt:lpstr>
      <vt:lpstr>Welcome Network Connected Medical Device Security  </vt:lpstr>
      <vt:lpstr>Medical Devices</vt:lpstr>
      <vt:lpstr>Healthcare IoT “Internet of Things”</vt:lpstr>
      <vt:lpstr>PowerPoint Presentation</vt:lpstr>
      <vt:lpstr>Knowledge Check #1</vt:lpstr>
      <vt:lpstr>Answer to Knowledge Check #1</vt:lpstr>
      <vt:lpstr>PowerPoint Presentation</vt:lpstr>
      <vt:lpstr>Any vulnerability could have a serious impact</vt:lpstr>
      <vt:lpstr>Any vulnerability could have a serious impact</vt:lpstr>
      <vt:lpstr>Quick tips to be better prepared</vt:lpstr>
      <vt:lpstr>Knowledge Check #2</vt:lpstr>
      <vt:lpstr>Answer to Knowledge Check #2</vt:lpstr>
      <vt:lpstr>PowerPoint Presentation</vt:lpstr>
      <vt:lpstr>FDA  U.S. Food &amp; Drug Administration</vt:lpstr>
      <vt:lpstr>Congratulations!  You have completed this session on Network Connected Medical Device Security.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Wagner (US)</dc:creator>
  <cp:lastModifiedBy>Taggart, Sebastien [USA]</cp:lastModifiedBy>
  <cp:revision>73</cp:revision>
  <dcterms:created xsi:type="dcterms:W3CDTF">2022-03-08T15:42:06Z</dcterms:created>
  <dcterms:modified xsi:type="dcterms:W3CDTF">2026-06-09T15:40:54Z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0x0101004570DA83F0526340B4A86949301767FE</vt:lpwstr>
  </property>
  <property fmtid="{D5CDD505-2E9C-101B-9397-08002B2CF9AE}" pid="3" name="MediaServiceImageTags">
    <vt:lpwstr/>
  </property>
</Properties>
</file>