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6" r:id="rId5"/>
  </p:sldMasterIdLst>
  <p:notesMasterIdLst>
    <p:notesMasterId r:id="rId26"/>
  </p:notesMasterIdLst>
  <p:handoutMasterIdLst>
    <p:handoutMasterId r:id="rId27"/>
  </p:handoutMasterIdLst>
  <p:sldIdLst>
    <p:sldId id="311" r:id="rId6"/>
    <p:sldId id="300" r:id="rId7"/>
    <p:sldId id="279" r:id="rId8"/>
    <p:sldId id="901" r:id="rId9"/>
    <p:sldId id="909" r:id="rId10"/>
    <p:sldId id="910" r:id="rId11"/>
    <p:sldId id="915" r:id="rId12"/>
    <p:sldId id="903" r:id="rId13"/>
    <p:sldId id="902" r:id="rId14"/>
    <p:sldId id="284" r:id="rId15"/>
    <p:sldId id="305" r:id="rId16"/>
    <p:sldId id="899" r:id="rId17"/>
    <p:sldId id="313" r:id="rId18"/>
    <p:sldId id="912" r:id="rId19"/>
    <p:sldId id="907" r:id="rId20"/>
    <p:sldId id="290" r:id="rId21"/>
    <p:sldId id="304" r:id="rId22"/>
    <p:sldId id="303" r:id="rId23"/>
    <p:sldId id="299" r:id="rId24"/>
    <p:sldId id="9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87541-64D0-95BA-5762-36BE272717AE}" name="Chua, Julie A. (OS/OCIO/OIS)" initials="C(" userId="S::julie.chua@hhs.gov::cf56bc79-6eaa-420f-8eb5-ad3eb2894242" providerId="AD"/>
  <p188:author id="{54B12AAF-A674-C798-6E57-2A96D9CC14F8}" name="Douglas, Nicola (OS/ASA) (CTR)" initials="D(" userId="S::nicola.douglas@hhs.gov::d1ea2b4c-bc9e-4f76-ada8-4431e6998cb2" providerId="AD"/>
  <p188:author id="{7DF091BD-4316-F5E2-D7F0-FC92AF4077C4}" name="Mcclelland, Jane (OS/ASA) (CTR)" initials="M(" userId="S::jane.mcclelland@hhs.gov::c431e43d-473a-4c5f-b741-cf67c4b5135e" providerId="AD"/>
  <p188:author id="{B26CDCEA-0937-1D6B-424F-5E3C4B6EF460}" name="Mcclelland, Jane (OS/ASA) (CTR)" initials="MJ((" userId="S::Jane.Mcclelland@hhs.gov::c431e43d-473a-4c5f-b741-cf67c4b513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D887C-FA27-49C3-A672-30547DDC57CF}" v="20" dt="2023-04-11T16:59:19.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67671" autoAdjust="0"/>
  </p:normalViewPr>
  <p:slideViewPr>
    <p:cSldViewPr snapToGrid="0">
      <p:cViewPr varScale="1">
        <p:scale>
          <a:sx n="70" d="100"/>
          <a:sy n="70" d="100"/>
        </p:scale>
        <p:origin x="2824" y="48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1B317-2D9E-488B-8531-B70B775012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7A23F12-2252-478C-81DB-AABE91E4753C}">
      <dgm:prSet custT="1"/>
      <dgm:spPr/>
      <dgm:t>
        <a:bodyPr/>
        <a:lstStyle/>
        <a:p>
          <a:r>
            <a:rPr lang="en-US" sz="4000" b="1" dirty="0"/>
            <a:t>OUTLINE</a:t>
          </a:r>
          <a:endParaRPr lang="en-US" sz="4000" dirty="0"/>
        </a:p>
      </dgm:t>
    </dgm:pt>
    <dgm:pt modelId="{01729D03-9D6F-4B32-8B98-418F55C89F7A}" type="parTrans" cxnId="{1D41D4EE-A543-4728-933C-6BF03118D627}">
      <dgm:prSet/>
      <dgm:spPr/>
      <dgm:t>
        <a:bodyPr/>
        <a:lstStyle/>
        <a:p>
          <a:endParaRPr lang="en-US"/>
        </a:p>
      </dgm:t>
    </dgm:pt>
    <dgm:pt modelId="{2AE11480-6EB3-4B5F-92A9-74B103220514}" type="sibTrans" cxnId="{1D41D4EE-A543-4728-933C-6BF03118D627}">
      <dgm:prSet/>
      <dgm:spPr/>
      <dgm:t>
        <a:bodyPr/>
        <a:lstStyle/>
        <a:p>
          <a:endParaRPr lang="en-US"/>
        </a:p>
      </dgm:t>
    </dgm:pt>
    <dgm:pt modelId="{1D19AD76-A501-491F-9885-D260E6525F63}">
      <dgm:prSet/>
      <dgm:spPr/>
      <dgm:t>
        <a:bodyPr/>
        <a:lstStyle/>
        <a:p>
          <a:pPr algn="l"/>
          <a:r>
            <a:rPr lang="en-US" dirty="0"/>
            <a:t>What is Insider</a:t>
          </a:r>
          <a:r>
            <a:rPr lang="en-US" dirty="0">
              <a:latin typeface="Calibri Light" panose="020F0302020204030204"/>
            </a:rPr>
            <a:t>,</a:t>
          </a:r>
          <a:r>
            <a:rPr lang="en-US" dirty="0"/>
            <a:t> Accidental or Malicious Data loss?</a:t>
          </a:r>
        </a:p>
      </dgm:t>
    </dgm:pt>
    <dgm:pt modelId="{D4206A4C-906C-4281-9FE9-59FC2F93A737}" type="parTrans" cxnId="{E076EE88-834F-4BA3-BB2C-42015BADCF89}">
      <dgm:prSet/>
      <dgm:spPr/>
      <dgm:t>
        <a:bodyPr/>
        <a:lstStyle/>
        <a:p>
          <a:endParaRPr lang="en-US"/>
        </a:p>
      </dgm:t>
    </dgm:pt>
    <dgm:pt modelId="{AA78D288-7B59-49F8-9752-F1EDC5CAB7E2}" type="sibTrans" cxnId="{E076EE88-834F-4BA3-BB2C-42015BADCF89}">
      <dgm:prSet/>
      <dgm:spPr/>
      <dgm:t>
        <a:bodyPr/>
        <a:lstStyle/>
        <a:p>
          <a:endParaRPr lang="en-US"/>
        </a:p>
      </dgm:t>
    </dgm:pt>
    <dgm:pt modelId="{400E88DF-C23D-47A6-B9D3-73894BBEC49C}">
      <dgm:prSet/>
      <dgm:spPr/>
      <dgm:t>
        <a:bodyPr/>
        <a:lstStyle/>
        <a:p>
          <a:pPr algn="l"/>
          <a:r>
            <a:rPr lang="en-US" dirty="0"/>
            <a:t>Statistics</a:t>
          </a:r>
        </a:p>
      </dgm:t>
    </dgm:pt>
    <dgm:pt modelId="{5F61EC51-AA6C-42D5-B88C-574AC8108543}" type="parTrans" cxnId="{F0EEFFC1-ED38-4079-B795-04364734B3CE}">
      <dgm:prSet/>
      <dgm:spPr/>
      <dgm:t>
        <a:bodyPr/>
        <a:lstStyle/>
        <a:p>
          <a:endParaRPr lang="en-US"/>
        </a:p>
      </dgm:t>
    </dgm:pt>
    <dgm:pt modelId="{5DA861A6-74B4-47DA-8CE5-E666CC22B717}" type="sibTrans" cxnId="{F0EEFFC1-ED38-4079-B795-04364734B3CE}">
      <dgm:prSet/>
      <dgm:spPr/>
      <dgm:t>
        <a:bodyPr/>
        <a:lstStyle/>
        <a:p>
          <a:endParaRPr lang="en-US"/>
        </a:p>
      </dgm:t>
    </dgm:pt>
    <dgm:pt modelId="{6DC4DA93-8C2C-4BAC-9C21-41967C803AF2}">
      <dgm:prSet/>
      <dgm:spPr/>
      <dgm:t>
        <a:bodyPr/>
        <a:lstStyle/>
        <a:p>
          <a:pPr algn="l"/>
          <a:r>
            <a:rPr lang="en-US" dirty="0"/>
            <a:t>Impacts to Healthcare</a:t>
          </a:r>
        </a:p>
      </dgm:t>
    </dgm:pt>
    <dgm:pt modelId="{6855275B-2C29-49AD-8930-0669CD402D9F}" type="parTrans" cxnId="{1987D311-BCAF-4089-94E1-F78EF6E1C9C0}">
      <dgm:prSet/>
      <dgm:spPr/>
      <dgm:t>
        <a:bodyPr/>
        <a:lstStyle/>
        <a:p>
          <a:endParaRPr lang="en-US"/>
        </a:p>
      </dgm:t>
    </dgm:pt>
    <dgm:pt modelId="{C54B80B6-C6C8-44BF-96A6-8A0D66E7A3DD}" type="sibTrans" cxnId="{1987D311-BCAF-4089-94E1-F78EF6E1C9C0}">
      <dgm:prSet/>
      <dgm:spPr/>
      <dgm:t>
        <a:bodyPr/>
        <a:lstStyle/>
        <a:p>
          <a:endParaRPr lang="en-US"/>
        </a:p>
      </dgm:t>
    </dgm:pt>
    <dgm:pt modelId="{8E3F1D87-DB48-4E2D-94D0-DA43A94BBD31}">
      <dgm:prSet/>
      <dgm:spPr/>
      <dgm:t>
        <a:bodyPr/>
        <a:lstStyle/>
        <a:p>
          <a:pPr algn="l"/>
          <a:r>
            <a:rPr lang="en-US" dirty="0"/>
            <a:t>What you can do</a:t>
          </a:r>
        </a:p>
      </dgm:t>
    </dgm:pt>
    <dgm:pt modelId="{6545B707-CC3E-48B7-A678-D537DBE96D10}" type="parTrans" cxnId="{447320CC-228A-4F83-B801-8A71F8D6171E}">
      <dgm:prSet/>
      <dgm:spPr/>
      <dgm:t>
        <a:bodyPr/>
        <a:lstStyle/>
        <a:p>
          <a:endParaRPr lang="en-US"/>
        </a:p>
      </dgm:t>
    </dgm:pt>
    <dgm:pt modelId="{941FFF49-9AD6-411C-B2E4-24210FAC93CE}" type="sibTrans" cxnId="{447320CC-228A-4F83-B801-8A71F8D6171E}">
      <dgm:prSet/>
      <dgm:spPr/>
      <dgm:t>
        <a:bodyPr/>
        <a:lstStyle/>
        <a:p>
          <a:endParaRPr lang="en-US"/>
        </a:p>
      </dgm:t>
    </dgm:pt>
    <dgm:pt modelId="{87D7BF0E-1ECC-4B72-9752-AEB34E64F8BD}">
      <dgm:prSet/>
      <dgm:spPr/>
      <dgm:t>
        <a:bodyPr/>
        <a:lstStyle/>
        <a:p>
          <a:pPr algn="l"/>
          <a:r>
            <a:rPr lang="en-US" dirty="0"/>
            <a:t>Knowledge Checks</a:t>
          </a:r>
        </a:p>
      </dgm:t>
    </dgm:pt>
    <dgm:pt modelId="{709BA865-DA40-4722-9291-149E660BFC40}" type="parTrans" cxnId="{EC364221-9397-4999-B53D-25ED444DAB0B}">
      <dgm:prSet/>
      <dgm:spPr/>
      <dgm:t>
        <a:bodyPr/>
        <a:lstStyle/>
        <a:p>
          <a:endParaRPr lang="en-US"/>
        </a:p>
      </dgm:t>
    </dgm:pt>
    <dgm:pt modelId="{517F67AA-1C13-4944-9FCF-A32F57C2E766}" type="sibTrans" cxnId="{EC364221-9397-4999-B53D-25ED444DAB0B}">
      <dgm:prSet/>
      <dgm:spPr/>
      <dgm:t>
        <a:bodyPr/>
        <a:lstStyle/>
        <a:p>
          <a:endParaRPr lang="en-US"/>
        </a:p>
      </dgm:t>
    </dgm:pt>
    <dgm:pt modelId="{EE58FE97-EE6B-49F0-BD94-D08BAC5A8E0A}">
      <dgm:prSet/>
      <dgm:spPr/>
      <dgm:t>
        <a:bodyPr/>
        <a:lstStyle/>
        <a:p>
          <a:pPr algn="l"/>
          <a:r>
            <a:rPr lang="en-US" dirty="0"/>
            <a:t>Lessons Learned</a:t>
          </a:r>
        </a:p>
      </dgm:t>
    </dgm:pt>
    <dgm:pt modelId="{954B6902-D1C6-4729-87E4-47992F063719}" type="parTrans" cxnId="{6F8910F2-4ECB-4503-8313-5F382C54A8DE}">
      <dgm:prSet/>
      <dgm:spPr/>
      <dgm:t>
        <a:bodyPr/>
        <a:lstStyle/>
        <a:p>
          <a:endParaRPr lang="en-US"/>
        </a:p>
      </dgm:t>
    </dgm:pt>
    <dgm:pt modelId="{EB508D07-F090-4218-B8D6-5141AC11CF9B}" type="sibTrans" cxnId="{6F8910F2-4ECB-4503-8313-5F382C54A8DE}">
      <dgm:prSet/>
      <dgm:spPr/>
      <dgm:t>
        <a:bodyPr/>
        <a:lstStyle/>
        <a:p>
          <a:endParaRPr lang="en-US"/>
        </a:p>
      </dgm:t>
    </dgm:pt>
    <dgm:pt modelId="{00B1712C-B093-4750-BB6F-3635D6D47B73}" type="pres">
      <dgm:prSet presAssocID="{57C1B317-2D9E-488B-8531-B70B77501244}" presName="linear" presStyleCnt="0">
        <dgm:presLayoutVars>
          <dgm:animLvl val="lvl"/>
          <dgm:resizeHandles val="exact"/>
        </dgm:presLayoutVars>
      </dgm:prSet>
      <dgm:spPr/>
    </dgm:pt>
    <dgm:pt modelId="{9689014A-34A8-4176-B204-2C87D598E682}" type="pres">
      <dgm:prSet presAssocID="{07A23F12-2252-478C-81DB-AABE91E4753C}" presName="parentText" presStyleLbl="node1" presStyleIdx="0" presStyleCnt="1">
        <dgm:presLayoutVars>
          <dgm:chMax val="0"/>
          <dgm:bulletEnabled val="1"/>
        </dgm:presLayoutVars>
      </dgm:prSet>
      <dgm:spPr/>
    </dgm:pt>
    <dgm:pt modelId="{6D25FE6A-A5D6-48E4-84B1-903F44FF0CBF}" type="pres">
      <dgm:prSet presAssocID="{07A23F12-2252-478C-81DB-AABE91E4753C}" presName="childText" presStyleLbl="revTx" presStyleIdx="0" presStyleCnt="1">
        <dgm:presLayoutVars>
          <dgm:bulletEnabled val="1"/>
        </dgm:presLayoutVars>
      </dgm:prSet>
      <dgm:spPr/>
    </dgm:pt>
  </dgm:ptLst>
  <dgm:cxnLst>
    <dgm:cxn modelId="{D2FAA40C-CC1F-4848-9B47-5AFA0083811D}" type="presOf" srcId="{8E3F1D87-DB48-4E2D-94D0-DA43A94BBD31}" destId="{6D25FE6A-A5D6-48E4-84B1-903F44FF0CBF}" srcOrd="0" destOrd="3" presId="urn:microsoft.com/office/officeart/2005/8/layout/vList2"/>
    <dgm:cxn modelId="{B3EDB50F-CE7F-42E7-AE1D-20DF6A68612A}" type="presOf" srcId="{6DC4DA93-8C2C-4BAC-9C21-41967C803AF2}" destId="{6D25FE6A-A5D6-48E4-84B1-903F44FF0CBF}" srcOrd="0" destOrd="2" presId="urn:microsoft.com/office/officeart/2005/8/layout/vList2"/>
    <dgm:cxn modelId="{1987D311-BCAF-4089-94E1-F78EF6E1C9C0}" srcId="{07A23F12-2252-478C-81DB-AABE91E4753C}" destId="{6DC4DA93-8C2C-4BAC-9C21-41967C803AF2}" srcOrd="2" destOrd="0" parTransId="{6855275B-2C29-49AD-8930-0669CD402D9F}" sibTransId="{C54B80B6-C6C8-44BF-96A6-8A0D66E7A3DD}"/>
    <dgm:cxn modelId="{4DC85120-4C58-453B-A9FF-2DA6E2566FDA}" type="presOf" srcId="{1D19AD76-A501-491F-9885-D260E6525F63}" destId="{6D25FE6A-A5D6-48E4-84B1-903F44FF0CBF}" srcOrd="0" destOrd="0" presId="urn:microsoft.com/office/officeart/2005/8/layout/vList2"/>
    <dgm:cxn modelId="{EC364221-9397-4999-B53D-25ED444DAB0B}" srcId="{07A23F12-2252-478C-81DB-AABE91E4753C}" destId="{87D7BF0E-1ECC-4B72-9752-AEB34E64F8BD}" srcOrd="4" destOrd="0" parTransId="{709BA865-DA40-4722-9291-149E660BFC40}" sibTransId="{517F67AA-1C13-4944-9FCF-A32F57C2E766}"/>
    <dgm:cxn modelId="{7CDE863A-B51A-4B1E-8EF2-CCE3FF4E9FDB}" type="presOf" srcId="{57C1B317-2D9E-488B-8531-B70B77501244}" destId="{00B1712C-B093-4750-BB6F-3635D6D47B73}" srcOrd="0" destOrd="0" presId="urn:microsoft.com/office/officeart/2005/8/layout/vList2"/>
    <dgm:cxn modelId="{9A937C81-B71E-41B8-B454-3F2F3FBD3D40}" type="presOf" srcId="{07A23F12-2252-478C-81DB-AABE91E4753C}" destId="{9689014A-34A8-4176-B204-2C87D598E682}" srcOrd="0" destOrd="0" presId="urn:microsoft.com/office/officeart/2005/8/layout/vList2"/>
    <dgm:cxn modelId="{E076EE88-834F-4BA3-BB2C-42015BADCF89}" srcId="{07A23F12-2252-478C-81DB-AABE91E4753C}" destId="{1D19AD76-A501-491F-9885-D260E6525F63}" srcOrd="0" destOrd="0" parTransId="{D4206A4C-906C-4281-9FE9-59FC2F93A737}" sibTransId="{AA78D288-7B59-49F8-9752-F1EDC5CAB7E2}"/>
    <dgm:cxn modelId="{933D71B8-5D98-4A96-A533-A48D607525BA}" type="presOf" srcId="{EE58FE97-EE6B-49F0-BD94-D08BAC5A8E0A}" destId="{6D25FE6A-A5D6-48E4-84B1-903F44FF0CBF}" srcOrd="0" destOrd="5" presId="urn:microsoft.com/office/officeart/2005/8/layout/vList2"/>
    <dgm:cxn modelId="{F0EEFFC1-ED38-4079-B795-04364734B3CE}" srcId="{07A23F12-2252-478C-81DB-AABE91E4753C}" destId="{400E88DF-C23D-47A6-B9D3-73894BBEC49C}" srcOrd="1" destOrd="0" parTransId="{5F61EC51-AA6C-42D5-B88C-574AC8108543}" sibTransId="{5DA861A6-74B4-47DA-8CE5-E666CC22B717}"/>
    <dgm:cxn modelId="{447320CC-228A-4F83-B801-8A71F8D6171E}" srcId="{07A23F12-2252-478C-81DB-AABE91E4753C}" destId="{8E3F1D87-DB48-4E2D-94D0-DA43A94BBD31}" srcOrd="3" destOrd="0" parTransId="{6545B707-CC3E-48B7-A678-D537DBE96D10}" sibTransId="{941FFF49-9AD6-411C-B2E4-24210FAC93CE}"/>
    <dgm:cxn modelId="{B7C2A5D3-364F-4D35-B5F0-458327ABD6C7}" type="presOf" srcId="{400E88DF-C23D-47A6-B9D3-73894BBEC49C}" destId="{6D25FE6A-A5D6-48E4-84B1-903F44FF0CBF}" srcOrd="0" destOrd="1" presId="urn:microsoft.com/office/officeart/2005/8/layout/vList2"/>
    <dgm:cxn modelId="{3ACE32DE-2B78-4838-8E02-50D0BD57DC30}" type="presOf" srcId="{87D7BF0E-1ECC-4B72-9752-AEB34E64F8BD}" destId="{6D25FE6A-A5D6-48E4-84B1-903F44FF0CBF}" srcOrd="0" destOrd="4" presId="urn:microsoft.com/office/officeart/2005/8/layout/vList2"/>
    <dgm:cxn modelId="{1D41D4EE-A543-4728-933C-6BF03118D627}" srcId="{57C1B317-2D9E-488B-8531-B70B77501244}" destId="{07A23F12-2252-478C-81DB-AABE91E4753C}" srcOrd="0" destOrd="0" parTransId="{01729D03-9D6F-4B32-8B98-418F55C89F7A}" sibTransId="{2AE11480-6EB3-4B5F-92A9-74B103220514}"/>
    <dgm:cxn modelId="{6F8910F2-4ECB-4503-8313-5F382C54A8DE}" srcId="{07A23F12-2252-478C-81DB-AABE91E4753C}" destId="{EE58FE97-EE6B-49F0-BD94-D08BAC5A8E0A}" srcOrd="5" destOrd="0" parTransId="{954B6902-D1C6-4729-87E4-47992F063719}" sibTransId="{EB508D07-F090-4218-B8D6-5141AC11CF9B}"/>
    <dgm:cxn modelId="{C892BC0F-7B77-4053-9114-E7050F0338A5}" type="presParOf" srcId="{00B1712C-B093-4750-BB6F-3635D6D47B73}" destId="{9689014A-34A8-4176-B204-2C87D598E682}" srcOrd="0" destOrd="0" presId="urn:microsoft.com/office/officeart/2005/8/layout/vList2"/>
    <dgm:cxn modelId="{2E5754E0-A2B7-4D7E-A8B1-CF58C666272A}" type="presParOf" srcId="{00B1712C-B093-4750-BB6F-3635D6D47B73}" destId="{6D25FE6A-A5D6-48E4-84B1-903F44FF0CB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224AA-FA66-470A-9F88-9046C35A9C7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5886053-8C9D-4916-A62E-CB4330E38CD7}">
      <dgm:prSet custT="1"/>
      <dgm:spPr/>
      <dgm:t>
        <a:bodyPr/>
        <a:lstStyle/>
        <a:p>
          <a:r>
            <a:rPr lang="en-US" sz="2400" b="1" dirty="0"/>
            <a:t>An engineer steals and sells trade secrets to a competitor </a:t>
          </a:r>
        </a:p>
      </dgm:t>
    </dgm:pt>
    <dgm:pt modelId="{9600D6A1-0A52-4C2F-B3A3-4868C085067E}" type="parTrans" cxnId="{D4F78B70-1340-4C09-A85A-0EE138A1DDD3}">
      <dgm:prSet/>
      <dgm:spPr/>
      <dgm:t>
        <a:bodyPr/>
        <a:lstStyle/>
        <a:p>
          <a:endParaRPr lang="en-US"/>
        </a:p>
      </dgm:t>
    </dgm:pt>
    <dgm:pt modelId="{4A227460-E68C-4F9A-91DB-4990E01D94D6}" type="sibTrans" cxnId="{D4F78B70-1340-4C09-A85A-0EE138A1DDD3}">
      <dgm:prSet/>
      <dgm:spPr/>
      <dgm:t>
        <a:bodyPr/>
        <a:lstStyle/>
        <a:p>
          <a:endParaRPr lang="en-US"/>
        </a:p>
      </dgm:t>
    </dgm:pt>
    <dgm:pt modelId="{6D56F040-B3DA-45A6-82E1-92295D696BC2}">
      <dgm:prSet custT="1"/>
      <dgm:spPr/>
      <dgm:t>
        <a:bodyPr/>
        <a:lstStyle/>
        <a:p>
          <a:r>
            <a:rPr lang="en-US" sz="2400" b="1" dirty="0"/>
            <a:t>A maintenance technician cuts network server wires and starts a fire, sabotaging operations </a:t>
          </a:r>
        </a:p>
      </dgm:t>
    </dgm:pt>
    <dgm:pt modelId="{5BF2FB6F-DD03-40DD-BC07-92E7A282185D}" type="parTrans" cxnId="{417F2B29-C432-416B-A5DB-997668C2D601}">
      <dgm:prSet/>
      <dgm:spPr/>
      <dgm:t>
        <a:bodyPr/>
        <a:lstStyle/>
        <a:p>
          <a:endParaRPr lang="en-US"/>
        </a:p>
      </dgm:t>
    </dgm:pt>
    <dgm:pt modelId="{EC0824AE-97A7-4325-8871-FD56DEFF79C1}" type="sibTrans" cxnId="{417F2B29-C432-416B-A5DB-997668C2D601}">
      <dgm:prSet/>
      <dgm:spPr/>
      <dgm:t>
        <a:bodyPr/>
        <a:lstStyle/>
        <a:p>
          <a:endParaRPr lang="en-US"/>
        </a:p>
      </dgm:t>
    </dgm:pt>
    <dgm:pt modelId="{121C7C95-7A96-4A38-9941-1CD287B507B2}">
      <dgm:prSet custT="1"/>
      <dgm:spPr/>
      <dgm:t>
        <a:bodyPr/>
        <a:lstStyle/>
        <a:p>
          <a:r>
            <a:rPr lang="en-US" sz="2400" b="1" dirty="0"/>
            <a:t>An intern unknowingly installs malware </a:t>
          </a:r>
        </a:p>
      </dgm:t>
    </dgm:pt>
    <dgm:pt modelId="{2C6C07D5-18B5-41F9-B0C6-BA3BB1C2FF83}" type="parTrans" cxnId="{60932CDD-9236-4E34-B7AB-DE2BDC90B264}">
      <dgm:prSet/>
      <dgm:spPr/>
      <dgm:t>
        <a:bodyPr/>
        <a:lstStyle/>
        <a:p>
          <a:endParaRPr lang="en-US"/>
        </a:p>
      </dgm:t>
    </dgm:pt>
    <dgm:pt modelId="{EF7F64CD-EF69-4A02-85F9-13B1F9845E77}" type="sibTrans" cxnId="{60932CDD-9236-4E34-B7AB-DE2BDC90B264}">
      <dgm:prSet/>
      <dgm:spPr/>
      <dgm:t>
        <a:bodyPr/>
        <a:lstStyle/>
        <a:p>
          <a:endParaRPr lang="en-US"/>
        </a:p>
      </dgm:t>
    </dgm:pt>
    <dgm:pt modelId="{61C5F752-775B-4212-9E00-372B8C1AD000}">
      <dgm:prSet custT="1"/>
      <dgm:spPr/>
      <dgm:t>
        <a:bodyPr/>
        <a:lstStyle/>
        <a:p>
          <a:r>
            <a:rPr lang="en-US" sz="2400" b="1" dirty="0"/>
            <a:t>A customer service representative downloads client contact information and emails it to a personal account for use when starting their own business </a:t>
          </a:r>
        </a:p>
      </dgm:t>
    </dgm:pt>
    <dgm:pt modelId="{0621E23F-20FC-4720-A64A-9844125C13BC}" type="parTrans" cxnId="{4F56170F-7067-43B6-BDF0-2189E995E7FF}">
      <dgm:prSet/>
      <dgm:spPr/>
      <dgm:t>
        <a:bodyPr/>
        <a:lstStyle/>
        <a:p>
          <a:endParaRPr lang="en-US"/>
        </a:p>
      </dgm:t>
    </dgm:pt>
    <dgm:pt modelId="{553B2201-B5F9-4CB8-BA78-1F0978F983B6}" type="sibTrans" cxnId="{4F56170F-7067-43B6-BDF0-2189E995E7FF}">
      <dgm:prSet/>
      <dgm:spPr/>
      <dgm:t>
        <a:bodyPr/>
        <a:lstStyle/>
        <a:p>
          <a:endParaRPr lang="en-US"/>
        </a:p>
      </dgm:t>
    </dgm:pt>
    <dgm:pt modelId="{B39C9646-2118-47CE-A717-38EAB8FE98B3}">
      <dgm:prSet custT="1"/>
      <dgm:spPr/>
      <dgm:t>
        <a:bodyPr/>
        <a:lstStyle/>
        <a:p>
          <a:r>
            <a:rPr lang="en-US" sz="2400" b="1" dirty="0"/>
            <a:t>A database administrator accesses client financial information and sells it on the dark web</a:t>
          </a:r>
        </a:p>
      </dgm:t>
    </dgm:pt>
    <dgm:pt modelId="{05863C3B-FD5E-46C6-9E84-E1E30084DBEA}" type="parTrans" cxnId="{5ACBE9BA-08FE-4DD5-9714-D577FE03CD4F}">
      <dgm:prSet/>
      <dgm:spPr/>
      <dgm:t>
        <a:bodyPr/>
        <a:lstStyle/>
        <a:p>
          <a:endParaRPr lang="en-US"/>
        </a:p>
      </dgm:t>
    </dgm:pt>
    <dgm:pt modelId="{28B14215-6653-48A1-91E0-294A481A2C61}" type="sibTrans" cxnId="{5ACBE9BA-08FE-4DD5-9714-D577FE03CD4F}">
      <dgm:prSet/>
      <dgm:spPr/>
      <dgm:t>
        <a:bodyPr/>
        <a:lstStyle/>
        <a:p>
          <a:endParaRPr lang="en-US"/>
        </a:p>
      </dgm:t>
    </dgm:pt>
    <dgm:pt modelId="{4F4EF236-E249-4698-A33B-27C3E00CF1F9}" type="pres">
      <dgm:prSet presAssocID="{A6C224AA-FA66-470A-9F88-9046C35A9C71}" presName="linear" presStyleCnt="0">
        <dgm:presLayoutVars>
          <dgm:animLvl val="lvl"/>
          <dgm:resizeHandles val="exact"/>
        </dgm:presLayoutVars>
      </dgm:prSet>
      <dgm:spPr/>
    </dgm:pt>
    <dgm:pt modelId="{625BB7EA-2767-4652-BA80-CC5A3D5D987D}" type="pres">
      <dgm:prSet presAssocID="{F5886053-8C9D-4916-A62E-CB4330E38CD7}" presName="parentText" presStyleLbl="node1" presStyleIdx="0" presStyleCnt="5">
        <dgm:presLayoutVars>
          <dgm:chMax val="0"/>
          <dgm:bulletEnabled val="1"/>
        </dgm:presLayoutVars>
      </dgm:prSet>
      <dgm:spPr/>
    </dgm:pt>
    <dgm:pt modelId="{6CE3F6EA-8F49-48CF-8819-3BCE3FA6C11B}" type="pres">
      <dgm:prSet presAssocID="{4A227460-E68C-4F9A-91DB-4990E01D94D6}" presName="spacer" presStyleCnt="0"/>
      <dgm:spPr/>
    </dgm:pt>
    <dgm:pt modelId="{0012DACC-8AC0-4C0F-8C71-BA5DBDDCFFC8}" type="pres">
      <dgm:prSet presAssocID="{6D56F040-B3DA-45A6-82E1-92295D696BC2}" presName="parentText" presStyleLbl="node1" presStyleIdx="1" presStyleCnt="5">
        <dgm:presLayoutVars>
          <dgm:chMax val="0"/>
          <dgm:bulletEnabled val="1"/>
        </dgm:presLayoutVars>
      </dgm:prSet>
      <dgm:spPr/>
    </dgm:pt>
    <dgm:pt modelId="{5DA91D1C-B849-43A7-9C48-632F6BEC2B95}" type="pres">
      <dgm:prSet presAssocID="{EC0824AE-97A7-4325-8871-FD56DEFF79C1}" presName="spacer" presStyleCnt="0"/>
      <dgm:spPr/>
    </dgm:pt>
    <dgm:pt modelId="{95D154EF-B0D7-427B-ABCA-8D5D96F08714}" type="pres">
      <dgm:prSet presAssocID="{121C7C95-7A96-4A38-9941-1CD287B507B2}" presName="parentText" presStyleLbl="node1" presStyleIdx="2" presStyleCnt="5" custLinFactNeighborX="-1727" custLinFactNeighborY="-45760">
        <dgm:presLayoutVars>
          <dgm:chMax val="0"/>
          <dgm:bulletEnabled val="1"/>
        </dgm:presLayoutVars>
      </dgm:prSet>
      <dgm:spPr/>
    </dgm:pt>
    <dgm:pt modelId="{A53FBC44-0E8F-46FB-A9AF-BA2FD9C37607}" type="pres">
      <dgm:prSet presAssocID="{EF7F64CD-EF69-4A02-85F9-13B1F9845E77}" presName="spacer" presStyleCnt="0"/>
      <dgm:spPr/>
    </dgm:pt>
    <dgm:pt modelId="{C6D88E5D-A7CE-4B33-B6BA-85BD938A3340}" type="pres">
      <dgm:prSet presAssocID="{61C5F752-775B-4212-9E00-372B8C1AD000}" presName="parentText" presStyleLbl="node1" presStyleIdx="3" presStyleCnt="5">
        <dgm:presLayoutVars>
          <dgm:chMax val="0"/>
          <dgm:bulletEnabled val="1"/>
        </dgm:presLayoutVars>
      </dgm:prSet>
      <dgm:spPr/>
    </dgm:pt>
    <dgm:pt modelId="{0EC191B5-952B-4C9D-9DAB-7E118C526B4E}" type="pres">
      <dgm:prSet presAssocID="{553B2201-B5F9-4CB8-BA78-1F0978F983B6}" presName="spacer" presStyleCnt="0"/>
      <dgm:spPr/>
    </dgm:pt>
    <dgm:pt modelId="{62D4C932-4D79-4AD1-A789-1E603922520E}" type="pres">
      <dgm:prSet presAssocID="{B39C9646-2118-47CE-A717-38EAB8FE98B3}" presName="parentText" presStyleLbl="node1" presStyleIdx="4" presStyleCnt="5" custLinFactY="6742" custLinFactNeighborX="0" custLinFactNeighborY="100000">
        <dgm:presLayoutVars>
          <dgm:chMax val="0"/>
          <dgm:bulletEnabled val="1"/>
        </dgm:presLayoutVars>
      </dgm:prSet>
      <dgm:spPr/>
    </dgm:pt>
  </dgm:ptLst>
  <dgm:cxnLst>
    <dgm:cxn modelId="{4F56170F-7067-43B6-BDF0-2189E995E7FF}" srcId="{A6C224AA-FA66-470A-9F88-9046C35A9C71}" destId="{61C5F752-775B-4212-9E00-372B8C1AD000}" srcOrd="3" destOrd="0" parTransId="{0621E23F-20FC-4720-A64A-9844125C13BC}" sibTransId="{553B2201-B5F9-4CB8-BA78-1F0978F983B6}"/>
    <dgm:cxn modelId="{D45A2C23-0334-4307-AC1D-061CC8C459E5}" type="presOf" srcId="{6D56F040-B3DA-45A6-82E1-92295D696BC2}" destId="{0012DACC-8AC0-4C0F-8C71-BA5DBDDCFFC8}" srcOrd="0" destOrd="0" presId="urn:microsoft.com/office/officeart/2005/8/layout/vList2"/>
    <dgm:cxn modelId="{417F2B29-C432-416B-A5DB-997668C2D601}" srcId="{A6C224AA-FA66-470A-9F88-9046C35A9C71}" destId="{6D56F040-B3DA-45A6-82E1-92295D696BC2}" srcOrd="1" destOrd="0" parTransId="{5BF2FB6F-DD03-40DD-BC07-92E7A282185D}" sibTransId="{EC0824AE-97A7-4325-8871-FD56DEFF79C1}"/>
    <dgm:cxn modelId="{79DAA14E-79F7-4944-8530-E29EEB7AFD2A}" type="presOf" srcId="{121C7C95-7A96-4A38-9941-1CD287B507B2}" destId="{95D154EF-B0D7-427B-ABCA-8D5D96F08714}" srcOrd="0" destOrd="0" presId="urn:microsoft.com/office/officeart/2005/8/layout/vList2"/>
    <dgm:cxn modelId="{D4F78B70-1340-4C09-A85A-0EE138A1DDD3}" srcId="{A6C224AA-FA66-470A-9F88-9046C35A9C71}" destId="{F5886053-8C9D-4916-A62E-CB4330E38CD7}" srcOrd="0" destOrd="0" parTransId="{9600D6A1-0A52-4C2F-B3A3-4868C085067E}" sibTransId="{4A227460-E68C-4F9A-91DB-4990E01D94D6}"/>
    <dgm:cxn modelId="{919DC58A-587A-4C1D-A9AF-734E8FD266DB}" type="presOf" srcId="{B39C9646-2118-47CE-A717-38EAB8FE98B3}" destId="{62D4C932-4D79-4AD1-A789-1E603922520E}" srcOrd="0" destOrd="0" presId="urn:microsoft.com/office/officeart/2005/8/layout/vList2"/>
    <dgm:cxn modelId="{CA8E009B-1D6B-46A7-9690-756948FB4027}" type="presOf" srcId="{A6C224AA-FA66-470A-9F88-9046C35A9C71}" destId="{4F4EF236-E249-4698-A33B-27C3E00CF1F9}" srcOrd="0" destOrd="0" presId="urn:microsoft.com/office/officeart/2005/8/layout/vList2"/>
    <dgm:cxn modelId="{5ACBE9BA-08FE-4DD5-9714-D577FE03CD4F}" srcId="{A6C224AA-FA66-470A-9F88-9046C35A9C71}" destId="{B39C9646-2118-47CE-A717-38EAB8FE98B3}" srcOrd="4" destOrd="0" parTransId="{05863C3B-FD5E-46C6-9E84-E1E30084DBEA}" sibTransId="{28B14215-6653-48A1-91E0-294A481A2C61}"/>
    <dgm:cxn modelId="{54189AC3-E3CB-41A5-ADD0-685B11C309B4}" type="presOf" srcId="{61C5F752-775B-4212-9E00-372B8C1AD000}" destId="{C6D88E5D-A7CE-4B33-B6BA-85BD938A3340}" srcOrd="0" destOrd="0" presId="urn:microsoft.com/office/officeart/2005/8/layout/vList2"/>
    <dgm:cxn modelId="{60932CDD-9236-4E34-B7AB-DE2BDC90B264}" srcId="{A6C224AA-FA66-470A-9F88-9046C35A9C71}" destId="{121C7C95-7A96-4A38-9941-1CD287B507B2}" srcOrd="2" destOrd="0" parTransId="{2C6C07D5-18B5-41F9-B0C6-BA3BB1C2FF83}" sibTransId="{EF7F64CD-EF69-4A02-85F9-13B1F9845E77}"/>
    <dgm:cxn modelId="{41FB6DE2-1E76-49BB-A5D5-27C4E05F9E7C}" type="presOf" srcId="{F5886053-8C9D-4916-A62E-CB4330E38CD7}" destId="{625BB7EA-2767-4652-BA80-CC5A3D5D987D}" srcOrd="0" destOrd="0" presId="urn:microsoft.com/office/officeart/2005/8/layout/vList2"/>
    <dgm:cxn modelId="{FD938628-EC4A-48E5-BF98-D2399459EF18}" type="presParOf" srcId="{4F4EF236-E249-4698-A33B-27C3E00CF1F9}" destId="{625BB7EA-2767-4652-BA80-CC5A3D5D987D}" srcOrd="0" destOrd="0" presId="urn:microsoft.com/office/officeart/2005/8/layout/vList2"/>
    <dgm:cxn modelId="{ACE126DF-F29D-493B-B130-3A21242B6C68}" type="presParOf" srcId="{4F4EF236-E249-4698-A33B-27C3E00CF1F9}" destId="{6CE3F6EA-8F49-48CF-8819-3BCE3FA6C11B}" srcOrd="1" destOrd="0" presId="urn:microsoft.com/office/officeart/2005/8/layout/vList2"/>
    <dgm:cxn modelId="{068CC034-E55F-4C41-BBF3-7E7403769C6E}" type="presParOf" srcId="{4F4EF236-E249-4698-A33B-27C3E00CF1F9}" destId="{0012DACC-8AC0-4C0F-8C71-BA5DBDDCFFC8}" srcOrd="2" destOrd="0" presId="urn:microsoft.com/office/officeart/2005/8/layout/vList2"/>
    <dgm:cxn modelId="{2714338C-FC4D-4833-AFA1-D74D3DFE42CA}" type="presParOf" srcId="{4F4EF236-E249-4698-A33B-27C3E00CF1F9}" destId="{5DA91D1C-B849-43A7-9C48-632F6BEC2B95}" srcOrd="3" destOrd="0" presId="urn:microsoft.com/office/officeart/2005/8/layout/vList2"/>
    <dgm:cxn modelId="{1277BCD7-9D93-4C7C-9B46-F7063369276F}" type="presParOf" srcId="{4F4EF236-E249-4698-A33B-27C3E00CF1F9}" destId="{95D154EF-B0D7-427B-ABCA-8D5D96F08714}" srcOrd="4" destOrd="0" presId="urn:microsoft.com/office/officeart/2005/8/layout/vList2"/>
    <dgm:cxn modelId="{A8132503-F0B9-4BFB-BB0E-ECF43FB9D302}" type="presParOf" srcId="{4F4EF236-E249-4698-A33B-27C3E00CF1F9}" destId="{A53FBC44-0E8F-46FB-A9AF-BA2FD9C37607}" srcOrd="5" destOrd="0" presId="urn:microsoft.com/office/officeart/2005/8/layout/vList2"/>
    <dgm:cxn modelId="{D533F8AB-D391-481A-B0E7-84B70DA61CF7}" type="presParOf" srcId="{4F4EF236-E249-4698-A33B-27C3E00CF1F9}" destId="{C6D88E5D-A7CE-4B33-B6BA-85BD938A3340}" srcOrd="6" destOrd="0" presId="urn:microsoft.com/office/officeart/2005/8/layout/vList2"/>
    <dgm:cxn modelId="{EDD9E9AB-22C3-46E4-9132-21A7B8E05416}" type="presParOf" srcId="{4F4EF236-E249-4698-A33B-27C3E00CF1F9}" destId="{0EC191B5-952B-4C9D-9DAB-7E118C526B4E}" srcOrd="7" destOrd="0" presId="urn:microsoft.com/office/officeart/2005/8/layout/vList2"/>
    <dgm:cxn modelId="{CB757578-7A08-4CCE-A3F1-3D81131DB7BC}" type="presParOf" srcId="{4F4EF236-E249-4698-A33B-27C3E00CF1F9}" destId="{62D4C932-4D79-4AD1-A789-1E603922520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00D59D-BF86-45FA-B0A7-A9376BB5DF6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66D1CB2-6475-4E31-A22E-C2D575D135C7}">
      <dgm:prSet/>
      <dgm:spPr/>
      <dgm:t>
        <a:bodyPr/>
        <a:lstStyle/>
        <a:p>
          <a:r>
            <a:rPr lang="en-US" dirty="0"/>
            <a:t>The answer to the question is:</a:t>
          </a:r>
        </a:p>
      </dgm:t>
    </dgm:pt>
    <dgm:pt modelId="{582D96C5-E1E2-49F4-AC0D-3BFA3FEA78DA}" type="parTrans" cxnId="{84B13E41-DB5F-47BE-A666-6ACEA47D7A4B}">
      <dgm:prSet/>
      <dgm:spPr/>
      <dgm:t>
        <a:bodyPr/>
        <a:lstStyle/>
        <a:p>
          <a:endParaRPr lang="en-US"/>
        </a:p>
      </dgm:t>
    </dgm:pt>
    <dgm:pt modelId="{4231230B-61DB-4659-85CA-97CDCE070027}" type="sibTrans" cxnId="{84B13E41-DB5F-47BE-A666-6ACEA47D7A4B}">
      <dgm:prSet/>
      <dgm:spPr/>
      <dgm:t>
        <a:bodyPr/>
        <a:lstStyle/>
        <a:p>
          <a:endParaRPr lang="en-US"/>
        </a:p>
      </dgm:t>
    </dgm:pt>
    <dgm:pt modelId="{EECAE5C9-A72C-44E5-A3A6-EAFA685A015F}">
      <dgm:prSet/>
      <dgm:spPr/>
      <dgm:t>
        <a:bodyPr/>
        <a:lstStyle/>
        <a:p>
          <a:pPr rtl="0"/>
          <a:r>
            <a:rPr lang="en-US" dirty="0"/>
            <a:t>False! You are the first line of defense! And because you handle sensitive data most of your workday, being aware</a:t>
          </a:r>
          <a:r>
            <a:rPr lang="en-US" dirty="0">
              <a:latin typeface="Calibri Light" panose="020F0302020204030204"/>
            </a:rPr>
            <a:t> of</a:t>
          </a:r>
          <a:r>
            <a:rPr lang="en-US" dirty="0"/>
            <a:t> unusual activity or questionable emails is key.</a:t>
          </a:r>
          <a:r>
            <a:rPr lang="en-US" dirty="0">
              <a:latin typeface="Calibri Light" panose="020F0302020204030204"/>
            </a:rPr>
            <a:t> </a:t>
          </a:r>
          <a:r>
            <a:rPr lang="en-US" dirty="0"/>
            <a:t> Follow your instincts, because they are usually right</a:t>
          </a:r>
          <a:r>
            <a:rPr lang="en-US" dirty="0">
              <a:latin typeface="Calibri Light" panose="020F0302020204030204"/>
            </a:rPr>
            <a:t>.</a:t>
          </a:r>
          <a:endParaRPr lang="en-US" dirty="0"/>
        </a:p>
      </dgm:t>
    </dgm:pt>
    <dgm:pt modelId="{09449DBF-1229-4503-9857-1975759BAE45}" type="parTrans" cxnId="{ED12474F-FB0D-4345-A95C-213A8034D5E8}">
      <dgm:prSet/>
      <dgm:spPr/>
      <dgm:t>
        <a:bodyPr/>
        <a:lstStyle/>
        <a:p>
          <a:endParaRPr lang="en-US"/>
        </a:p>
      </dgm:t>
    </dgm:pt>
    <dgm:pt modelId="{0D8D34E9-63FD-424C-BCF1-286125385794}" type="sibTrans" cxnId="{ED12474F-FB0D-4345-A95C-213A8034D5E8}">
      <dgm:prSet/>
      <dgm:spPr/>
      <dgm:t>
        <a:bodyPr/>
        <a:lstStyle/>
        <a:p>
          <a:endParaRPr lang="en-US"/>
        </a:p>
      </dgm:t>
    </dgm:pt>
    <dgm:pt modelId="{1DC688EB-9EC5-449A-B0E8-A7CD143A2B4C}" type="pres">
      <dgm:prSet presAssocID="{5200D59D-BF86-45FA-B0A7-A9376BB5DF60}" presName="hierChild1" presStyleCnt="0">
        <dgm:presLayoutVars>
          <dgm:chPref val="1"/>
          <dgm:dir/>
          <dgm:animOne val="branch"/>
          <dgm:animLvl val="lvl"/>
          <dgm:resizeHandles/>
        </dgm:presLayoutVars>
      </dgm:prSet>
      <dgm:spPr/>
    </dgm:pt>
    <dgm:pt modelId="{608B4AF5-EA48-44AD-9013-CB6884E5F1DD}" type="pres">
      <dgm:prSet presAssocID="{C66D1CB2-6475-4E31-A22E-C2D575D135C7}" presName="hierRoot1" presStyleCnt="0"/>
      <dgm:spPr/>
    </dgm:pt>
    <dgm:pt modelId="{5751AF38-4B7E-41C1-8157-B9DB95BFBB9E}" type="pres">
      <dgm:prSet presAssocID="{C66D1CB2-6475-4E31-A22E-C2D575D135C7}" presName="composite" presStyleCnt="0"/>
      <dgm:spPr/>
    </dgm:pt>
    <dgm:pt modelId="{4ECD3252-7D45-4E11-9DFC-0C6B8D29C2E0}" type="pres">
      <dgm:prSet presAssocID="{C66D1CB2-6475-4E31-A22E-C2D575D135C7}" presName="background" presStyleLbl="node0" presStyleIdx="0" presStyleCnt="2"/>
      <dgm:spPr/>
    </dgm:pt>
    <dgm:pt modelId="{E5D6D3B6-74D2-461C-B3A5-65310EDFF60B}" type="pres">
      <dgm:prSet presAssocID="{C66D1CB2-6475-4E31-A22E-C2D575D135C7}" presName="text" presStyleLbl="fgAcc0" presStyleIdx="0" presStyleCnt="2">
        <dgm:presLayoutVars>
          <dgm:chPref val="3"/>
        </dgm:presLayoutVars>
      </dgm:prSet>
      <dgm:spPr/>
    </dgm:pt>
    <dgm:pt modelId="{07A0A8C9-95FC-4F94-9F5C-50B6E656F20F}" type="pres">
      <dgm:prSet presAssocID="{C66D1CB2-6475-4E31-A22E-C2D575D135C7}" presName="hierChild2" presStyleCnt="0"/>
      <dgm:spPr/>
    </dgm:pt>
    <dgm:pt modelId="{A68CE790-595A-4CA6-B1D6-D410E60A28AE}" type="pres">
      <dgm:prSet presAssocID="{EECAE5C9-A72C-44E5-A3A6-EAFA685A015F}" presName="hierRoot1" presStyleCnt="0"/>
      <dgm:spPr/>
    </dgm:pt>
    <dgm:pt modelId="{1277A674-981B-4572-B174-FD5A9DBF55B1}" type="pres">
      <dgm:prSet presAssocID="{EECAE5C9-A72C-44E5-A3A6-EAFA685A015F}" presName="composite" presStyleCnt="0"/>
      <dgm:spPr/>
    </dgm:pt>
    <dgm:pt modelId="{D91587D7-14FA-44B6-9A11-68273BAF9764}" type="pres">
      <dgm:prSet presAssocID="{EECAE5C9-A72C-44E5-A3A6-EAFA685A015F}" presName="background" presStyleLbl="node0" presStyleIdx="1" presStyleCnt="2"/>
      <dgm:spPr/>
    </dgm:pt>
    <dgm:pt modelId="{58EA8585-7D2E-4E21-8FB9-FF7037BDE442}" type="pres">
      <dgm:prSet presAssocID="{EECAE5C9-A72C-44E5-A3A6-EAFA685A015F}" presName="text" presStyleLbl="fgAcc0" presStyleIdx="1" presStyleCnt="2">
        <dgm:presLayoutVars>
          <dgm:chPref val="3"/>
        </dgm:presLayoutVars>
      </dgm:prSet>
      <dgm:spPr/>
    </dgm:pt>
    <dgm:pt modelId="{F1BA2F86-91A5-42BB-AE43-F8EDCAB9C59E}" type="pres">
      <dgm:prSet presAssocID="{EECAE5C9-A72C-44E5-A3A6-EAFA685A015F}" presName="hierChild2" presStyleCnt="0"/>
      <dgm:spPr/>
    </dgm:pt>
  </dgm:ptLst>
  <dgm:cxnLst>
    <dgm:cxn modelId="{84B13E41-DB5F-47BE-A666-6ACEA47D7A4B}" srcId="{5200D59D-BF86-45FA-B0A7-A9376BB5DF60}" destId="{C66D1CB2-6475-4E31-A22E-C2D575D135C7}" srcOrd="0" destOrd="0" parTransId="{582D96C5-E1E2-49F4-AC0D-3BFA3FEA78DA}" sibTransId="{4231230B-61DB-4659-85CA-97CDCE070027}"/>
    <dgm:cxn modelId="{ED12474F-FB0D-4345-A95C-213A8034D5E8}" srcId="{5200D59D-BF86-45FA-B0A7-A9376BB5DF60}" destId="{EECAE5C9-A72C-44E5-A3A6-EAFA685A015F}" srcOrd="1" destOrd="0" parTransId="{09449DBF-1229-4503-9857-1975759BAE45}" sibTransId="{0D8D34E9-63FD-424C-BCF1-286125385794}"/>
    <dgm:cxn modelId="{8806346C-725D-4170-A410-CC1DF6AFEC8A}" type="presOf" srcId="{C66D1CB2-6475-4E31-A22E-C2D575D135C7}" destId="{E5D6D3B6-74D2-461C-B3A5-65310EDFF60B}" srcOrd="0" destOrd="0" presId="urn:microsoft.com/office/officeart/2005/8/layout/hierarchy1"/>
    <dgm:cxn modelId="{7D32CC6E-F71E-44B1-993D-5E0AB43CA094}" type="presOf" srcId="{5200D59D-BF86-45FA-B0A7-A9376BB5DF60}" destId="{1DC688EB-9EC5-449A-B0E8-A7CD143A2B4C}" srcOrd="0" destOrd="0" presId="urn:microsoft.com/office/officeart/2005/8/layout/hierarchy1"/>
    <dgm:cxn modelId="{9A5071DA-ABD3-4613-97D6-00ADE9E7B1D9}" type="presOf" srcId="{EECAE5C9-A72C-44E5-A3A6-EAFA685A015F}" destId="{58EA8585-7D2E-4E21-8FB9-FF7037BDE442}" srcOrd="0" destOrd="0" presId="urn:microsoft.com/office/officeart/2005/8/layout/hierarchy1"/>
    <dgm:cxn modelId="{CF726B13-980E-46C2-A53B-59FE105781D8}" type="presParOf" srcId="{1DC688EB-9EC5-449A-B0E8-A7CD143A2B4C}" destId="{608B4AF5-EA48-44AD-9013-CB6884E5F1DD}" srcOrd="0" destOrd="0" presId="urn:microsoft.com/office/officeart/2005/8/layout/hierarchy1"/>
    <dgm:cxn modelId="{CC76014E-384B-492B-B2FF-27636EEA4C92}" type="presParOf" srcId="{608B4AF5-EA48-44AD-9013-CB6884E5F1DD}" destId="{5751AF38-4B7E-41C1-8157-B9DB95BFBB9E}" srcOrd="0" destOrd="0" presId="urn:microsoft.com/office/officeart/2005/8/layout/hierarchy1"/>
    <dgm:cxn modelId="{9575E042-C6C0-4B71-AD7C-C0561ADDA470}" type="presParOf" srcId="{5751AF38-4B7E-41C1-8157-B9DB95BFBB9E}" destId="{4ECD3252-7D45-4E11-9DFC-0C6B8D29C2E0}" srcOrd="0" destOrd="0" presId="urn:microsoft.com/office/officeart/2005/8/layout/hierarchy1"/>
    <dgm:cxn modelId="{83E58A72-A7DA-40D8-B5F6-5A14C1B45487}" type="presParOf" srcId="{5751AF38-4B7E-41C1-8157-B9DB95BFBB9E}" destId="{E5D6D3B6-74D2-461C-B3A5-65310EDFF60B}" srcOrd="1" destOrd="0" presId="urn:microsoft.com/office/officeart/2005/8/layout/hierarchy1"/>
    <dgm:cxn modelId="{DC8C857E-2F9D-4661-AC40-9173E1360B93}" type="presParOf" srcId="{608B4AF5-EA48-44AD-9013-CB6884E5F1DD}" destId="{07A0A8C9-95FC-4F94-9F5C-50B6E656F20F}" srcOrd="1" destOrd="0" presId="urn:microsoft.com/office/officeart/2005/8/layout/hierarchy1"/>
    <dgm:cxn modelId="{0EE66EC8-611A-4B8E-8D2A-B2B5BD37E857}" type="presParOf" srcId="{1DC688EB-9EC5-449A-B0E8-A7CD143A2B4C}" destId="{A68CE790-595A-4CA6-B1D6-D410E60A28AE}" srcOrd="1" destOrd="0" presId="urn:microsoft.com/office/officeart/2005/8/layout/hierarchy1"/>
    <dgm:cxn modelId="{6BF709B2-497E-4B0E-9E2B-37A04639CF1B}" type="presParOf" srcId="{A68CE790-595A-4CA6-B1D6-D410E60A28AE}" destId="{1277A674-981B-4572-B174-FD5A9DBF55B1}" srcOrd="0" destOrd="0" presId="urn:microsoft.com/office/officeart/2005/8/layout/hierarchy1"/>
    <dgm:cxn modelId="{5CE0D59B-6864-48B8-959D-97A4DC168B14}" type="presParOf" srcId="{1277A674-981B-4572-B174-FD5A9DBF55B1}" destId="{D91587D7-14FA-44B6-9A11-68273BAF9764}" srcOrd="0" destOrd="0" presId="urn:microsoft.com/office/officeart/2005/8/layout/hierarchy1"/>
    <dgm:cxn modelId="{67C09890-4E28-494C-AA7F-F546223B6B93}" type="presParOf" srcId="{1277A674-981B-4572-B174-FD5A9DBF55B1}" destId="{58EA8585-7D2E-4E21-8FB9-FF7037BDE442}" srcOrd="1" destOrd="0" presId="urn:microsoft.com/office/officeart/2005/8/layout/hierarchy1"/>
    <dgm:cxn modelId="{935020F9-5F21-4D55-83FE-8D5A5DDEF2FE}" type="presParOf" srcId="{A68CE790-595A-4CA6-B1D6-D410E60A28AE}" destId="{F1BA2F86-91A5-42BB-AE43-F8EDCAB9C5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F91E7-19B7-49E5-BEFF-FB5D2785183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AF932F0-77A4-4B1D-9BE0-9AD5051BA8B0}">
      <dgm:prSet custT="1"/>
      <dgm:spPr/>
      <dgm:t>
        <a:bodyPr/>
        <a:lstStyle/>
        <a:p>
          <a:r>
            <a:rPr lang="en-US" sz="2400" dirty="0"/>
            <a:t>Insider threats happen at every organization. They may be accidental or malicious in nature.	</a:t>
          </a:r>
        </a:p>
      </dgm:t>
    </dgm:pt>
    <dgm:pt modelId="{9358EF69-740E-4F01-B31F-9AD60E97FCAD}" type="parTrans" cxnId="{7A5A9C27-C1BF-443D-9661-F3C5FE8963F3}">
      <dgm:prSet/>
      <dgm:spPr/>
      <dgm:t>
        <a:bodyPr/>
        <a:lstStyle/>
        <a:p>
          <a:endParaRPr lang="en-US"/>
        </a:p>
      </dgm:t>
    </dgm:pt>
    <dgm:pt modelId="{D48004F3-1121-4AC2-8FA9-63A7BDCBAB39}" type="sibTrans" cxnId="{7A5A9C27-C1BF-443D-9661-F3C5FE8963F3}">
      <dgm:prSet/>
      <dgm:spPr/>
      <dgm:t>
        <a:bodyPr/>
        <a:lstStyle/>
        <a:p>
          <a:endParaRPr lang="en-US"/>
        </a:p>
      </dgm:t>
    </dgm:pt>
    <dgm:pt modelId="{6A49B9D8-3B8A-4949-A3F9-E341E089B9E6}">
      <dgm:prSet custT="1"/>
      <dgm:spPr/>
      <dgm:t>
        <a:bodyPr/>
        <a:lstStyle/>
        <a:p>
          <a:r>
            <a:rPr lang="en-US" sz="2400" dirty="0"/>
            <a:t>Ask questions and be sure you have received all the training your organization may provide.  Protecting patient safety and data is everyone’s responsibility.  	</a:t>
          </a:r>
        </a:p>
      </dgm:t>
    </dgm:pt>
    <dgm:pt modelId="{E18C8972-0647-4F54-BEC0-A9F8C549DD89}" type="parTrans" cxnId="{4212D0B6-4727-4AA2-AB16-40E8DCCB50E6}">
      <dgm:prSet/>
      <dgm:spPr/>
      <dgm:t>
        <a:bodyPr/>
        <a:lstStyle/>
        <a:p>
          <a:endParaRPr lang="en-US"/>
        </a:p>
      </dgm:t>
    </dgm:pt>
    <dgm:pt modelId="{A8129E69-FFFB-4E1D-B0A8-8B4F0D36B7EF}" type="sibTrans" cxnId="{4212D0B6-4727-4AA2-AB16-40E8DCCB50E6}">
      <dgm:prSet/>
      <dgm:spPr/>
      <dgm:t>
        <a:bodyPr/>
        <a:lstStyle/>
        <a:p>
          <a:endParaRPr lang="en-US"/>
        </a:p>
      </dgm:t>
    </dgm:pt>
    <dgm:pt modelId="{B2C30050-4C24-4D13-9158-418BAA742B1B}">
      <dgm:prSet custT="1"/>
      <dgm:spPr/>
      <dgm:t>
        <a:bodyPr/>
        <a:lstStyle/>
        <a:p>
          <a:r>
            <a:rPr lang="en-US" sz="2400" dirty="0"/>
            <a:t>These threats can cost your organization millions of dollars and potentially cause it to shut down.    </a:t>
          </a:r>
        </a:p>
      </dgm:t>
    </dgm:pt>
    <dgm:pt modelId="{0B99E9D3-92C0-4C1F-B30A-0C4C43B19D2A}" type="parTrans" cxnId="{4664AEFD-DFCB-4047-BD54-EBAA971BE7EB}">
      <dgm:prSet/>
      <dgm:spPr/>
      <dgm:t>
        <a:bodyPr/>
        <a:lstStyle/>
        <a:p>
          <a:endParaRPr lang="en-US"/>
        </a:p>
      </dgm:t>
    </dgm:pt>
    <dgm:pt modelId="{0197EB6C-2C1D-42FE-B1A6-B927F55CA953}" type="sibTrans" cxnId="{4664AEFD-DFCB-4047-BD54-EBAA971BE7EB}">
      <dgm:prSet/>
      <dgm:spPr/>
      <dgm:t>
        <a:bodyPr/>
        <a:lstStyle/>
        <a:p>
          <a:endParaRPr lang="en-US"/>
        </a:p>
      </dgm:t>
    </dgm:pt>
    <dgm:pt modelId="{6245BBFB-D458-4010-A5A2-A7C252952B50}">
      <dgm:prSet custT="1"/>
      <dgm:spPr/>
      <dgm:t>
        <a:bodyPr/>
        <a:lstStyle/>
        <a:p>
          <a:r>
            <a:rPr lang="en-US" sz="2400" dirty="0"/>
            <a:t>See something, Say something.  Contact your Manager or IT Administrator if you believe you are a victim or have made an honest mistake. Swift action can make a difference</a:t>
          </a:r>
          <a:r>
            <a:rPr lang="en-US" sz="2300" dirty="0"/>
            <a:t>.</a:t>
          </a:r>
        </a:p>
      </dgm:t>
    </dgm:pt>
    <dgm:pt modelId="{FBCA5EEE-333D-4451-A824-1861E5AD8799}" type="parTrans" cxnId="{8CCEA0B3-275B-40FC-BDFC-FEF5C7954EDB}">
      <dgm:prSet/>
      <dgm:spPr/>
      <dgm:t>
        <a:bodyPr/>
        <a:lstStyle/>
        <a:p>
          <a:endParaRPr lang="en-US"/>
        </a:p>
      </dgm:t>
    </dgm:pt>
    <dgm:pt modelId="{73879492-5076-42F6-B876-E9005B24505D}" type="sibTrans" cxnId="{8CCEA0B3-275B-40FC-BDFC-FEF5C7954EDB}">
      <dgm:prSet/>
      <dgm:spPr/>
      <dgm:t>
        <a:bodyPr/>
        <a:lstStyle/>
        <a:p>
          <a:endParaRPr lang="en-US"/>
        </a:p>
      </dgm:t>
    </dgm:pt>
    <dgm:pt modelId="{7F474263-E048-4CBD-A22D-7361BD05BCAD}" type="pres">
      <dgm:prSet presAssocID="{41FF91E7-19B7-49E5-BEFF-FB5D27851833}" presName="vert0" presStyleCnt="0">
        <dgm:presLayoutVars>
          <dgm:dir/>
          <dgm:animOne val="branch"/>
          <dgm:animLvl val="lvl"/>
        </dgm:presLayoutVars>
      </dgm:prSet>
      <dgm:spPr/>
    </dgm:pt>
    <dgm:pt modelId="{59EFF53C-4ED7-4B15-B984-2184FEE1F7BA}" type="pres">
      <dgm:prSet presAssocID="{8AF932F0-77A4-4B1D-9BE0-9AD5051BA8B0}" presName="thickLine" presStyleLbl="alignNode1" presStyleIdx="0" presStyleCnt="4"/>
      <dgm:spPr/>
    </dgm:pt>
    <dgm:pt modelId="{DD7D4172-D7D5-4EDF-85FE-2347D07CD309}" type="pres">
      <dgm:prSet presAssocID="{8AF932F0-77A4-4B1D-9BE0-9AD5051BA8B0}" presName="horz1" presStyleCnt="0"/>
      <dgm:spPr/>
    </dgm:pt>
    <dgm:pt modelId="{03BF6C63-CB31-473F-99AA-1D9A3CE09736}" type="pres">
      <dgm:prSet presAssocID="{8AF932F0-77A4-4B1D-9BE0-9AD5051BA8B0}" presName="tx1" presStyleLbl="revTx" presStyleIdx="0" presStyleCnt="4"/>
      <dgm:spPr/>
    </dgm:pt>
    <dgm:pt modelId="{EFD70C95-38B6-456A-8871-15445D16A368}" type="pres">
      <dgm:prSet presAssocID="{8AF932F0-77A4-4B1D-9BE0-9AD5051BA8B0}" presName="vert1" presStyleCnt="0"/>
      <dgm:spPr/>
    </dgm:pt>
    <dgm:pt modelId="{D5E4E195-8064-48B8-9279-CC565699C821}" type="pres">
      <dgm:prSet presAssocID="{6A49B9D8-3B8A-4949-A3F9-E341E089B9E6}" presName="thickLine" presStyleLbl="alignNode1" presStyleIdx="1" presStyleCnt="4"/>
      <dgm:spPr/>
    </dgm:pt>
    <dgm:pt modelId="{0BF7F188-6509-43F8-9FEA-ABDD8CD2FCF7}" type="pres">
      <dgm:prSet presAssocID="{6A49B9D8-3B8A-4949-A3F9-E341E089B9E6}" presName="horz1" presStyleCnt="0"/>
      <dgm:spPr/>
    </dgm:pt>
    <dgm:pt modelId="{9563B652-928D-4E0D-B378-BB68BE63FEBB}" type="pres">
      <dgm:prSet presAssocID="{6A49B9D8-3B8A-4949-A3F9-E341E089B9E6}" presName="tx1" presStyleLbl="revTx" presStyleIdx="1" presStyleCnt="4"/>
      <dgm:spPr/>
    </dgm:pt>
    <dgm:pt modelId="{D8A31B17-61A4-4B6E-8EB0-4BB5042C24D5}" type="pres">
      <dgm:prSet presAssocID="{6A49B9D8-3B8A-4949-A3F9-E341E089B9E6}" presName="vert1" presStyleCnt="0"/>
      <dgm:spPr/>
    </dgm:pt>
    <dgm:pt modelId="{777B17EE-F499-47BB-8BB2-8B6F92A03460}" type="pres">
      <dgm:prSet presAssocID="{B2C30050-4C24-4D13-9158-418BAA742B1B}" presName="thickLine" presStyleLbl="alignNode1" presStyleIdx="2" presStyleCnt="4"/>
      <dgm:spPr/>
    </dgm:pt>
    <dgm:pt modelId="{C335F262-E7D7-47D6-92DC-79364AAA5934}" type="pres">
      <dgm:prSet presAssocID="{B2C30050-4C24-4D13-9158-418BAA742B1B}" presName="horz1" presStyleCnt="0"/>
      <dgm:spPr/>
    </dgm:pt>
    <dgm:pt modelId="{401B355C-2FE4-4A59-86E6-4312E967C5CF}" type="pres">
      <dgm:prSet presAssocID="{B2C30050-4C24-4D13-9158-418BAA742B1B}" presName="tx1" presStyleLbl="revTx" presStyleIdx="2" presStyleCnt="4"/>
      <dgm:spPr/>
    </dgm:pt>
    <dgm:pt modelId="{55C7E582-BD24-4F2C-BA9A-2D4F8C77386C}" type="pres">
      <dgm:prSet presAssocID="{B2C30050-4C24-4D13-9158-418BAA742B1B}" presName="vert1" presStyleCnt="0"/>
      <dgm:spPr/>
    </dgm:pt>
    <dgm:pt modelId="{9E3530ED-8E49-44C7-A09C-C3483432B216}" type="pres">
      <dgm:prSet presAssocID="{6245BBFB-D458-4010-A5A2-A7C252952B50}" presName="thickLine" presStyleLbl="alignNode1" presStyleIdx="3" presStyleCnt="4"/>
      <dgm:spPr/>
    </dgm:pt>
    <dgm:pt modelId="{AA2244C4-7AE4-4B3A-8EDB-5035D55840BE}" type="pres">
      <dgm:prSet presAssocID="{6245BBFB-D458-4010-A5A2-A7C252952B50}" presName="horz1" presStyleCnt="0"/>
      <dgm:spPr/>
    </dgm:pt>
    <dgm:pt modelId="{C9F874A0-E70C-45F0-917A-94E55CF103C4}" type="pres">
      <dgm:prSet presAssocID="{6245BBFB-D458-4010-A5A2-A7C252952B50}" presName="tx1" presStyleLbl="revTx" presStyleIdx="3" presStyleCnt="4"/>
      <dgm:spPr/>
    </dgm:pt>
    <dgm:pt modelId="{47DED707-DA0C-43C1-83E9-E8378C975F57}" type="pres">
      <dgm:prSet presAssocID="{6245BBFB-D458-4010-A5A2-A7C252952B50}" presName="vert1" presStyleCnt="0"/>
      <dgm:spPr/>
    </dgm:pt>
  </dgm:ptLst>
  <dgm:cxnLst>
    <dgm:cxn modelId="{7A5A9C27-C1BF-443D-9661-F3C5FE8963F3}" srcId="{41FF91E7-19B7-49E5-BEFF-FB5D27851833}" destId="{8AF932F0-77A4-4B1D-9BE0-9AD5051BA8B0}" srcOrd="0" destOrd="0" parTransId="{9358EF69-740E-4F01-B31F-9AD60E97FCAD}" sibTransId="{D48004F3-1121-4AC2-8FA9-63A7BDCBAB39}"/>
    <dgm:cxn modelId="{2AF9EB32-B436-4E5F-80E6-AC110CDCB4C0}" type="presOf" srcId="{6A49B9D8-3B8A-4949-A3F9-E341E089B9E6}" destId="{9563B652-928D-4E0D-B378-BB68BE63FEBB}" srcOrd="0" destOrd="0" presId="urn:microsoft.com/office/officeart/2008/layout/LinedList"/>
    <dgm:cxn modelId="{44F90C81-0D85-479D-9843-9326014D4DF4}" type="presOf" srcId="{6245BBFB-D458-4010-A5A2-A7C252952B50}" destId="{C9F874A0-E70C-45F0-917A-94E55CF103C4}" srcOrd="0" destOrd="0" presId="urn:microsoft.com/office/officeart/2008/layout/LinedList"/>
    <dgm:cxn modelId="{33E0C593-BF9C-4262-A935-C918030D09CB}" type="presOf" srcId="{B2C30050-4C24-4D13-9158-418BAA742B1B}" destId="{401B355C-2FE4-4A59-86E6-4312E967C5CF}" srcOrd="0" destOrd="0" presId="urn:microsoft.com/office/officeart/2008/layout/LinedList"/>
    <dgm:cxn modelId="{310049A7-11BC-4AA6-852F-D86EBC9AAD7D}" type="presOf" srcId="{41FF91E7-19B7-49E5-BEFF-FB5D27851833}" destId="{7F474263-E048-4CBD-A22D-7361BD05BCAD}" srcOrd="0" destOrd="0" presId="urn:microsoft.com/office/officeart/2008/layout/LinedList"/>
    <dgm:cxn modelId="{8CCEA0B3-275B-40FC-BDFC-FEF5C7954EDB}" srcId="{41FF91E7-19B7-49E5-BEFF-FB5D27851833}" destId="{6245BBFB-D458-4010-A5A2-A7C252952B50}" srcOrd="3" destOrd="0" parTransId="{FBCA5EEE-333D-4451-A824-1861E5AD8799}" sibTransId="{73879492-5076-42F6-B876-E9005B24505D}"/>
    <dgm:cxn modelId="{4212D0B6-4727-4AA2-AB16-40E8DCCB50E6}" srcId="{41FF91E7-19B7-49E5-BEFF-FB5D27851833}" destId="{6A49B9D8-3B8A-4949-A3F9-E341E089B9E6}" srcOrd="1" destOrd="0" parTransId="{E18C8972-0647-4F54-BEC0-A9F8C549DD89}" sibTransId="{A8129E69-FFFB-4E1D-B0A8-8B4F0D36B7EF}"/>
    <dgm:cxn modelId="{01B852F6-352B-499D-AB6D-07AE0DC583C4}" type="presOf" srcId="{8AF932F0-77A4-4B1D-9BE0-9AD5051BA8B0}" destId="{03BF6C63-CB31-473F-99AA-1D9A3CE09736}" srcOrd="0" destOrd="0" presId="urn:microsoft.com/office/officeart/2008/layout/LinedList"/>
    <dgm:cxn modelId="{4664AEFD-DFCB-4047-BD54-EBAA971BE7EB}" srcId="{41FF91E7-19B7-49E5-BEFF-FB5D27851833}" destId="{B2C30050-4C24-4D13-9158-418BAA742B1B}" srcOrd="2" destOrd="0" parTransId="{0B99E9D3-92C0-4C1F-B30A-0C4C43B19D2A}" sibTransId="{0197EB6C-2C1D-42FE-B1A6-B927F55CA953}"/>
    <dgm:cxn modelId="{A7380D17-A8C3-472B-902D-6C398353B1A6}" type="presParOf" srcId="{7F474263-E048-4CBD-A22D-7361BD05BCAD}" destId="{59EFF53C-4ED7-4B15-B984-2184FEE1F7BA}" srcOrd="0" destOrd="0" presId="urn:microsoft.com/office/officeart/2008/layout/LinedList"/>
    <dgm:cxn modelId="{2638909F-FBD0-493C-9AD9-52655CB4B27E}" type="presParOf" srcId="{7F474263-E048-4CBD-A22D-7361BD05BCAD}" destId="{DD7D4172-D7D5-4EDF-85FE-2347D07CD309}" srcOrd="1" destOrd="0" presId="urn:microsoft.com/office/officeart/2008/layout/LinedList"/>
    <dgm:cxn modelId="{8922A29F-A1AE-4B7B-B089-6313A82F276B}" type="presParOf" srcId="{DD7D4172-D7D5-4EDF-85FE-2347D07CD309}" destId="{03BF6C63-CB31-473F-99AA-1D9A3CE09736}" srcOrd="0" destOrd="0" presId="urn:microsoft.com/office/officeart/2008/layout/LinedList"/>
    <dgm:cxn modelId="{8C141B69-E5D7-4E8F-A1C2-B65DEE99F12A}" type="presParOf" srcId="{DD7D4172-D7D5-4EDF-85FE-2347D07CD309}" destId="{EFD70C95-38B6-456A-8871-15445D16A368}" srcOrd="1" destOrd="0" presId="urn:microsoft.com/office/officeart/2008/layout/LinedList"/>
    <dgm:cxn modelId="{C9075880-15E8-464C-ACC5-323F0CA0ADED}" type="presParOf" srcId="{7F474263-E048-4CBD-A22D-7361BD05BCAD}" destId="{D5E4E195-8064-48B8-9279-CC565699C821}" srcOrd="2" destOrd="0" presId="urn:microsoft.com/office/officeart/2008/layout/LinedList"/>
    <dgm:cxn modelId="{4CF83409-E9C6-42BD-B21A-104740FEFFA1}" type="presParOf" srcId="{7F474263-E048-4CBD-A22D-7361BD05BCAD}" destId="{0BF7F188-6509-43F8-9FEA-ABDD8CD2FCF7}" srcOrd="3" destOrd="0" presId="urn:microsoft.com/office/officeart/2008/layout/LinedList"/>
    <dgm:cxn modelId="{8E4A5D98-3790-45E6-ABD6-173F86AE134A}" type="presParOf" srcId="{0BF7F188-6509-43F8-9FEA-ABDD8CD2FCF7}" destId="{9563B652-928D-4E0D-B378-BB68BE63FEBB}" srcOrd="0" destOrd="0" presId="urn:microsoft.com/office/officeart/2008/layout/LinedList"/>
    <dgm:cxn modelId="{3A903467-368A-4111-AFDA-817BAB339FBA}" type="presParOf" srcId="{0BF7F188-6509-43F8-9FEA-ABDD8CD2FCF7}" destId="{D8A31B17-61A4-4B6E-8EB0-4BB5042C24D5}" srcOrd="1" destOrd="0" presId="urn:microsoft.com/office/officeart/2008/layout/LinedList"/>
    <dgm:cxn modelId="{63075B48-7A91-4F25-B65A-2EA7650F4439}" type="presParOf" srcId="{7F474263-E048-4CBD-A22D-7361BD05BCAD}" destId="{777B17EE-F499-47BB-8BB2-8B6F92A03460}" srcOrd="4" destOrd="0" presId="urn:microsoft.com/office/officeart/2008/layout/LinedList"/>
    <dgm:cxn modelId="{3BE84637-B47E-463F-9731-A9891A0C59A7}" type="presParOf" srcId="{7F474263-E048-4CBD-A22D-7361BD05BCAD}" destId="{C335F262-E7D7-47D6-92DC-79364AAA5934}" srcOrd="5" destOrd="0" presId="urn:microsoft.com/office/officeart/2008/layout/LinedList"/>
    <dgm:cxn modelId="{BCE1C7DC-103C-4A1F-989A-C0DF7CCD80D8}" type="presParOf" srcId="{C335F262-E7D7-47D6-92DC-79364AAA5934}" destId="{401B355C-2FE4-4A59-86E6-4312E967C5CF}" srcOrd="0" destOrd="0" presId="urn:microsoft.com/office/officeart/2008/layout/LinedList"/>
    <dgm:cxn modelId="{9E4D6737-6765-471E-8F13-595AC1769BE0}" type="presParOf" srcId="{C335F262-E7D7-47D6-92DC-79364AAA5934}" destId="{55C7E582-BD24-4F2C-BA9A-2D4F8C77386C}" srcOrd="1" destOrd="0" presId="urn:microsoft.com/office/officeart/2008/layout/LinedList"/>
    <dgm:cxn modelId="{C4535C4B-66FF-4E04-8125-874A8DE355E1}" type="presParOf" srcId="{7F474263-E048-4CBD-A22D-7361BD05BCAD}" destId="{9E3530ED-8E49-44C7-A09C-C3483432B216}" srcOrd="6" destOrd="0" presId="urn:microsoft.com/office/officeart/2008/layout/LinedList"/>
    <dgm:cxn modelId="{6F528FD2-72BB-42FF-A264-E0DCA87C60E2}" type="presParOf" srcId="{7F474263-E048-4CBD-A22D-7361BD05BCAD}" destId="{AA2244C4-7AE4-4B3A-8EDB-5035D55840BE}" srcOrd="7" destOrd="0" presId="urn:microsoft.com/office/officeart/2008/layout/LinedList"/>
    <dgm:cxn modelId="{E31D0ED5-9860-461E-B047-BFAD378567A8}" type="presParOf" srcId="{AA2244C4-7AE4-4B3A-8EDB-5035D55840BE}" destId="{C9F874A0-E70C-45F0-917A-94E55CF103C4}" srcOrd="0" destOrd="0" presId="urn:microsoft.com/office/officeart/2008/layout/LinedList"/>
    <dgm:cxn modelId="{924D0AAD-5809-413D-B208-3B4E08EA89F8}" type="presParOf" srcId="{AA2244C4-7AE4-4B3A-8EDB-5035D55840BE}" destId="{47DED707-DA0C-43C1-83E9-E8378C975F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9014A-34A8-4176-B204-2C87D598E682}">
      <dsp:nvSpPr>
        <dsp:cNvPr id="0" name=""/>
        <dsp:cNvSpPr/>
      </dsp:nvSpPr>
      <dsp:spPr>
        <a:xfrm>
          <a:off x="0" y="28380"/>
          <a:ext cx="6244682" cy="9827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OUTLINE</a:t>
          </a:r>
          <a:endParaRPr lang="en-US" sz="4000" kern="1200" dirty="0"/>
        </a:p>
      </dsp:txBody>
      <dsp:txXfrm>
        <a:off x="47976" y="76356"/>
        <a:ext cx="6148730" cy="886847"/>
      </dsp:txXfrm>
    </dsp:sp>
    <dsp:sp modelId="{6D25FE6A-A5D6-48E4-84B1-903F44FF0CBF}">
      <dsp:nvSpPr>
        <dsp:cNvPr id="0" name=""/>
        <dsp:cNvSpPr/>
      </dsp:nvSpPr>
      <dsp:spPr>
        <a:xfrm>
          <a:off x="0" y="1011180"/>
          <a:ext cx="6244682"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69"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dirty="0"/>
            <a:t>What is Insider</a:t>
          </a:r>
          <a:r>
            <a:rPr lang="en-US" sz="3700" kern="1200" dirty="0">
              <a:latin typeface="Calibri Light" panose="020F0302020204030204"/>
            </a:rPr>
            <a:t>,</a:t>
          </a:r>
          <a:r>
            <a:rPr lang="en-US" sz="3700" kern="1200" dirty="0"/>
            <a:t> Accidental or Malicious Data loss?</a:t>
          </a:r>
        </a:p>
        <a:p>
          <a:pPr marL="285750" lvl="1" indent="-285750" algn="l" defTabSz="1644650">
            <a:lnSpc>
              <a:spcPct val="90000"/>
            </a:lnSpc>
            <a:spcBef>
              <a:spcPct val="0"/>
            </a:spcBef>
            <a:spcAft>
              <a:spcPct val="20000"/>
            </a:spcAft>
            <a:buChar char="•"/>
          </a:pPr>
          <a:r>
            <a:rPr lang="en-US" sz="3700" kern="1200" dirty="0"/>
            <a:t>Statistics</a:t>
          </a:r>
        </a:p>
        <a:p>
          <a:pPr marL="285750" lvl="1" indent="-285750" algn="l" defTabSz="1644650">
            <a:lnSpc>
              <a:spcPct val="90000"/>
            </a:lnSpc>
            <a:spcBef>
              <a:spcPct val="0"/>
            </a:spcBef>
            <a:spcAft>
              <a:spcPct val="20000"/>
            </a:spcAft>
            <a:buChar char="•"/>
          </a:pPr>
          <a:r>
            <a:rPr lang="en-US" sz="3700" kern="1200" dirty="0"/>
            <a:t>Impacts to Healthcare</a:t>
          </a:r>
        </a:p>
        <a:p>
          <a:pPr marL="285750" lvl="1" indent="-285750" algn="l" defTabSz="1644650">
            <a:lnSpc>
              <a:spcPct val="90000"/>
            </a:lnSpc>
            <a:spcBef>
              <a:spcPct val="0"/>
            </a:spcBef>
            <a:spcAft>
              <a:spcPct val="20000"/>
            </a:spcAft>
            <a:buChar char="•"/>
          </a:pPr>
          <a:r>
            <a:rPr lang="en-US" sz="3700" kern="1200" dirty="0"/>
            <a:t>What you can do</a:t>
          </a:r>
        </a:p>
        <a:p>
          <a:pPr marL="285750" lvl="1" indent="-285750" algn="l" defTabSz="1644650">
            <a:lnSpc>
              <a:spcPct val="90000"/>
            </a:lnSpc>
            <a:spcBef>
              <a:spcPct val="0"/>
            </a:spcBef>
            <a:spcAft>
              <a:spcPct val="20000"/>
            </a:spcAft>
            <a:buChar char="•"/>
          </a:pPr>
          <a:r>
            <a:rPr lang="en-US" sz="3700" kern="1200" dirty="0"/>
            <a:t>Knowledge Checks</a:t>
          </a:r>
        </a:p>
        <a:p>
          <a:pPr marL="285750" lvl="1" indent="-285750" algn="l" defTabSz="1644650">
            <a:lnSpc>
              <a:spcPct val="90000"/>
            </a:lnSpc>
            <a:spcBef>
              <a:spcPct val="0"/>
            </a:spcBef>
            <a:spcAft>
              <a:spcPct val="20000"/>
            </a:spcAft>
            <a:buChar char="•"/>
          </a:pPr>
          <a:r>
            <a:rPr lang="en-US" sz="3700" kern="1200" dirty="0"/>
            <a:t>Lessons Learned</a:t>
          </a:r>
        </a:p>
      </dsp:txBody>
      <dsp:txXfrm>
        <a:off x="0" y="1011180"/>
        <a:ext cx="6244682" cy="437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BB7EA-2767-4652-BA80-CC5A3D5D987D}">
      <dsp:nvSpPr>
        <dsp:cNvPr id="0" name=""/>
        <dsp:cNvSpPr/>
      </dsp:nvSpPr>
      <dsp:spPr>
        <a:xfrm>
          <a:off x="0" y="1658"/>
          <a:ext cx="7550514" cy="115404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An engineer steals and sells trade secrets to a competitor </a:t>
          </a:r>
        </a:p>
      </dsp:txBody>
      <dsp:txXfrm>
        <a:off x="56336" y="57994"/>
        <a:ext cx="7437842" cy="1041376"/>
      </dsp:txXfrm>
    </dsp:sp>
    <dsp:sp modelId="{0012DACC-8AC0-4C0F-8C71-BA5DBDDCFFC8}">
      <dsp:nvSpPr>
        <dsp:cNvPr id="0" name=""/>
        <dsp:cNvSpPr/>
      </dsp:nvSpPr>
      <dsp:spPr>
        <a:xfrm>
          <a:off x="0" y="1168138"/>
          <a:ext cx="7550514" cy="1154048"/>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 maintenance technician cuts network server wires and starts a fire, sabotaging operations </a:t>
          </a:r>
        </a:p>
      </dsp:txBody>
      <dsp:txXfrm>
        <a:off x="56336" y="1224474"/>
        <a:ext cx="7437842" cy="1041376"/>
      </dsp:txXfrm>
    </dsp:sp>
    <dsp:sp modelId="{95D154EF-B0D7-427B-ABCA-8D5D96F08714}">
      <dsp:nvSpPr>
        <dsp:cNvPr id="0" name=""/>
        <dsp:cNvSpPr/>
      </dsp:nvSpPr>
      <dsp:spPr>
        <a:xfrm>
          <a:off x="0" y="2328929"/>
          <a:ext cx="7550514" cy="115404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An intern unknowingly installs malware </a:t>
          </a:r>
        </a:p>
      </dsp:txBody>
      <dsp:txXfrm>
        <a:off x="56336" y="2385265"/>
        <a:ext cx="7437842" cy="1041376"/>
      </dsp:txXfrm>
    </dsp:sp>
    <dsp:sp modelId="{C6D88E5D-A7CE-4B33-B6BA-85BD938A3340}">
      <dsp:nvSpPr>
        <dsp:cNvPr id="0" name=""/>
        <dsp:cNvSpPr/>
      </dsp:nvSpPr>
      <dsp:spPr>
        <a:xfrm>
          <a:off x="0" y="3501098"/>
          <a:ext cx="7550514" cy="1154048"/>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 customer service representative downloads client contact information and emails it to a personal account for use when starting their own business </a:t>
          </a:r>
        </a:p>
      </dsp:txBody>
      <dsp:txXfrm>
        <a:off x="56336" y="3557434"/>
        <a:ext cx="7437842" cy="1041376"/>
      </dsp:txXfrm>
    </dsp:sp>
    <dsp:sp modelId="{62D4C932-4D79-4AD1-A789-1E603922520E}">
      <dsp:nvSpPr>
        <dsp:cNvPr id="0" name=""/>
        <dsp:cNvSpPr/>
      </dsp:nvSpPr>
      <dsp:spPr>
        <a:xfrm>
          <a:off x="0" y="4669236"/>
          <a:ext cx="7550514" cy="115404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 database administrator accesses client financial information and sells it on the dark web</a:t>
          </a:r>
        </a:p>
      </dsp:txBody>
      <dsp:txXfrm>
        <a:off x="56336" y="4725572"/>
        <a:ext cx="7437842" cy="1041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D3252-7D45-4E11-9DFC-0C6B8D29C2E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6D3B6-74D2-461C-B3A5-65310EDFF60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answer to the question is:</a:t>
          </a:r>
        </a:p>
      </dsp:txBody>
      <dsp:txXfrm>
        <a:off x="696297" y="538547"/>
        <a:ext cx="4171627" cy="2590157"/>
      </dsp:txXfrm>
    </dsp:sp>
    <dsp:sp modelId="{D91587D7-14FA-44B6-9A11-68273BAF9764}">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A8585-7D2E-4E21-8FB9-FF7037BDE44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False! You are the first line of defense! And because you handle sensitive data most of your workday, being aware</a:t>
          </a:r>
          <a:r>
            <a:rPr lang="en-US" sz="2300" kern="1200" dirty="0">
              <a:latin typeface="Calibri Light" panose="020F0302020204030204"/>
            </a:rPr>
            <a:t> of</a:t>
          </a:r>
          <a:r>
            <a:rPr lang="en-US" sz="2300" kern="1200" dirty="0"/>
            <a:t> unusual activity or questionable emails is key.</a:t>
          </a:r>
          <a:r>
            <a:rPr lang="en-US" sz="2300" kern="1200" dirty="0">
              <a:latin typeface="Calibri Light" panose="020F0302020204030204"/>
            </a:rPr>
            <a:t> </a:t>
          </a:r>
          <a:r>
            <a:rPr lang="en-US" sz="2300" kern="1200" dirty="0"/>
            <a:t> Follow your instincts, because they are usually right</a:t>
          </a:r>
          <a:r>
            <a:rPr lang="en-US" sz="2300" kern="1200" dirty="0">
              <a:latin typeface="Calibri Light" panose="020F0302020204030204"/>
            </a:rPr>
            <a:t>.</a:t>
          </a:r>
          <a:endParaRPr lang="en-US" sz="2300" kern="1200" dirty="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F53C-4ED7-4B15-B984-2184FEE1F7BA}">
      <dsp:nvSpPr>
        <dsp:cNvPr id="0" name=""/>
        <dsp:cNvSpPr/>
      </dsp:nvSpPr>
      <dsp:spPr>
        <a:xfrm>
          <a:off x="0" y="0"/>
          <a:ext cx="68644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F6C63-CB31-473F-99AA-1D9A3CE09736}">
      <dsp:nvSpPr>
        <dsp:cNvPr id="0" name=""/>
        <dsp:cNvSpPr/>
      </dsp:nvSpPr>
      <dsp:spPr>
        <a:xfrm>
          <a:off x="0" y="0"/>
          <a:ext cx="6864426" cy="144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Insider threats happen at every organization. They may be accidental or malicious in nature.	</a:t>
          </a:r>
        </a:p>
      </dsp:txBody>
      <dsp:txXfrm>
        <a:off x="0" y="0"/>
        <a:ext cx="6864426" cy="1442598"/>
      </dsp:txXfrm>
    </dsp:sp>
    <dsp:sp modelId="{D5E4E195-8064-48B8-9279-CC565699C821}">
      <dsp:nvSpPr>
        <dsp:cNvPr id="0" name=""/>
        <dsp:cNvSpPr/>
      </dsp:nvSpPr>
      <dsp:spPr>
        <a:xfrm>
          <a:off x="0" y="1442598"/>
          <a:ext cx="6864426"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3B652-928D-4E0D-B378-BB68BE63FEBB}">
      <dsp:nvSpPr>
        <dsp:cNvPr id="0" name=""/>
        <dsp:cNvSpPr/>
      </dsp:nvSpPr>
      <dsp:spPr>
        <a:xfrm>
          <a:off x="0" y="1442598"/>
          <a:ext cx="6864426" cy="144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Ask questions and be sure you have received all the training your organization may provide.  Protecting patient safety and data is everyone’s responsibility.  	</a:t>
          </a:r>
        </a:p>
      </dsp:txBody>
      <dsp:txXfrm>
        <a:off x="0" y="1442598"/>
        <a:ext cx="6864426" cy="1442598"/>
      </dsp:txXfrm>
    </dsp:sp>
    <dsp:sp modelId="{777B17EE-F499-47BB-8BB2-8B6F92A03460}">
      <dsp:nvSpPr>
        <dsp:cNvPr id="0" name=""/>
        <dsp:cNvSpPr/>
      </dsp:nvSpPr>
      <dsp:spPr>
        <a:xfrm>
          <a:off x="0" y="2885197"/>
          <a:ext cx="6864426"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B355C-2FE4-4A59-86E6-4312E967C5CF}">
      <dsp:nvSpPr>
        <dsp:cNvPr id="0" name=""/>
        <dsp:cNvSpPr/>
      </dsp:nvSpPr>
      <dsp:spPr>
        <a:xfrm>
          <a:off x="0" y="2885197"/>
          <a:ext cx="6864426" cy="144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These threats can cost your organization millions of dollars and potentially cause it to shut down.    </a:t>
          </a:r>
        </a:p>
      </dsp:txBody>
      <dsp:txXfrm>
        <a:off x="0" y="2885197"/>
        <a:ext cx="6864426" cy="1442598"/>
      </dsp:txXfrm>
    </dsp:sp>
    <dsp:sp modelId="{9E3530ED-8E49-44C7-A09C-C3483432B216}">
      <dsp:nvSpPr>
        <dsp:cNvPr id="0" name=""/>
        <dsp:cNvSpPr/>
      </dsp:nvSpPr>
      <dsp:spPr>
        <a:xfrm>
          <a:off x="0" y="4327796"/>
          <a:ext cx="686442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874A0-E70C-45F0-917A-94E55CF103C4}">
      <dsp:nvSpPr>
        <dsp:cNvPr id="0" name=""/>
        <dsp:cNvSpPr/>
      </dsp:nvSpPr>
      <dsp:spPr>
        <a:xfrm>
          <a:off x="0" y="4327796"/>
          <a:ext cx="6864426" cy="144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See something, Say something.  Contact your Manager or IT Administrator if you believe you are a victim or have made an honest mistake. Swift action can make a difference</a:t>
          </a:r>
          <a:r>
            <a:rPr lang="en-US" sz="2300" kern="1200" dirty="0"/>
            <a:t>.</a:t>
          </a:r>
        </a:p>
      </dsp:txBody>
      <dsp:txXfrm>
        <a:off x="0" y="4327796"/>
        <a:ext cx="6864426" cy="14425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ED4F89-979F-402D-B7BF-BB5DA7409B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8577EB-80F5-4FA2-819E-D54D8CA4A1A4}" type="slidenum">
              <a:rPr lang="en-US" smtClean="0"/>
              <a:t>‹#›</a:t>
            </a:fld>
            <a:endParaRPr lang="en-US" dirty="0"/>
          </a:p>
        </p:txBody>
      </p:sp>
    </p:spTree>
    <p:extLst>
      <p:ext uri="{BB962C8B-B14F-4D97-AF65-F5344CB8AC3E}">
        <p14:creationId xmlns:p14="http://schemas.microsoft.com/office/powerpoint/2010/main" val="221647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2E41-829C-4199-9839-2967DAAB1907}" type="datetimeFigureOut">
              <a:rPr lang="en-US" smtClean="0"/>
              <a:t>6/9/26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FAC6-29AE-4912-AC3A-FF91DA285322}" type="slidenum">
              <a:rPr lang="en-US" smtClean="0"/>
              <a:t>‹#›</a:t>
            </a:fld>
            <a:endParaRPr lang="en-US" dirty="0"/>
          </a:p>
        </p:txBody>
      </p:sp>
    </p:spTree>
    <p:extLst>
      <p:ext uri="{BB962C8B-B14F-4D97-AF65-F5344CB8AC3E}">
        <p14:creationId xmlns:p14="http://schemas.microsoft.com/office/powerpoint/2010/main" val="4510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a:t>
            </a:fld>
            <a:endParaRPr lang="en-US" dirty="0"/>
          </a:p>
        </p:txBody>
      </p:sp>
    </p:spTree>
    <p:extLst>
      <p:ext uri="{BB962C8B-B14F-4D97-AF65-F5344CB8AC3E}">
        <p14:creationId xmlns:p14="http://schemas.microsoft.com/office/powerpoint/2010/main" val="325248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p>
          <a:p>
            <a:r>
              <a:rPr lang="en-US" dirty="0"/>
              <a:t>Here is your first Knowledge Check:</a:t>
            </a:r>
          </a:p>
          <a:p>
            <a:r>
              <a:rPr lang="en-US" dirty="0"/>
              <a:t>Read as is</a:t>
            </a:r>
          </a:p>
          <a:p>
            <a:pPr marL="228600" indent="-228600">
              <a:buAutoNum type="alphaUcPeriod"/>
            </a:pP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10</a:t>
            </a:fld>
            <a:endParaRPr lang="en-US" dirty="0"/>
          </a:p>
        </p:txBody>
      </p:sp>
    </p:spTree>
    <p:extLst>
      <p:ext uri="{BB962C8B-B14F-4D97-AF65-F5344CB8AC3E}">
        <p14:creationId xmlns:p14="http://schemas.microsoft.com/office/powerpoint/2010/main" val="382456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Narrator:</a:t>
            </a:r>
          </a:p>
          <a:p>
            <a:pPr marL="0" indent="0">
              <a:buNone/>
            </a:pPr>
            <a:r>
              <a:rPr lang="en-US" dirty="0"/>
              <a:t>The correct answer is: A</a:t>
            </a:r>
          </a:p>
          <a:p>
            <a:pPr marL="0" indent="0">
              <a:buNone/>
            </a:pPr>
            <a:r>
              <a:rPr lang="en-US" dirty="0"/>
              <a:t>Read slide as is</a:t>
            </a:r>
          </a:p>
        </p:txBody>
      </p:sp>
      <p:sp>
        <p:nvSpPr>
          <p:cNvPr id="4" name="Slide Number Placeholder 3"/>
          <p:cNvSpPr>
            <a:spLocks noGrp="1"/>
          </p:cNvSpPr>
          <p:nvPr>
            <p:ph type="sldNum" sz="quarter" idx="5"/>
          </p:nvPr>
        </p:nvSpPr>
        <p:spPr/>
        <p:txBody>
          <a:bodyPr/>
          <a:lstStyle/>
          <a:p>
            <a:fld id="{FA3FFAC6-29AE-4912-AC3A-FF91DA285322}" type="slidenum">
              <a:rPr lang="en-US" smtClean="0"/>
              <a:t>11</a:t>
            </a:fld>
            <a:endParaRPr lang="en-US" dirty="0"/>
          </a:p>
        </p:txBody>
      </p:sp>
    </p:spTree>
    <p:extLst>
      <p:ext uri="{BB962C8B-B14F-4D97-AF65-F5344CB8AC3E}">
        <p14:creationId xmlns:p14="http://schemas.microsoft.com/office/powerpoint/2010/main" val="355638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128"/>
              </a:rPr>
              <a:t>Narrator: fade text sections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latin typeface="+mj-lt"/>
                <a:cs typeface="+mj-cs"/>
              </a:rPr>
              <a:t>6 reasons why data loss and protection is critical </a:t>
            </a:r>
            <a:r>
              <a:rPr lang="en-US" altLang="en-US" sz="1200" kern="1200" dirty="0">
                <a:solidFill>
                  <a:schemeClr val="tx1"/>
                </a:solidFill>
                <a:latin typeface="+mj-lt"/>
                <a:ea typeface="+mj-ea"/>
                <a:cs typeface="+mj-cs"/>
              </a:rPr>
              <a:t>to Healthcare Organizations</a:t>
            </a:r>
          </a:p>
          <a:p>
            <a:endParaRPr lang="en-US" sz="1200" kern="1200" dirty="0">
              <a:solidFill>
                <a:schemeClr val="tx1"/>
              </a:solidFill>
              <a:effectLst/>
              <a:latin typeface="+mn-lt"/>
              <a:ea typeface="MS PGothic" pitchFamily="34" charset="-128"/>
              <a:cs typeface="ＭＳ Ｐゴシック" charset="-128"/>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All organizations within the health sector access, process, and transmit sensitive information, such as health information or PII. The fundamental data used in operations are highly sensitive, representing a unique challenge to the HPH sector. Most of the health care workforce must leverage these data to carry out their respective missions.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that context, healthcare faces a growing challenge of understanding where data assets exist, how they are used, and how they are transmitted. PHI is discussed, processed, and transmitted between information systems daily. Protecting these data requires robust policies, processes, and technologies. </a:t>
            </a:r>
            <a:r>
              <a:rPr lang="en-US" sz="12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Impacts to the organization can be profound if data are corrupted, lost, or stolen. Security breaches may prevent users from completing work accurately or on time, and could result in potentially devastating consequences to patient treatment and well-being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12</a:t>
            </a:fld>
            <a:endParaRPr lang="en-US" dirty="0"/>
          </a:p>
        </p:txBody>
      </p:sp>
    </p:spTree>
    <p:extLst>
      <p:ext uri="{BB962C8B-B14F-4D97-AF65-F5344CB8AC3E}">
        <p14:creationId xmlns:p14="http://schemas.microsoft.com/office/powerpoint/2010/main" val="400654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Narrator:</a:t>
            </a:r>
          </a:p>
          <a:p>
            <a:pPr algn="l"/>
            <a:r>
              <a:rPr lang="en-US" b="0" i="0" dirty="0">
                <a:solidFill>
                  <a:srgbClr val="333333"/>
                </a:solidFill>
                <a:effectLst/>
                <a:latin typeface="Source Sans Pro" panose="020B0503030403020204" pitchFamily="34" charset="0"/>
              </a:rPr>
              <a:t>How can you protect your data?</a:t>
            </a:r>
          </a:p>
          <a:p>
            <a:pPr algn="l"/>
            <a:r>
              <a:rPr lang="en-US" b="0" i="0" dirty="0">
                <a:solidFill>
                  <a:srgbClr val="333333"/>
                </a:solidFill>
                <a:effectLst/>
                <a:latin typeface="Source Sans Pro" panose="020B0503030403020204" pitchFamily="34" charset="0"/>
              </a:rPr>
              <a:t>There are steps you can take to protect the data on your on any computer that you might use and awareness regarding security issues with USB drives:</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Do not plug an unknown USB drive into your computer. </a:t>
            </a:r>
            <a:r>
              <a:rPr lang="en-US" b="0" i="0" dirty="0">
                <a:solidFill>
                  <a:srgbClr val="333333"/>
                </a:solidFill>
                <a:effectLst/>
                <a:latin typeface="Source Sans Pro" panose="020B0503030403020204" pitchFamily="34" charset="0"/>
              </a:rPr>
              <a:t>If you find a USB drive, give it to the appropriate authorities (a location's security personnel, your organization's information technology [IT] department, etc.). Do not plug it into your computer to view the contents or to try to identify the owner.</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Take advantage of security features.</a:t>
            </a:r>
            <a:r>
              <a:rPr lang="en-US" b="0" i="0" dirty="0">
                <a:solidFill>
                  <a:srgbClr val="333333"/>
                </a:solidFill>
                <a:effectLst/>
                <a:latin typeface="Source Sans Pro" panose="020B0503030403020204" pitchFamily="34" charset="0"/>
              </a:rPr>
              <a:t> Use passwords and encryption on your USB drive to protect your data, and make sure that you have the information backed up in case your drive is lost.</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Keep personal and business USB drives separate. </a:t>
            </a:r>
            <a:r>
              <a:rPr lang="en-US" b="0" i="0" dirty="0">
                <a:solidFill>
                  <a:srgbClr val="333333"/>
                </a:solidFill>
                <a:effectLst/>
                <a:latin typeface="Source Sans Pro" panose="020B0503030403020204" pitchFamily="34" charset="0"/>
              </a:rPr>
              <a:t>Do not use personal USB drives on computers owned by your organization, and do not plug USB drives containing corporate information into your personal computer.</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Disable Autorun. </a:t>
            </a:r>
            <a:r>
              <a:rPr lang="en-US" b="0" i="0" dirty="0">
                <a:solidFill>
                  <a:srgbClr val="333333"/>
                </a:solidFill>
                <a:effectLst/>
                <a:latin typeface="Source Sans Pro" panose="020B0503030403020204" pitchFamily="34" charset="0"/>
              </a:rPr>
              <a:t>The Autorun feature causes removable media such as CDs, DVDs, and USB drives to open automatically when they are inserted into a drive. By disabling Autorun, you can prevent malicious code on an infected USB drive from opening automatically.</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Use and maintain security software, and keep all software up to date. </a:t>
            </a:r>
            <a:r>
              <a:rPr lang="en-US" b="0" i="0" dirty="0">
                <a:solidFill>
                  <a:srgbClr val="333333"/>
                </a:solidFill>
                <a:effectLst/>
                <a:latin typeface="Source Sans Pro" panose="020B0503030403020204" pitchFamily="34" charset="0"/>
              </a:rPr>
              <a:t>Use a firewall, antivirus software, and anti-spyware software to make your computer less vulnerable to attacks, Also, keep the software on your computer up to date</a:t>
            </a: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13</a:t>
            </a:fld>
            <a:endParaRPr lang="en-US" dirty="0"/>
          </a:p>
        </p:txBody>
      </p:sp>
    </p:spTree>
    <p:extLst>
      <p:ext uri="{BB962C8B-B14F-4D97-AF65-F5344CB8AC3E}">
        <p14:creationId xmlns:p14="http://schemas.microsoft.com/office/powerpoint/2010/main" val="289307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Narrator: How can you help?</a:t>
            </a:r>
          </a:p>
          <a:p>
            <a:pPr algn="l"/>
            <a:endParaRPr lang="en-US" b="0" i="0" dirty="0">
              <a:solidFill>
                <a:srgbClr val="333333"/>
              </a:solidFill>
              <a:effectLst/>
              <a:latin typeface="Source Sans Pro" panose="020B0503030403020204" pitchFamily="34" charset="0"/>
            </a:endParaRPr>
          </a:p>
          <a:p>
            <a:pPr marL="0" marR="0" fontAlgn="base"/>
            <a:r>
              <a:rPr lang="en-US" sz="1200" b="1" dirty="0">
                <a:effectLst/>
                <a:latin typeface="Calibri" panose="020F0502020204030204" pitchFamily="34" charset="0"/>
                <a:ea typeface="Times New Roman" panose="02020603050405020304" pitchFamily="18" charset="0"/>
              </a:rPr>
              <a:t>See something, Say something!</a:t>
            </a:r>
            <a:endParaRPr lang="en-US" sz="1200" dirty="0">
              <a:effectLst/>
              <a:latin typeface="Times New Roman" panose="02020603050405020304" pitchFamily="18" charset="0"/>
              <a:ea typeface="Times New Roman" panose="02020603050405020304" pitchFamily="18" charset="0"/>
            </a:endParaRPr>
          </a:p>
          <a:p>
            <a:pPr marL="0" marR="0" fontAlgn="base"/>
            <a:r>
              <a:rPr lang="en-US" sz="1200" b="1" dirty="0">
                <a:effectLst/>
                <a:latin typeface="Calibri" panose="020F0502020204030204" pitchFamily="34" charset="0"/>
                <a:ea typeface="Times New Roman" panose="02020603050405020304" pitchFamily="18" charset="0"/>
              </a:rPr>
              <a:t>Intuition is a funny thing.  But it’s usually accurate. Don’t ignore that gut feeling you have.</a:t>
            </a:r>
            <a:endParaRPr lang="en-US" sz="1200" dirty="0">
              <a:effectLst/>
              <a:latin typeface="Times New Roman" panose="02020603050405020304" pitchFamily="18" charset="0"/>
              <a:ea typeface="Times New Roman" panose="02020603050405020304" pitchFamily="18" charset="0"/>
            </a:endParaRPr>
          </a:p>
          <a:p>
            <a:pPr marL="0" marR="0" fontAlgn="base"/>
            <a:r>
              <a:rPr lang="en-US" sz="1200" b="1" dirty="0">
                <a:effectLst/>
                <a:latin typeface="Calibri" panose="020F0502020204030204" pitchFamily="34" charset="0"/>
                <a:ea typeface="Times New Roman" panose="02020603050405020304" pitchFamily="18" charset="0"/>
              </a:rPr>
              <a:t>Narrator, read the bullets as is -  </a:t>
            </a:r>
            <a:endParaRPr lang="en-US" sz="1200" dirty="0">
              <a:effectLst/>
              <a:latin typeface="Times New Roman" panose="02020603050405020304" pitchFamily="18" charset="0"/>
              <a:ea typeface="Times New Roman" panose="02020603050405020304" pitchFamily="18" charset="0"/>
            </a:endParaRPr>
          </a:p>
          <a:p>
            <a:pPr algn="l"/>
            <a:endParaRPr lang="en-US" b="0" i="0" dirty="0">
              <a:solidFill>
                <a:srgbClr val="3333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14</a:t>
            </a:fld>
            <a:endParaRPr lang="en-US" dirty="0"/>
          </a:p>
        </p:txBody>
      </p:sp>
    </p:spTree>
    <p:extLst>
      <p:ext uri="{BB962C8B-B14F-4D97-AF65-F5344CB8AC3E}">
        <p14:creationId xmlns:p14="http://schemas.microsoft.com/office/powerpoint/2010/main" val="428128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Narrator:</a:t>
            </a:r>
          </a:p>
          <a:p>
            <a:pPr algn="l"/>
            <a:r>
              <a:rPr lang="en-US" b="0" i="0" dirty="0">
                <a:solidFill>
                  <a:srgbClr val="333333"/>
                </a:solidFill>
                <a:effectLst/>
                <a:latin typeface="Source Sans Pro" panose="020B0503030403020204" pitchFamily="34" charset="0"/>
              </a:rPr>
              <a:t>animation</a:t>
            </a:r>
          </a:p>
          <a:p>
            <a:pPr algn="l"/>
            <a:r>
              <a:rPr lang="en-US" b="0" i="0" dirty="0">
                <a:solidFill>
                  <a:srgbClr val="333333"/>
                </a:solidFill>
                <a:effectLst/>
                <a:latin typeface="Source Sans Pro" panose="020B0503030403020204" pitchFamily="34" charset="0"/>
              </a:rPr>
              <a:t>Read as is 3 bullets</a:t>
            </a:r>
          </a:p>
        </p:txBody>
      </p:sp>
      <p:sp>
        <p:nvSpPr>
          <p:cNvPr id="4" name="Slide Number Placeholder 3"/>
          <p:cNvSpPr>
            <a:spLocks noGrp="1"/>
          </p:cNvSpPr>
          <p:nvPr>
            <p:ph type="sldNum" sz="quarter" idx="5"/>
          </p:nvPr>
        </p:nvSpPr>
        <p:spPr/>
        <p:txBody>
          <a:bodyPr/>
          <a:lstStyle/>
          <a:p>
            <a:fld id="{FA3FFAC6-29AE-4912-AC3A-FF91DA285322}" type="slidenum">
              <a:rPr lang="en-US" smtClean="0"/>
              <a:t>15</a:t>
            </a:fld>
            <a:endParaRPr lang="en-US" dirty="0"/>
          </a:p>
        </p:txBody>
      </p:sp>
    </p:spTree>
    <p:extLst>
      <p:ext uri="{BB962C8B-B14F-4D97-AF65-F5344CB8AC3E}">
        <p14:creationId xmlns:p14="http://schemas.microsoft.com/office/powerpoint/2010/main" val="326849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Knowledge Check</a:t>
            </a:r>
          </a:p>
        </p:txBody>
      </p:sp>
      <p:sp>
        <p:nvSpPr>
          <p:cNvPr id="4" name="Slide Number Placeholder 3"/>
          <p:cNvSpPr>
            <a:spLocks noGrp="1"/>
          </p:cNvSpPr>
          <p:nvPr>
            <p:ph type="sldNum" sz="quarter" idx="5"/>
          </p:nvPr>
        </p:nvSpPr>
        <p:spPr/>
        <p:txBody>
          <a:bodyPr/>
          <a:lstStyle/>
          <a:p>
            <a:fld id="{FA3FFAC6-29AE-4912-AC3A-FF91DA285322}" type="slidenum">
              <a:rPr lang="en-US" smtClean="0"/>
              <a:t>16</a:t>
            </a:fld>
            <a:endParaRPr lang="en-US" dirty="0"/>
          </a:p>
        </p:txBody>
      </p:sp>
    </p:spTree>
    <p:extLst>
      <p:ext uri="{BB962C8B-B14F-4D97-AF65-F5344CB8AC3E}">
        <p14:creationId xmlns:p14="http://schemas.microsoft.com/office/powerpoint/2010/main" val="93209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Read slide as is</a:t>
            </a:r>
          </a:p>
        </p:txBody>
      </p:sp>
      <p:sp>
        <p:nvSpPr>
          <p:cNvPr id="4" name="Slide Number Placeholder 3"/>
          <p:cNvSpPr>
            <a:spLocks noGrp="1"/>
          </p:cNvSpPr>
          <p:nvPr>
            <p:ph type="sldNum" sz="quarter" idx="5"/>
          </p:nvPr>
        </p:nvSpPr>
        <p:spPr/>
        <p:txBody>
          <a:bodyPr/>
          <a:lstStyle/>
          <a:p>
            <a:fld id="{FA3FFAC6-29AE-4912-AC3A-FF91DA285322}" type="slidenum">
              <a:rPr lang="en-US" smtClean="0"/>
              <a:t>17</a:t>
            </a:fld>
            <a:endParaRPr lang="en-US" dirty="0"/>
          </a:p>
        </p:txBody>
      </p:sp>
    </p:spTree>
    <p:extLst>
      <p:ext uri="{BB962C8B-B14F-4D97-AF65-F5344CB8AC3E}">
        <p14:creationId xmlns:p14="http://schemas.microsoft.com/office/powerpoint/2010/main" val="57813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Review!  We have discussed many issues and recommendations concerning the topic of insider accidental or malicious threats.  Its important to remember these closing thoughts: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each bullet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18</a:t>
            </a:fld>
            <a:endParaRPr lang="en-US" dirty="0"/>
          </a:p>
        </p:txBody>
      </p:sp>
    </p:spTree>
    <p:extLst>
      <p:ext uri="{BB962C8B-B14F-4D97-AF65-F5344CB8AC3E}">
        <p14:creationId xmlns:p14="http://schemas.microsoft.com/office/powerpoint/2010/main" val="278598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slide as is, provide direction for your organization regarding the Certificate of Completion.</a:t>
            </a:r>
          </a:p>
        </p:txBody>
      </p:sp>
      <p:sp>
        <p:nvSpPr>
          <p:cNvPr id="4" name="Slide Number Placeholder 3"/>
          <p:cNvSpPr>
            <a:spLocks noGrp="1"/>
          </p:cNvSpPr>
          <p:nvPr>
            <p:ph type="sldNum" sz="quarter" idx="5"/>
          </p:nvPr>
        </p:nvSpPr>
        <p:spPr/>
        <p:txBody>
          <a:bodyPr/>
          <a:lstStyle/>
          <a:p>
            <a:fld id="{FA3FFAC6-29AE-4912-AC3A-FF91DA285322}" type="slidenum">
              <a:rPr lang="en-US" smtClean="0"/>
              <a:t>19</a:t>
            </a:fld>
            <a:endParaRPr lang="en-US" dirty="0"/>
          </a:p>
        </p:txBody>
      </p:sp>
    </p:spTree>
    <p:extLst>
      <p:ext uri="{BB962C8B-B14F-4D97-AF65-F5344CB8AC3E}">
        <p14:creationId xmlns:p14="http://schemas.microsoft.com/office/powerpoint/2010/main" val="2733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Narrator:</a:t>
            </a:r>
          </a:p>
          <a:p>
            <a:pPr>
              <a:lnSpc>
                <a:spcPct val="115000"/>
              </a:lnSpc>
            </a:pPr>
            <a:r>
              <a:rPr lang="en-US" sz="1200" dirty="0">
                <a:ea typeface="Calibri" panose="020F0502020204030204" pitchFamily="34" charset="0"/>
                <a:cs typeface="Times New Roman" panose="02020603050405020304" pitchFamily="18" charset="0"/>
              </a:rPr>
              <a:t>Welcome to this presentation on the topic of Insider Accidental or Malicious Data Loss.  Over the next 30 minutes you will be presented with:</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An overview of what we mean by Insider Accidental or Malicious Data loss</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Why this is so important to you organization and the impacts to healthcare in general.</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Your role</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Knowledge Checks</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And we will conclude best practices and lessons learned.</a:t>
            </a:r>
          </a:p>
          <a:p>
            <a:pPr marL="228600">
              <a:lnSpc>
                <a:spcPct val="115000"/>
              </a:lnSpc>
            </a:pPr>
            <a:endParaRPr lang="en-US" sz="1200" dirty="0">
              <a:ea typeface="Calibri" panose="020F0502020204030204" pitchFamily="34" charset="0"/>
              <a:cs typeface="Times New Roman" panose="02020603050405020304" pitchFamily="18" charset="0"/>
            </a:endParaRPr>
          </a:p>
          <a:p>
            <a:pPr>
              <a:lnSpc>
                <a:spcPct val="115000"/>
              </a:lnSpc>
            </a:pPr>
            <a:r>
              <a:rPr lang="en-US" sz="1200" dirty="0">
                <a:cs typeface="Times New Roman" panose="02020603050405020304" pitchFamily="18" charset="0"/>
              </a:rPr>
              <a:t>Let’s begin!</a:t>
            </a: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a:t>
            </a:fld>
            <a:endParaRPr lang="en-US" dirty="0"/>
          </a:p>
        </p:txBody>
      </p:sp>
    </p:spTree>
    <p:extLst>
      <p:ext uri="{BB962C8B-B14F-4D97-AF65-F5344CB8AC3E}">
        <p14:creationId xmlns:p14="http://schemas.microsoft.com/office/powerpoint/2010/main" val="63384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20</a:t>
            </a:fld>
            <a:endParaRPr lang="en-US" dirty="0"/>
          </a:p>
        </p:txBody>
      </p:sp>
    </p:spTree>
    <p:extLst>
      <p:ext uri="{BB962C8B-B14F-4D97-AF65-F5344CB8AC3E}">
        <p14:creationId xmlns:p14="http://schemas.microsoft.com/office/powerpoint/2010/main" val="392310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1100" b="0" i="0" dirty="0">
                <a:solidFill>
                  <a:srgbClr val="222222"/>
                </a:solidFill>
                <a:effectLst/>
                <a:latin typeface="+mn-lt"/>
              </a:rPr>
              <a:t>Narrator:</a:t>
            </a:r>
          </a:p>
          <a:p>
            <a:pPr algn="l">
              <a:buFont typeface="Arial" panose="020B0604020202020204" pitchFamily="34" charset="0"/>
              <a:buNone/>
            </a:pPr>
            <a:r>
              <a:rPr lang="en-US" sz="1100" b="0" i="0" dirty="0">
                <a:solidFill>
                  <a:srgbClr val="222222"/>
                </a:solidFill>
                <a:effectLst/>
                <a:latin typeface="+mn-lt"/>
              </a:rPr>
              <a:t> </a:t>
            </a:r>
          </a:p>
          <a:p>
            <a:r>
              <a:rPr lang="en-US" sz="1100" b="0" i="0" dirty="0">
                <a:solidFill>
                  <a:srgbClr val="000000"/>
                </a:solidFill>
                <a:effectLst/>
                <a:latin typeface="Calibri" panose="020F0502020204030204" pitchFamily="34" charset="0"/>
              </a:rPr>
              <a:t>On April 21, 2022, the Department of Health and Human Services (HHS) shared a statement that is in alignment with what the Protenus 2022 also stated.  They issued a warning regarding insider threats when it comes to the healthcare and the public health (HPH) sector.  </a:t>
            </a:r>
            <a:endParaRPr lang="en-US" sz="1100" dirty="0">
              <a:latin typeface="+mn-lt"/>
            </a:endParaRPr>
          </a:p>
          <a:p>
            <a:r>
              <a:rPr lang="en-US" sz="1100" dirty="0">
                <a:latin typeface="+mn-lt"/>
              </a:rPr>
              <a:t>Read quote as is -</a:t>
            </a:r>
          </a:p>
        </p:txBody>
      </p:sp>
      <p:sp>
        <p:nvSpPr>
          <p:cNvPr id="4" name="Slide Number Placeholder 3"/>
          <p:cNvSpPr>
            <a:spLocks noGrp="1"/>
          </p:cNvSpPr>
          <p:nvPr>
            <p:ph type="sldNum" sz="quarter" idx="5"/>
          </p:nvPr>
        </p:nvSpPr>
        <p:spPr/>
        <p:txBody>
          <a:bodyPr/>
          <a:lstStyle/>
          <a:p>
            <a:fld id="{FA3FFAC6-29AE-4912-AC3A-FF91DA285322}" type="slidenum">
              <a:rPr lang="en-US" smtClean="0"/>
              <a:t>3</a:t>
            </a:fld>
            <a:endParaRPr lang="en-US" dirty="0"/>
          </a:p>
        </p:txBody>
      </p:sp>
    </p:spTree>
    <p:extLst>
      <p:ext uri="{BB962C8B-B14F-4D97-AF65-F5344CB8AC3E}">
        <p14:creationId xmlns:p14="http://schemas.microsoft.com/office/powerpoint/2010/main" val="120847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B1B"/>
                </a:solidFill>
                <a:effectLst/>
                <a:latin typeface="+mn-lt"/>
                <a:ea typeface="Calibri" panose="020F0502020204030204" pitchFamily="34" charset="0"/>
                <a:cs typeface="Aparajita" panose="020B0502040204020203" pitchFamily="18" charset="0"/>
              </a:rPr>
              <a:t>Narrator: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B1B1B"/>
              </a:solidFill>
              <a:effectLst/>
              <a:latin typeface="+mn-lt"/>
              <a:ea typeface="Calibri" panose="020F0502020204030204" pitchFamily="34" charset="0"/>
              <a:cs typeface="Aparajita" panose="020B0502040204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1B1B1B"/>
                </a:solidFill>
                <a:effectLst/>
                <a:latin typeface="+mn-lt"/>
                <a:ea typeface="Calibri" panose="020F0502020204030204" pitchFamily="34" charset="0"/>
                <a:cs typeface="Aparajita" panose="020B0502040204020203" pitchFamily="18" charset="0"/>
              </a:rPr>
              <a:t>What do we mean when we talk about “insider threats”? What do I need to know about this as an employee?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1B1B1B"/>
              </a:solidFill>
              <a:effectLst/>
              <a:latin typeface="+mn-lt"/>
              <a:ea typeface="Calibri" panose="020F0502020204030204" pitchFamily="34" charset="0"/>
              <a:cs typeface="Aparajita" panose="020B0502040204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1B1B1B"/>
                </a:solidFill>
                <a:effectLst/>
                <a:latin typeface="+mn-lt"/>
                <a:ea typeface="Calibri" panose="020F0502020204030204" pitchFamily="34" charset="0"/>
                <a:cs typeface="Aparajita" panose="020B0502040204020203" pitchFamily="18" charset="0"/>
              </a:rPr>
              <a:t>Let’s begin with a clear definition of the </a:t>
            </a:r>
            <a:r>
              <a:rPr lang="en-US" sz="1100" dirty="0">
                <a:solidFill>
                  <a:srgbClr val="1B1B1B"/>
                </a:solidFill>
                <a:effectLst/>
                <a:latin typeface="+mn-lt"/>
                <a:ea typeface="Calibri" panose="020F0502020204030204" pitchFamily="34" charset="0"/>
                <a:cs typeface="Times New Roman" panose="02020603050405020304" pitchFamily="18" charset="0"/>
              </a:rPr>
              <a:t>roles and meaning behind our topic for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1B1B1B"/>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1B1B1B"/>
                </a:solidFill>
                <a:effectLst/>
                <a:latin typeface="+mn-lt"/>
                <a:ea typeface="Calibri" panose="020F0502020204030204" pitchFamily="34" charset="0"/>
                <a:cs typeface="Times New Roman" panose="02020603050405020304" pitchFamily="18" charset="0"/>
              </a:rPr>
              <a:t>Insider threats usually involve people in your organization or company that have legitimate access to your computer systems and network.  Whether through negligence or malice, these insiders can compromise your patient and enterprise data over short or longer periods of time.  </a:t>
            </a:r>
            <a:r>
              <a:rPr lang="en-US" sz="1100" dirty="0">
                <a:solidFill>
                  <a:srgbClr val="000000"/>
                </a:solidFill>
                <a:effectLst/>
                <a:latin typeface="+mn-lt"/>
                <a:ea typeface="Calibri" panose="020F0502020204030204" pitchFamily="34" charset="0"/>
                <a:cs typeface="Lato" panose="020F0502020204030203" pitchFamily="34" charset="0"/>
              </a:rPr>
              <a:t>This has serious repercussions for the patients, their security, and overall quality of care delivered.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effectLst/>
              <a:latin typeface="+mn-lt"/>
              <a:ea typeface="Calibri" panose="020F0502020204030204"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1B1B1B"/>
                </a:solidFill>
                <a:effectLst/>
                <a:latin typeface="+mn-lt"/>
                <a:ea typeface="Calibri" panose="020F0502020204030204" pitchFamily="34" charset="0"/>
              </a:rPr>
              <a:t>Insider threats exist within </a:t>
            </a:r>
            <a:r>
              <a:rPr lang="en-US" sz="1100" dirty="0">
                <a:solidFill>
                  <a:srgbClr val="1B1B1B"/>
                </a:solidFill>
                <a:effectLst/>
                <a:latin typeface="+mn-lt"/>
                <a:ea typeface="Calibri" panose="020F0502020204030204" pitchFamily="34" charset="0"/>
                <a:cs typeface="Times New Roman" panose="02020603050405020304" pitchFamily="18" charset="0"/>
              </a:rPr>
              <a:t>exist within every organization where employees, contractors, or other users access the organization's technology infrastructure, network, or databases. </a:t>
            </a:r>
            <a:r>
              <a:rPr lang="en-US" sz="11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There are two types of insider threats: accidental and intentional.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An accidental insider threat is unintentional loss caused by honest mistakes, like being tricked, procedural errors, or a degree of negligence. For example, mishandling data sending it out to an unauthorized party by mistake is an accidental insider threat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Times New Roman" panose="02020603050405020304" pitchFamily="18" charset="0"/>
            </a:endParaRPr>
          </a:p>
          <a:p>
            <a:r>
              <a:rPr lang="en-US" sz="1100" dirty="0">
                <a:effectLst/>
                <a:latin typeface="+mn-lt"/>
                <a:ea typeface="Calibri" panose="020F0502020204030204" pitchFamily="34" charset="0"/>
                <a:cs typeface="Times New Roman" panose="02020603050405020304" pitchFamily="18" charset="0"/>
              </a:rPr>
              <a:t>An intentional insider threat is malicious loss or theft caused by an employee, contractor, other user of the organization’s technology infrastructure, network, or databases, with an objective of personal gain or inflicting harm to the organization or another individual. These threats may be harder to identify because they could be the usual people you work with everyday.</a:t>
            </a:r>
            <a:endParaRPr lang="en-US" sz="1100" dirty="0">
              <a:latin typeface="+mn-lt"/>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4</a:t>
            </a:fld>
            <a:endParaRPr lang="en-US" dirty="0"/>
          </a:p>
        </p:txBody>
      </p:sp>
    </p:spTree>
    <p:extLst>
      <p:ext uri="{BB962C8B-B14F-4D97-AF65-F5344CB8AC3E}">
        <p14:creationId xmlns:p14="http://schemas.microsoft.com/office/powerpoint/2010/main" val="364253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dirty="0"/>
              <a:t>Here is an alarming statistic as reported by the 2022 Breach Barometer report on healthcare.  What does that percentage represent?  That’s a high percentage. </a:t>
            </a:r>
          </a:p>
          <a:p>
            <a:r>
              <a:rPr lang="en-US" dirty="0"/>
              <a:t>Could be good or not right?</a:t>
            </a:r>
          </a:p>
          <a:p>
            <a:endParaRPr lang="en-US" dirty="0"/>
          </a:p>
          <a:p>
            <a:r>
              <a:rPr lang="en-US" dirty="0"/>
              <a:t>Hit animation…</a:t>
            </a:r>
          </a:p>
          <a:p>
            <a:endParaRPr lang="en-US" dirty="0"/>
          </a:p>
          <a:p>
            <a:r>
              <a:rPr lang="en-US" dirty="0"/>
              <a:t>The report states that 87% of reported breached cases were caused by hacker or “insider events”.   The average total cost of a breach caused by insider threats is 4.61 million dollars.</a:t>
            </a:r>
          </a:p>
          <a:p>
            <a:r>
              <a:rPr lang="en-US" dirty="0"/>
              <a:t>Time for a deeper dive into this research.</a:t>
            </a:r>
          </a:p>
          <a:p>
            <a:endParaRPr lang="en-US" dirty="0"/>
          </a:p>
          <a:p>
            <a:r>
              <a:rPr lang="en-US" dirty="0"/>
              <a:t>2022 Breach Barometer Report IBM</a:t>
            </a:r>
          </a:p>
        </p:txBody>
      </p:sp>
      <p:sp>
        <p:nvSpPr>
          <p:cNvPr id="4" name="Slide Number Placeholder 3"/>
          <p:cNvSpPr>
            <a:spLocks noGrp="1"/>
          </p:cNvSpPr>
          <p:nvPr>
            <p:ph type="sldNum" sz="quarter" idx="5"/>
          </p:nvPr>
        </p:nvSpPr>
        <p:spPr/>
        <p:txBody>
          <a:bodyPr/>
          <a:lstStyle/>
          <a:p>
            <a:fld id="{FA3FFAC6-29AE-4912-AC3A-FF91DA285322}" type="slidenum">
              <a:rPr lang="en-US" smtClean="0"/>
              <a:t>5</a:t>
            </a:fld>
            <a:endParaRPr lang="en-US" dirty="0"/>
          </a:p>
        </p:txBody>
      </p:sp>
    </p:spTree>
    <p:extLst>
      <p:ext uri="{BB962C8B-B14F-4D97-AF65-F5344CB8AC3E}">
        <p14:creationId xmlns:p14="http://schemas.microsoft.com/office/powerpoint/2010/main" val="3344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endParaRPr lang="en-US" dirty="0"/>
          </a:p>
          <a:p>
            <a:r>
              <a:rPr lang="en-US" dirty="0"/>
              <a:t>According to the recently released Protenus 2022 Breach report on healthcare, these are the facts.  Although often difficult to quantify, we know that insider threats present a complex and costly set of challenges to any organization. And they can’t be ignored.  </a:t>
            </a:r>
          </a:p>
          <a:p>
            <a:endParaRPr lang="en-US" dirty="0"/>
          </a:p>
          <a:p>
            <a:r>
              <a:rPr lang="en-US" dirty="0"/>
              <a:t>Narrator, read the top 3 insider profiles.</a:t>
            </a:r>
          </a:p>
          <a:p>
            <a:endParaRPr lang="en-US" dirty="0"/>
          </a:p>
          <a:p>
            <a:r>
              <a:rPr lang="en-US" dirty="0"/>
              <a:t>Which of these three on the list do you think is the root cause of most incidents?. </a:t>
            </a:r>
          </a:p>
        </p:txBody>
      </p:sp>
      <p:sp>
        <p:nvSpPr>
          <p:cNvPr id="4" name="Slide Number Placeholder 3"/>
          <p:cNvSpPr>
            <a:spLocks noGrp="1"/>
          </p:cNvSpPr>
          <p:nvPr>
            <p:ph type="sldNum" sz="quarter" idx="5"/>
          </p:nvPr>
        </p:nvSpPr>
        <p:spPr/>
        <p:txBody>
          <a:bodyPr/>
          <a:lstStyle/>
          <a:p>
            <a:fld id="{FA3FFAC6-29AE-4912-AC3A-FF91DA285322}" type="slidenum">
              <a:rPr lang="en-US" smtClean="0"/>
              <a:t>6</a:t>
            </a:fld>
            <a:endParaRPr lang="en-US" dirty="0"/>
          </a:p>
        </p:txBody>
      </p:sp>
    </p:spTree>
    <p:extLst>
      <p:ext uri="{BB962C8B-B14F-4D97-AF65-F5344CB8AC3E}">
        <p14:creationId xmlns:p14="http://schemas.microsoft.com/office/powerpoint/2010/main" val="182834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dirty="0"/>
              <a:t>The negligent insider is the root cause of most incidents.  That 56% equals 3, 807 attacks caused by employee or contract negligence, costing an avg of $484,931 per incident.  </a:t>
            </a:r>
          </a:p>
        </p:txBody>
      </p:sp>
      <p:sp>
        <p:nvSpPr>
          <p:cNvPr id="4" name="Slide Number Placeholder 3"/>
          <p:cNvSpPr>
            <a:spLocks noGrp="1"/>
          </p:cNvSpPr>
          <p:nvPr>
            <p:ph type="sldNum" sz="quarter" idx="5"/>
          </p:nvPr>
        </p:nvSpPr>
        <p:spPr/>
        <p:txBody>
          <a:bodyPr/>
          <a:lstStyle/>
          <a:p>
            <a:fld id="{FA3FFAC6-29AE-4912-AC3A-FF91DA285322}" type="slidenum">
              <a:rPr lang="en-US" smtClean="0"/>
              <a:t>7</a:t>
            </a:fld>
            <a:endParaRPr lang="en-US" dirty="0"/>
          </a:p>
        </p:txBody>
      </p:sp>
    </p:spTree>
    <p:extLst>
      <p:ext uri="{BB962C8B-B14F-4D97-AF65-F5344CB8AC3E}">
        <p14:creationId xmlns:p14="http://schemas.microsoft.com/office/powerpoint/2010/main" val="372547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B1B"/>
                </a:solidFill>
                <a:effectLst/>
                <a:latin typeface="+mn-lt"/>
                <a:ea typeface="Calibri" panose="020F0502020204030204" pitchFamily="34" charset="0"/>
                <a:cs typeface="Times New Roman" panose="02020603050405020304" pitchFamily="18" charset="0"/>
              </a:rPr>
              <a:t>Narrator: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B1B1B"/>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B1B1B"/>
                </a:solidFill>
                <a:effectLst/>
                <a:latin typeface="+mn-lt"/>
                <a:ea typeface="Calibri" panose="020F0502020204030204" pitchFamily="34" charset="0"/>
                <a:cs typeface="Times New Roman" panose="02020603050405020304" pitchFamily="18" charset="0"/>
              </a:rPr>
              <a:t>As we have already defined, Insider threats exist within every organization where employees, contractors, or other users access the organization's technology infrastructure, network, or databases. </a:t>
            </a:r>
            <a:r>
              <a:rPr lang="en-US" sz="1200" dirty="0">
                <a:effectLst/>
                <a:latin typeface="+mn-lt"/>
                <a:ea typeface="Calibri" panose="020F0502020204030204" pitchFamily="34" charset="0"/>
                <a:cs typeface="Times New Roman" panose="02020603050405020304" pitchFamily="18" charset="0"/>
              </a:rPr>
              <a:t> This is a simple list of example that outline the “who”? Who are the individuals, the roles they might have within an organization that these insider threats be coming from?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Read the examples as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As we read these, its easy to see how an innocent mistake could be made.  Perhaps that intern didn’t realize they shouldn’t be installing any software on their computer, they might have thought this was a helpful action? They all are here to show you this is reality in any organization – take a moment to look at this list and mentally jot down which do you think are accidental or intentional? No quiz, just your own thoughts.  I’ll pause for a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Narrator pause for a moment before moving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8</a:t>
            </a:fld>
            <a:endParaRPr lang="en-US" dirty="0"/>
          </a:p>
        </p:txBody>
      </p:sp>
    </p:spTree>
    <p:extLst>
      <p:ext uri="{BB962C8B-B14F-4D97-AF65-F5344CB8AC3E}">
        <p14:creationId xmlns:p14="http://schemas.microsoft.com/office/powerpoint/2010/main" val="98064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Narrator:</a:t>
            </a:r>
          </a:p>
          <a:p>
            <a:endParaRPr lang="en-US" sz="1200" dirty="0"/>
          </a:p>
          <a:p>
            <a:r>
              <a:rPr lang="en-US" sz="1200" dirty="0"/>
              <a:t>We shared in the previous slide, the “who” behind these threats.  And if you are asking yourself, what are the reasons or causes for data loss, here is a bit more information  </a:t>
            </a:r>
          </a:p>
          <a:p>
            <a:endParaRPr lang="en-US" sz="1200" dirty="0"/>
          </a:p>
          <a:p>
            <a:r>
              <a:rPr lang="en-US" sz="1200" dirty="0"/>
              <a:t>In the majority of cases, the data shows that data loss related to breaches are often caused by negligent mistakes.  Perhaps the person was rushed, or wasn’t as cautious as they should have been clicking on a link in an email?</a:t>
            </a:r>
          </a:p>
          <a:p>
            <a:endParaRPr lang="en-US" sz="1200" dirty="0"/>
          </a:p>
          <a:p>
            <a:r>
              <a:rPr lang="en-US" sz="1200" dirty="0"/>
              <a:t>In other causes, a lack of awareness or training of the policies in the workplace are a cause of the data loss.</a:t>
            </a:r>
          </a:p>
          <a:p>
            <a:endParaRPr lang="en-US" sz="1200" dirty="0"/>
          </a:p>
          <a:p>
            <a:r>
              <a:rPr lang="en-US" sz="1200" dirty="0"/>
              <a:t>Leaving your computer or laptop open, not locked, leaving access to critical patient information open for data loss or even left of the equipment.</a:t>
            </a:r>
          </a:p>
          <a:p>
            <a:r>
              <a:rPr lang="en-US" sz="1200" dirty="0"/>
              <a:t>And lastly, and most unfortunately, an employee who feels they have a grievance against the company for whatever reason.  </a:t>
            </a:r>
          </a:p>
        </p:txBody>
      </p:sp>
      <p:sp>
        <p:nvSpPr>
          <p:cNvPr id="4" name="Slide Number Placeholder 3"/>
          <p:cNvSpPr>
            <a:spLocks noGrp="1"/>
          </p:cNvSpPr>
          <p:nvPr>
            <p:ph type="sldNum" sz="quarter" idx="5"/>
          </p:nvPr>
        </p:nvSpPr>
        <p:spPr/>
        <p:txBody>
          <a:bodyPr/>
          <a:lstStyle/>
          <a:p>
            <a:fld id="{FA3FFAC6-29AE-4912-AC3A-FF91DA285322}" type="slidenum">
              <a:rPr lang="en-US" smtClean="0"/>
              <a:t>9</a:t>
            </a:fld>
            <a:endParaRPr lang="en-US" dirty="0"/>
          </a:p>
        </p:txBody>
      </p:sp>
    </p:spTree>
    <p:extLst>
      <p:ext uri="{BB962C8B-B14F-4D97-AF65-F5344CB8AC3E}">
        <p14:creationId xmlns:p14="http://schemas.microsoft.com/office/powerpoint/2010/main" val="130464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7B4-9532-C84F-B6CE-3F6EC5F1962C}"/>
              </a:ext>
            </a:extLst>
          </p:cNvPr>
          <p:cNvSpPr>
            <a:spLocks noGrp="1"/>
          </p:cNvSpPr>
          <p:nvPr>
            <p:ph type="ctrTitle"/>
          </p:nvPr>
        </p:nvSpPr>
        <p:spPr>
          <a:xfrm>
            <a:off x="838200" y="1122363"/>
            <a:ext cx="105156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BD51DF37-EC48-BA48-9568-1D678BB3C714}"/>
              </a:ext>
            </a:extLst>
          </p:cNvPr>
          <p:cNvSpPr>
            <a:spLocks noGrp="1"/>
          </p:cNvSpPr>
          <p:nvPr>
            <p:ph type="subTitle" idx="1"/>
          </p:nvPr>
        </p:nvSpPr>
        <p:spPr>
          <a:xfrm>
            <a:off x="838199" y="3602038"/>
            <a:ext cx="105155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556C2-E94D-9E42-9593-6EA4DD08ECB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2A381379-A14D-3B43-A5B4-758EAEAC7D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4953D4E-6B16-2945-AAF3-DB15D5F2FD5C}"/>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2995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AD852-6F9E-F54F-B153-7A9BC1C49298}"/>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3" name="Footer Placeholder 2">
            <a:extLst>
              <a:ext uri="{FF2B5EF4-FFF2-40B4-BE49-F238E27FC236}">
                <a16:creationId xmlns:a16="http://schemas.microsoft.com/office/drawing/2014/main" id="{FD50EB0E-FDC1-EB42-804C-2CC1B9F0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C9FC34B-299F-C949-8018-8A28BFCF5697}"/>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746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3F6-14F9-3D48-921D-5611BB699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20BF7-595A-694A-9C59-F3DA32C8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333C-E338-3A45-BBA3-99C52483A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DEB2B-9731-754C-AD06-B3555F435704}"/>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FB08EA0F-741C-944A-B9A7-5544740FAB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64942F-ADB4-2D4A-A1F0-7ED0DE7DF708}"/>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525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5F3-C869-AB4B-8BD9-91A074246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9C07-C804-0C4E-97C3-A6975438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3A67A3-0889-D64E-A1C2-F07936DB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2EDFD-086C-6A43-81C8-72CD2579DEBE}"/>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E86EF447-31B6-2F4C-B817-E7678E826D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0EDA70D-3727-8944-B4C2-93EF0F92D0C2}"/>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5119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14B-568E-3547-91CA-39277A0E8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F417F-205D-3444-BA3D-F76C84AB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818D5-C7FF-CF4F-BFE7-BAFBE6170BF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E08EBB36-F938-F84E-BD3C-BBE782693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D53BE7-2C9A-024B-9F59-4E7E7ACD07E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1436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0D5DC-0320-6E41-92C8-83DC6D6A1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7F1BD-316D-6B43-8AEF-16600C3CA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30E9-ABE9-0046-A151-120B33CFCBE7}"/>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47FF29E4-B99C-FB45-8674-C53191BC6E7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8FE21C-9E4A-1F4D-B901-381B39F9C0B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09424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88823-8CCA-CE49-99BD-763B4771B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79" y="5943547"/>
            <a:ext cx="3774621" cy="751168"/>
          </a:xfrm>
          <a:prstGeom prst="rect">
            <a:avLst/>
          </a:prstGeom>
        </p:spPr>
      </p:pic>
    </p:spTree>
    <p:extLst>
      <p:ext uri="{BB962C8B-B14F-4D97-AF65-F5344CB8AC3E}">
        <p14:creationId xmlns:p14="http://schemas.microsoft.com/office/powerpoint/2010/main" val="39837830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39470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08583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42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526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783716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81F82-7582-1A4E-B351-F763B4AD5362}" type="datetimeFigureOut">
              <a:rPr lang="en-US" smtClean="0"/>
              <a:t>6/9/26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4824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81F82-7582-1A4E-B351-F763B4AD5362}" type="datetimeFigureOut">
              <a:rPr lang="en-US" smtClean="0"/>
              <a:t>6/9/26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1796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1F82-7582-1A4E-B351-F763B4AD5362}" type="datetimeFigureOut">
              <a:rPr lang="en-US" smtClean="0"/>
              <a:t>6/9/26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780690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53281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6458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415984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38672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244788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415898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6467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174776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77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E74-885C-0149-852F-8F92F738FB05}"/>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1AAAD6F-1AD5-7043-96E8-14E2DE9A032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80184-1059-EB49-9F22-97D02571FA55}"/>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BEC6BFFF-0479-4F45-8F0E-6796E3B28B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1E5D07C-71E7-7843-840A-707633CF414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254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9855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11658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6300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969-FABD-0C4F-AD76-15B3D2C70107}"/>
              </a:ext>
            </a:extLst>
          </p:cNvPr>
          <p:cNvSpPr>
            <a:spLocks noGrp="1"/>
          </p:cNvSpPr>
          <p:nvPr>
            <p:ph type="title"/>
          </p:nvPr>
        </p:nvSpPr>
        <p:spPr>
          <a:xfrm>
            <a:off x="839788" y="365125"/>
            <a:ext cx="9144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CE562-CA54-8046-892F-2EAE6BD3D0E9}"/>
              </a:ext>
            </a:extLst>
          </p:cNvPr>
          <p:cNvSpPr>
            <a:spLocks noGrp="1"/>
          </p:cNvSpPr>
          <p:nvPr>
            <p:ph type="body" idx="1"/>
          </p:nvPr>
        </p:nvSpPr>
        <p:spPr>
          <a:xfrm>
            <a:off x="839788" y="1857375"/>
            <a:ext cx="5157787"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C179-1FDF-674B-92B7-DBEAB48D4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A0327-9F7A-894C-8822-67ED8AE71CDE}"/>
              </a:ext>
            </a:extLst>
          </p:cNvPr>
          <p:cNvSpPr>
            <a:spLocks noGrp="1"/>
          </p:cNvSpPr>
          <p:nvPr>
            <p:ph type="body" sz="quarter" idx="3"/>
          </p:nvPr>
        </p:nvSpPr>
        <p:spPr>
          <a:xfrm>
            <a:off x="6172200" y="1857375"/>
            <a:ext cx="5183188"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D74EB-FF9E-3242-A589-C9504095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EBBC7-782E-C848-996A-CC771F846AFA}"/>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8" name="Footer Placeholder 7">
            <a:extLst>
              <a:ext uri="{FF2B5EF4-FFF2-40B4-BE49-F238E27FC236}">
                <a16:creationId xmlns:a16="http://schemas.microsoft.com/office/drawing/2014/main" id="{21578B19-92F5-BB41-A673-06E3E673D5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89D9ACA-DA66-6548-9DF8-818F3F94D9E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801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1E5B-931F-7C4D-B2EE-FB778ECD8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F8BB-4507-E34F-AF4C-BCDD91A0E92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4" name="Footer Placeholder 3">
            <a:extLst>
              <a:ext uri="{FF2B5EF4-FFF2-40B4-BE49-F238E27FC236}">
                <a16:creationId xmlns:a16="http://schemas.microsoft.com/office/drawing/2014/main" id="{2BFED505-32CE-A543-A63A-D83ABDF554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D8FD378-21E7-2A4D-AB1B-2A884739182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8665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9CB0B-2BED-7546-9A21-3CD43A468048}"/>
              </a:ext>
            </a:extLst>
          </p:cNvPr>
          <p:cNvSpPr>
            <a:spLocks noGrp="1"/>
          </p:cNvSpPr>
          <p:nvPr>
            <p:ph type="title"/>
          </p:nvPr>
        </p:nvSpPr>
        <p:spPr>
          <a:xfrm>
            <a:off x="838200" y="365125"/>
            <a:ext cx="9144000" cy="89374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DC12C68-8335-BE42-9D99-63A33604F2BB}"/>
              </a:ext>
            </a:extLst>
          </p:cNvPr>
          <p:cNvSpPr>
            <a:spLocks noGrp="1"/>
          </p:cNvSpPr>
          <p:nvPr>
            <p:ph type="body" idx="1"/>
          </p:nvPr>
        </p:nvSpPr>
        <p:spPr>
          <a:xfrm>
            <a:off x="838200" y="1402915"/>
            <a:ext cx="10515600" cy="508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0CDACD-284D-E945-916E-DF8382D7DCD8}"/>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1" name="Picture 10">
            <a:extLst>
              <a:ext uri="{FF2B5EF4-FFF2-40B4-BE49-F238E27FC236}">
                <a16:creationId xmlns:a16="http://schemas.microsoft.com/office/drawing/2014/main" id="{FC1895E7-A3E3-9043-9213-3C0D8F50AD2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41096140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0" r:id="rId15"/>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6/9/26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B0221E6B-FF84-444F-BF78-B9753016672C}"/>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8" name="Picture 7">
            <a:extLst>
              <a:ext uri="{FF2B5EF4-FFF2-40B4-BE49-F238E27FC236}">
                <a16:creationId xmlns:a16="http://schemas.microsoft.com/office/drawing/2014/main" id="{CD60E52D-C92B-4F42-955E-7F349440D2A7}"/>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30914161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3">
            <a:extLst>
              <a:ext uri="{FF2B5EF4-FFF2-40B4-BE49-F238E27FC236}">
                <a16:creationId xmlns:a16="http://schemas.microsoft.com/office/drawing/2014/main" id="{193844EA-0D22-410F-A01B-F4F29533D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wearing a blue shirt and stethoscope working on a computer&#10;&#10;Description automatically generated with low confidence">
            <a:extLst>
              <a:ext uri="{FF2B5EF4-FFF2-40B4-BE49-F238E27FC236}">
                <a16:creationId xmlns:a16="http://schemas.microsoft.com/office/drawing/2014/main" id="{ECDE47EE-8613-49AC-83D5-D06CCF89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1746" y="528018"/>
            <a:ext cx="5144254" cy="3558948"/>
          </a:xfrm>
          <a:prstGeom prst="rect">
            <a:avLst/>
          </a:prstGeom>
        </p:spPr>
      </p:pic>
      <p:pic>
        <p:nvPicPr>
          <p:cNvPr id="4" name="Picture 3" descr="A close up of a keyboard&#10;&#10;Description automatically generated with medium confidence">
            <a:extLst>
              <a:ext uri="{FF2B5EF4-FFF2-40B4-BE49-F238E27FC236}">
                <a16:creationId xmlns:a16="http://schemas.microsoft.com/office/drawing/2014/main" id="{DDB59704-BD8C-43BB-9580-16BFA4AF50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rot="21600000">
            <a:off x="6096001" y="528018"/>
            <a:ext cx="5144254" cy="3557016"/>
          </a:xfrm>
          <a:prstGeom prst="rect">
            <a:avLst/>
          </a:prstGeom>
        </p:spPr>
      </p:pic>
      <p:cxnSp>
        <p:nvCxnSpPr>
          <p:cNvPr id="111" name="Straight Connector 105">
            <a:extLst>
              <a:ext uri="{FF2B5EF4-FFF2-40B4-BE49-F238E27FC236}">
                <a16:creationId xmlns:a16="http://schemas.microsoft.com/office/drawing/2014/main" id="{3E65E162-F3C5-496E-83F3-35D3847D7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7172" y="528018"/>
            <a:ext cx="0" cy="3557016"/>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08" name="Freeform 5">
            <a:extLst>
              <a:ext uri="{FF2B5EF4-FFF2-40B4-BE49-F238E27FC236}">
                <a16:creationId xmlns:a16="http://schemas.microsoft.com/office/drawing/2014/main" id="{5240663D-974E-4B54-BEF2-0AEF269A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
            <a:extLst>
              <a:ext uri="{FF2B5EF4-FFF2-40B4-BE49-F238E27FC236}">
                <a16:creationId xmlns:a16="http://schemas.microsoft.com/office/drawing/2014/main" id="{3E9B34ED-699B-421D-8B75-2235E501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7">
            <a:extLst>
              <a:ext uri="{FF2B5EF4-FFF2-40B4-BE49-F238E27FC236}">
                <a16:creationId xmlns:a16="http://schemas.microsoft.com/office/drawing/2014/main" id="{87427BBD-1323-4FFD-9089-40083FC54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
            <a:extLst>
              <a:ext uri="{FF2B5EF4-FFF2-40B4-BE49-F238E27FC236}">
                <a16:creationId xmlns:a16="http://schemas.microsoft.com/office/drawing/2014/main" id="{5754E5A4-4679-40DF-8B05-9029BA0D7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7">
            <a:extLst>
              <a:ext uri="{FF2B5EF4-FFF2-40B4-BE49-F238E27FC236}">
                <a16:creationId xmlns:a16="http://schemas.microsoft.com/office/drawing/2014/main" id="{9FC83CD4-234F-4750-ABF6-5481D9055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Rectangle 8">
            <a:extLst>
              <a:ext uri="{FF2B5EF4-FFF2-40B4-BE49-F238E27FC236}">
                <a16:creationId xmlns:a16="http://schemas.microsoft.com/office/drawing/2014/main" id="{568D0189-FF37-41B1-A9F5-C564BA47B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1285346" y="4267831"/>
            <a:ext cx="9716883" cy="1385837"/>
          </a:xfrm>
        </p:spPr>
        <p:txBody>
          <a:bodyPr vert="horz" lIns="91440" tIns="45720" rIns="91440" bIns="45720" rtlCol="0" anchor="b">
            <a:normAutofit fontScale="90000"/>
          </a:bodyPr>
          <a:lstStyle/>
          <a:p>
            <a:br>
              <a:rPr lang="en-US" sz="1600" b="0" i="0" u="none" strike="noStrike" kern="1200" baseline="0" dirty="0">
                <a:solidFill>
                  <a:srgbClr val="FEFFFF"/>
                </a:solidFill>
                <a:latin typeface="+mj-lt"/>
                <a:ea typeface="+mj-ea"/>
                <a:cs typeface="+mj-cs"/>
              </a:rPr>
            </a:br>
            <a:br>
              <a:rPr lang="en-US" sz="1600" b="0" i="0" u="none" strike="noStrike" kern="1200" baseline="0" dirty="0">
                <a:solidFill>
                  <a:srgbClr val="FEFFFF"/>
                </a:solidFill>
                <a:latin typeface="+mj-lt"/>
                <a:ea typeface="+mj-ea"/>
                <a:cs typeface="+mj-cs"/>
              </a:rPr>
            </a:br>
            <a:br>
              <a:rPr lang="en-US" b="0" i="0" u="none" strike="noStrike" kern="1200" baseline="0" dirty="0">
                <a:solidFill>
                  <a:srgbClr val="FEFFFF"/>
                </a:solidFill>
                <a:latin typeface="+mj-lt"/>
                <a:ea typeface="+mj-ea"/>
                <a:cs typeface="+mj-cs"/>
              </a:rPr>
            </a:br>
            <a:r>
              <a:rPr lang="en-US" kern="1200" dirty="0">
                <a:solidFill>
                  <a:srgbClr val="FEFFFF"/>
                </a:solidFill>
                <a:latin typeface="+mj-lt"/>
                <a:ea typeface="+mj-ea"/>
                <a:cs typeface="+mj-cs"/>
              </a:rPr>
              <a:t> </a:t>
            </a:r>
            <a:r>
              <a:rPr lang="en-US" b="1" dirty="0">
                <a:solidFill>
                  <a:srgbClr val="FEFFFF"/>
                </a:solidFill>
              </a:rPr>
              <a:t>Insider Accidental, or Malicious </a:t>
            </a:r>
            <a:br>
              <a:rPr lang="en-US" b="1" dirty="0">
                <a:solidFill>
                  <a:srgbClr val="FEFFFF"/>
                </a:solidFill>
              </a:rPr>
            </a:br>
            <a:r>
              <a:rPr lang="en-US" b="1" dirty="0">
                <a:solidFill>
                  <a:srgbClr val="FEFFFF"/>
                </a:solidFill>
              </a:rPr>
              <a:t> Data Loss </a:t>
            </a:r>
            <a:endParaRPr lang="en-US" kern="1200" dirty="0">
              <a:solidFill>
                <a:srgbClr val="FEFFFF"/>
              </a:solidFill>
              <a:latin typeface="+mj-lt"/>
              <a:ea typeface="+mj-ea"/>
              <a:cs typeface="+mj-cs"/>
            </a:endParaRPr>
          </a:p>
        </p:txBody>
      </p:sp>
      <p:cxnSp>
        <p:nvCxnSpPr>
          <p:cNvPr id="120" name="Straight Connector 119">
            <a:extLst>
              <a:ext uri="{FF2B5EF4-FFF2-40B4-BE49-F238E27FC236}">
                <a16:creationId xmlns:a16="http://schemas.microsoft.com/office/drawing/2014/main" id="{4B60F436-E9B6-463A-BC51-14940E6460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528" y="4098332"/>
            <a:ext cx="10305288"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22" name="Rectangle 8">
            <a:extLst>
              <a:ext uri="{FF2B5EF4-FFF2-40B4-BE49-F238E27FC236}">
                <a16:creationId xmlns:a16="http://schemas.microsoft.com/office/drawing/2014/main" id="{5B4888BC-D2FB-4207-8548-E0FA7963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326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6773-57E7-1E4D-A871-FF09778B00A3}"/>
              </a:ext>
            </a:extLst>
          </p:cNvPr>
          <p:cNvSpPr>
            <a:spLocks noGrp="1"/>
          </p:cNvSpPr>
          <p:nvPr>
            <p:ph type="title"/>
          </p:nvPr>
        </p:nvSpPr>
        <p:spPr/>
        <p:txBody>
          <a:bodyPr>
            <a:normAutofit fontScale="90000"/>
          </a:bodyPr>
          <a:lstStyle/>
          <a:p>
            <a:r>
              <a:rPr lang="en-US" dirty="0"/>
              <a:t>Knowledge Check #1</a:t>
            </a:r>
          </a:p>
        </p:txBody>
      </p:sp>
      <p:sp>
        <p:nvSpPr>
          <p:cNvPr id="3" name="Content Placeholder 2">
            <a:extLst>
              <a:ext uri="{FF2B5EF4-FFF2-40B4-BE49-F238E27FC236}">
                <a16:creationId xmlns:a16="http://schemas.microsoft.com/office/drawing/2014/main" id="{BAED4D17-5242-3B45-B4A4-AFA791726CA8}"/>
              </a:ext>
            </a:extLst>
          </p:cNvPr>
          <p:cNvSpPr>
            <a:spLocks noGrp="1"/>
          </p:cNvSpPr>
          <p:nvPr>
            <p:ph idx="1"/>
          </p:nvPr>
        </p:nvSpPr>
        <p:spPr>
          <a:xfrm>
            <a:off x="1055186" y="1426978"/>
            <a:ext cx="8113295" cy="5089960"/>
          </a:xfrm>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B46EF408-C3F6-4196-ABAC-B6CD6F67239C}"/>
              </a:ext>
            </a:extLst>
          </p:cNvPr>
          <p:cNvSpPr txBox="1"/>
          <p:nvPr/>
        </p:nvSpPr>
        <p:spPr>
          <a:xfrm>
            <a:off x="838200" y="1589795"/>
            <a:ext cx="10230686" cy="3046988"/>
          </a:xfrm>
          <a:prstGeom prst="rect">
            <a:avLst/>
          </a:prstGeom>
          <a:noFill/>
        </p:spPr>
        <p:txBody>
          <a:bodyPr wrap="none" rtlCol="0">
            <a:spAutoFit/>
          </a:bodyPr>
          <a:lstStyle/>
          <a:p>
            <a:r>
              <a:rPr lang="en-US" sz="3200" dirty="0"/>
              <a:t>Insider threats are people who:</a:t>
            </a:r>
          </a:p>
          <a:p>
            <a:endParaRPr lang="en-US" sz="3200" dirty="0"/>
          </a:p>
          <a:p>
            <a:pPr marL="342900" indent="-342900">
              <a:buAutoNum type="alphaUcPeriod"/>
            </a:pPr>
            <a:r>
              <a:rPr lang="en-US" sz="3200" dirty="0"/>
              <a:t> Have legitimate access to computer systems and networks</a:t>
            </a:r>
          </a:p>
          <a:p>
            <a:pPr marL="342900" indent="-342900">
              <a:buAutoNum type="alphaUcPeriod"/>
            </a:pPr>
            <a:r>
              <a:rPr lang="en-US" sz="3200" dirty="0"/>
              <a:t> Have relatives working in the same department</a:t>
            </a:r>
          </a:p>
          <a:p>
            <a:pPr marL="342900" indent="-342900">
              <a:buAutoNum type="alphaUcPeriod"/>
            </a:pPr>
            <a:r>
              <a:rPr lang="en-US" sz="3200" dirty="0"/>
              <a:t> People who are in their probationary period.</a:t>
            </a:r>
          </a:p>
          <a:p>
            <a:pPr marL="342900" indent="-342900">
              <a:buAutoNum type="alphaUcPeriod"/>
            </a:pPr>
            <a:r>
              <a:rPr lang="en-US" sz="3200" dirty="0"/>
              <a:t> None of the above</a:t>
            </a:r>
          </a:p>
        </p:txBody>
      </p:sp>
      <p:pic>
        <p:nvPicPr>
          <p:cNvPr id="6" name="Picture 5" descr="Logo, company name&#10;&#10;Description automatically generated">
            <a:extLst>
              <a:ext uri="{FF2B5EF4-FFF2-40B4-BE49-F238E27FC236}">
                <a16:creationId xmlns:a16="http://schemas.microsoft.com/office/drawing/2014/main" id="{83E83011-AF2D-467C-8D64-345769F3E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7074" y="4057096"/>
            <a:ext cx="3869740" cy="2579827"/>
          </a:xfrm>
          <a:prstGeom prst="rect">
            <a:avLst/>
          </a:prstGeom>
        </p:spPr>
      </p:pic>
    </p:spTree>
    <p:extLst>
      <p:ext uri="{BB962C8B-B14F-4D97-AF65-F5344CB8AC3E}">
        <p14:creationId xmlns:p14="http://schemas.microsoft.com/office/powerpoint/2010/main" val="20762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dirty="0"/>
              <a:t>Answer to Knowledge Check #1</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a:lstStyle/>
          <a:p>
            <a:pPr marL="0" indent="0">
              <a:buNone/>
            </a:pPr>
            <a:r>
              <a:rPr lang="en-US" dirty="0">
                <a:solidFill>
                  <a:srgbClr val="FFFFFE"/>
                </a:solidFill>
              </a:rPr>
              <a:t>Now, let’s look at</a:t>
            </a:r>
          </a:p>
        </p:txBody>
      </p:sp>
      <p:pic>
        <p:nvPicPr>
          <p:cNvPr id="7" name="Graphic 6" descr="Shooting star outline">
            <a:extLst>
              <a:ext uri="{FF2B5EF4-FFF2-40B4-BE49-F238E27FC236}">
                <a16:creationId xmlns:a16="http://schemas.microsoft.com/office/drawing/2014/main" id="{4C070B6F-60B0-4025-8881-9236ADFA0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75723" y="2668051"/>
            <a:ext cx="3017807" cy="3017807"/>
          </a:xfrm>
          <a:prstGeom prst="rect">
            <a:avLst/>
          </a:prstGeom>
        </p:spPr>
      </p:pic>
      <p:sp>
        <p:nvSpPr>
          <p:cNvPr id="4" name="TextBox 3">
            <a:extLst>
              <a:ext uri="{FF2B5EF4-FFF2-40B4-BE49-F238E27FC236}">
                <a16:creationId xmlns:a16="http://schemas.microsoft.com/office/drawing/2014/main" id="{8222CC91-D9D3-49AF-853D-82830576484B}"/>
              </a:ext>
            </a:extLst>
          </p:cNvPr>
          <p:cNvSpPr txBox="1"/>
          <p:nvPr/>
        </p:nvSpPr>
        <p:spPr>
          <a:xfrm>
            <a:off x="838200" y="1535068"/>
            <a:ext cx="7021815" cy="3323987"/>
          </a:xfrm>
          <a:prstGeom prst="rect">
            <a:avLst/>
          </a:prstGeom>
          <a:noFill/>
        </p:spPr>
        <p:txBody>
          <a:bodyPr wrap="square" rtlCol="0">
            <a:spAutoFit/>
          </a:bodyPr>
          <a:lstStyle/>
          <a:p>
            <a:r>
              <a:rPr lang="en-US" sz="3200" dirty="0"/>
              <a:t>The  correct answer is: A</a:t>
            </a:r>
          </a:p>
          <a:p>
            <a:endParaRPr lang="en-US" sz="3200" dirty="0"/>
          </a:p>
          <a:p>
            <a:r>
              <a:rPr lang="en-US" sz="3200" dirty="0"/>
              <a:t>Insider threats are people who have legitimate access to computer systems and networks in the organization.  </a:t>
            </a:r>
          </a:p>
          <a:p>
            <a:endParaRPr lang="en-US" sz="3200" dirty="0"/>
          </a:p>
          <a:p>
            <a:endParaRPr lang="en-US" dirty="0"/>
          </a:p>
        </p:txBody>
      </p:sp>
    </p:spTree>
    <p:extLst>
      <p:ext uri="{BB962C8B-B14F-4D97-AF65-F5344CB8AC3E}">
        <p14:creationId xmlns:p14="http://schemas.microsoft.com/office/powerpoint/2010/main" val="59962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CEDB31D-4C30-3047-AFEA-03DF2A864505}"/>
              </a:ext>
            </a:extLst>
          </p:cNvPr>
          <p:cNvSpPr txBox="1">
            <a:spLocks/>
          </p:cNvSpPr>
          <p:nvPr/>
        </p:nvSpPr>
        <p:spPr bwMode="auto">
          <a:xfrm>
            <a:off x="318655" y="154057"/>
            <a:ext cx="8986098" cy="1461778"/>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3200" b="1">
                <a:solidFill>
                  <a:srgbClr val="00206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eaLnBrk="1" hangingPunct="1">
              <a:lnSpc>
                <a:spcPct val="90000"/>
              </a:lnSpc>
              <a:spcAft>
                <a:spcPts val="600"/>
              </a:spcAft>
            </a:pPr>
            <a:r>
              <a:rPr lang="en-US" altLang="en-US" sz="4000" kern="1200" dirty="0">
                <a:solidFill>
                  <a:schemeClr val="tx1"/>
                </a:solidFill>
                <a:latin typeface="+mj-lt"/>
                <a:ea typeface="+mj-ea"/>
                <a:cs typeface="+mj-cs"/>
              </a:rPr>
              <a:t>Six reasons to </a:t>
            </a:r>
            <a:r>
              <a:rPr lang="en-US" altLang="en-US" sz="4000" dirty="0">
                <a:solidFill>
                  <a:schemeClr val="tx1"/>
                </a:solidFill>
                <a:latin typeface="+mj-lt"/>
                <a:cs typeface="+mj-cs"/>
              </a:rPr>
              <a:t>protect healthcare data</a:t>
            </a:r>
            <a:endParaRPr lang="en-US" altLang="en-US" sz="4000" kern="1200" dirty="0">
              <a:solidFill>
                <a:schemeClr val="tx1"/>
              </a:solidFill>
              <a:latin typeface="+mj-lt"/>
              <a:ea typeface="+mj-ea"/>
              <a:cs typeface="+mj-cs"/>
            </a:endParaRPr>
          </a:p>
        </p:txBody>
      </p:sp>
      <p:sp>
        <p:nvSpPr>
          <p:cNvPr id="56" name="Freeform: Shape 5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Graphic 2" descr="Badge 6 outline">
            <a:extLst>
              <a:ext uri="{FF2B5EF4-FFF2-40B4-BE49-F238E27FC236}">
                <a16:creationId xmlns:a16="http://schemas.microsoft.com/office/drawing/2014/main" id="{1B8F6712-7894-45A7-9ECC-519C77115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99265" y="2551381"/>
            <a:ext cx="2684535" cy="2684535"/>
          </a:xfrm>
          <a:prstGeom prst="rect">
            <a:avLst/>
          </a:prstGeom>
        </p:spPr>
      </p:pic>
      <p:sp>
        <p:nvSpPr>
          <p:cNvPr id="4" name="Slide Number Placeholder 3"/>
          <p:cNvSpPr>
            <a:spLocks noGrp="1"/>
          </p:cNvSpPr>
          <p:nvPr>
            <p:ph type="sldNum" sz="quarter" idx="4294967295"/>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defRPr/>
            </a:pPr>
            <a:fld id="{B2EE8588-F7B2-4F54-BD34-B903E07BAC22}" type="slidenum">
              <a:rPr lang="en-US">
                <a:solidFill>
                  <a:schemeClr val="bg1"/>
                </a:solidFill>
              </a:rPr>
              <a:pPr algn="ctr">
                <a:spcAft>
                  <a:spcPts val="600"/>
                </a:spcAft>
                <a:defRPr/>
              </a:pPr>
              <a:t>12</a:t>
            </a:fld>
            <a:endParaRPr lang="en-US" dirty="0">
              <a:solidFill>
                <a:schemeClr val="bg1"/>
              </a:solidFill>
            </a:endParaRPr>
          </a:p>
        </p:txBody>
      </p:sp>
      <p:sp>
        <p:nvSpPr>
          <p:cNvPr id="2" name="TextBox 1">
            <a:extLst>
              <a:ext uri="{FF2B5EF4-FFF2-40B4-BE49-F238E27FC236}">
                <a16:creationId xmlns:a16="http://schemas.microsoft.com/office/drawing/2014/main" id="{38C9A702-F3A6-4301-83F0-AD781D45339A}"/>
              </a:ext>
            </a:extLst>
          </p:cNvPr>
          <p:cNvSpPr txBox="1"/>
          <p:nvPr/>
        </p:nvSpPr>
        <p:spPr>
          <a:xfrm>
            <a:off x="286070" y="1843495"/>
            <a:ext cx="351481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t>Transmission of sensitive data –PII/PHI</a:t>
            </a:r>
          </a:p>
        </p:txBody>
      </p:sp>
      <p:sp>
        <p:nvSpPr>
          <p:cNvPr id="10" name="TextBox 9">
            <a:extLst>
              <a:ext uri="{FF2B5EF4-FFF2-40B4-BE49-F238E27FC236}">
                <a16:creationId xmlns:a16="http://schemas.microsoft.com/office/drawing/2014/main" id="{20E80C84-9F88-406C-9183-C459593FA1AA}"/>
              </a:ext>
            </a:extLst>
          </p:cNvPr>
          <p:cNvSpPr txBox="1"/>
          <p:nvPr/>
        </p:nvSpPr>
        <p:spPr>
          <a:xfrm>
            <a:off x="5128587" y="1590343"/>
            <a:ext cx="3514811"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t>Sensitive  data comprises the majority of your day-to-day duties</a:t>
            </a:r>
          </a:p>
        </p:txBody>
      </p:sp>
      <p:pic>
        <p:nvPicPr>
          <p:cNvPr id="6" name="Picture 5">
            <a:extLst>
              <a:ext uri="{FF2B5EF4-FFF2-40B4-BE49-F238E27FC236}">
                <a16:creationId xmlns:a16="http://schemas.microsoft.com/office/drawing/2014/main" id="{F9E5651B-A9A9-4A18-B274-6614F1E3EC1A}"/>
              </a:ext>
            </a:extLst>
          </p:cNvPr>
          <p:cNvPicPr>
            <a:picLocks noChangeAspect="1"/>
          </p:cNvPicPr>
          <p:nvPr/>
        </p:nvPicPr>
        <p:blipFill>
          <a:blip r:embed="rId4"/>
          <a:stretch>
            <a:fillRect/>
          </a:stretch>
        </p:blipFill>
        <p:spPr>
          <a:xfrm flipV="1">
            <a:off x="3750984" y="1854760"/>
            <a:ext cx="920933" cy="626235"/>
          </a:xfrm>
          <a:prstGeom prst="rect">
            <a:avLst/>
          </a:prstGeom>
        </p:spPr>
      </p:pic>
      <p:sp>
        <p:nvSpPr>
          <p:cNvPr id="7" name="TextBox 6">
            <a:extLst>
              <a:ext uri="{FF2B5EF4-FFF2-40B4-BE49-F238E27FC236}">
                <a16:creationId xmlns:a16="http://schemas.microsoft.com/office/drawing/2014/main" id="{793536E7-D83E-4182-8DB7-D983546537A1}"/>
              </a:ext>
            </a:extLst>
          </p:cNvPr>
          <p:cNvSpPr txBox="1"/>
          <p:nvPr/>
        </p:nvSpPr>
        <p:spPr>
          <a:xfrm>
            <a:off x="321240" y="2814865"/>
            <a:ext cx="699269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t>PHI is discussed, stored, processed and transmitted between information systems daily</a:t>
            </a:r>
          </a:p>
        </p:txBody>
      </p:sp>
      <p:sp>
        <p:nvSpPr>
          <p:cNvPr id="8" name="TextBox 7">
            <a:extLst>
              <a:ext uri="{FF2B5EF4-FFF2-40B4-BE49-F238E27FC236}">
                <a16:creationId xmlns:a16="http://schemas.microsoft.com/office/drawing/2014/main" id="{9C96F62B-546D-45B3-BCB8-09290BBD55F0}"/>
              </a:ext>
            </a:extLst>
          </p:cNvPr>
          <p:cNvSpPr txBox="1"/>
          <p:nvPr/>
        </p:nvSpPr>
        <p:spPr>
          <a:xfrm>
            <a:off x="277768" y="3862878"/>
            <a:ext cx="822186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a:t>Protecting sensitive data requires robust policies, processes and technologies</a:t>
            </a:r>
          </a:p>
        </p:txBody>
      </p:sp>
      <p:sp>
        <p:nvSpPr>
          <p:cNvPr id="11" name="Oval 10">
            <a:extLst>
              <a:ext uri="{FF2B5EF4-FFF2-40B4-BE49-F238E27FC236}">
                <a16:creationId xmlns:a16="http://schemas.microsoft.com/office/drawing/2014/main" id="{C9035CD1-4126-45A0-908F-FC580A95201C}"/>
              </a:ext>
            </a:extLst>
          </p:cNvPr>
          <p:cNvSpPr/>
          <p:nvPr/>
        </p:nvSpPr>
        <p:spPr>
          <a:xfrm>
            <a:off x="505620" y="4452059"/>
            <a:ext cx="3075709" cy="17277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Impacts to the organization can be </a:t>
            </a:r>
            <a:r>
              <a:rPr lang="en-US" sz="2000" dirty="0">
                <a:ln w="0"/>
                <a:solidFill>
                  <a:schemeClr val="tx1"/>
                </a:solidFill>
                <a:effectLst>
                  <a:outerShdw blurRad="38100" dist="19050" dir="2700000" algn="tl" rotWithShape="0">
                    <a:schemeClr val="dk1">
                      <a:alpha val="40000"/>
                    </a:schemeClr>
                  </a:outerShdw>
                </a:effectLst>
              </a:rPr>
              <a:t>profound</a:t>
            </a:r>
            <a:r>
              <a:rPr lang="en-US" dirty="0">
                <a:ln w="0"/>
                <a:solidFill>
                  <a:schemeClr val="tx1"/>
                </a:solidFill>
                <a:effectLst>
                  <a:outerShdw blurRad="38100" dist="19050" dir="2700000" algn="tl" rotWithShape="0">
                    <a:schemeClr val="dk1">
                      <a:alpha val="40000"/>
                    </a:schemeClr>
                  </a:outerShdw>
                </a:effectLst>
              </a:rPr>
              <a:t> if data are corrupted, lost or stolen</a:t>
            </a:r>
          </a:p>
        </p:txBody>
      </p:sp>
      <p:sp>
        <p:nvSpPr>
          <p:cNvPr id="15" name="Rectangle 14" descr="Disconnected">
            <a:extLst>
              <a:ext uri="{FF2B5EF4-FFF2-40B4-BE49-F238E27FC236}">
                <a16:creationId xmlns:a16="http://schemas.microsoft.com/office/drawing/2014/main" id="{141FB682-B190-4781-B3B6-8E56D947D1CF}"/>
              </a:ext>
            </a:extLst>
          </p:cNvPr>
          <p:cNvSpPr/>
          <p:nvPr/>
        </p:nvSpPr>
        <p:spPr>
          <a:xfrm>
            <a:off x="8357070" y="1756670"/>
            <a:ext cx="771290" cy="881536"/>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6" name="Rectangle 15" descr="Programmer">
            <a:extLst>
              <a:ext uri="{FF2B5EF4-FFF2-40B4-BE49-F238E27FC236}">
                <a16:creationId xmlns:a16="http://schemas.microsoft.com/office/drawing/2014/main" id="{385C1549-877D-46EB-8910-43824CDCE03F}"/>
              </a:ext>
            </a:extLst>
          </p:cNvPr>
          <p:cNvSpPr/>
          <p:nvPr/>
        </p:nvSpPr>
        <p:spPr>
          <a:xfrm>
            <a:off x="5746371" y="3079371"/>
            <a:ext cx="737556" cy="69925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7" name="Rectangle 16" descr="Protecting Hand">
            <a:extLst>
              <a:ext uri="{FF2B5EF4-FFF2-40B4-BE49-F238E27FC236}">
                <a16:creationId xmlns:a16="http://schemas.microsoft.com/office/drawing/2014/main" id="{3C54A2AD-E2E9-4EBB-A61D-945E1472743C}"/>
              </a:ext>
            </a:extLst>
          </p:cNvPr>
          <p:cNvSpPr/>
          <p:nvPr/>
        </p:nvSpPr>
        <p:spPr>
          <a:xfrm>
            <a:off x="7582068" y="3223111"/>
            <a:ext cx="722205" cy="105804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8" name="Rectangle 17" descr="Robber">
            <a:extLst>
              <a:ext uri="{FF2B5EF4-FFF2-40B4-BE49-F238E27FC236}">
                <a16:creationId xmlns:a16="http://schemas.microsoft.com/office/drawing/2014/main" id="{86D4C62B-6A68-4403-9DE2-17E4915044B9}"/>
              </a:ext>
            </a:extLst>
          </p:cNvPr>
          <p:cNvSpPr/>
          <p:nvPr/>
        </p:nvSpPr>
        <p:spPr>
          <a:xfrm flipH="1">
            <a:off x="3153839" y="4405558"/>
            <a:ext cx="830297" cy="996414"/>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22147636-22D1-4CDA-AEBB-8F0772336FCA}"/>
              </a:ext>
            </a:extLst>
          </p:cNvPr>
          <p:cNvSpPr/>
          <p:nvPr/>
        </p:nvSpPr>
        <p:spPr>
          <a:xfrm>
            <a:off x="4298526" y="4452058"/>
            <a:ext cx="3015408" cy="18179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a:t>
            </a:r>
            <a:r>
              <a:rPr lang="en-US" sz="1600" dirty="0">
                <a:ln w="0"/>
                <a:solidFill>
                  <a:schemeClr val="tx1"/>
                </a:solidFill>
                <a:effectLst>
                  <a:outerShdw blurRad="38100" dist="19050" dir="2700000" algn="tl" rotWithShape="0">
                    <a:schemeClr val="dk1">
                      <a:alpha val="40000"/>
                    </a:schemeClr>
                  </a:outerShdw>
                </a:effectLst>
              </a:rPr>
              <a:t>ecurity breaches may prevent </a:t>
            </a:r>
            <a:r>
              <a:rPr lang="en-US" dirty="0">
                <a:ln w="0"/>
                <a:solidFill>
                  <a:schemeClr val="tx1"/>
                </a:solidFill>
                <a:effectLst>
                  <a:outerShdw blurRad="38100" dist="19050" dir="2700000" algn="tl" rotWithShape="0">
                    <a:schemeClr val="dk1">
                      <a:alpha val="40000"/>
                    </a:schemeClr>
                  </a:outerShdw>
                </a:effectLst>
              </a:rPr>
              <a:t>users</a:t>
            </a:r>
            <a:r>
              <a:rPr lang="en-US" sz="1600" dirty="0">
                <a:ln w="0"/>
                <a:solidFill>
                  <a:schemeClr val="tx1"/>
                </a:solidFill>
                <a:effectLst>
                  <a:outerShdw blurRad="38100" dist="19050" dir="2700000" algn="tl" rotWithShape="0">
                    <a:schemeClr val="dk1">
                      <a:alpha val="40000"/>
                    </a:schemeClr>
                  </a:outerShdw>
                </a:effectLst>
              </a:rPr>
              <a:t> from completing their work on time and adversely impact patient care</a:t>
            </a:r>
          </a:p>
        </p:txBody>
      </p:sp>
      <p:sp>
        <p:nvSpPr>
          <p:cNvPr id="21" name="Rectangle 20" descr="Lock">
            <a:extLst>
              <a:ext uri="{FF2B5EF4-FFF2-40B4-BE49-F238E27FC236}">
                <a16:creationId xmlns:a16="http://schemas.microsoft.com/office/drawing/2014/main" id="{E9F73249-E0C3-46DD-9987-768F1F5BD1B4}"/>
              </a:ext>
            </a:extLst>
          </p:cNvPr>
          <p:cNvSpPr/>
          <p:nvPr/>
        </p:nvSpPr>
        <p:spPr>
          <a:xfrm>
            <a:off x="6816718" y="4768183"/>
            <a:ext cx="765350" cy="1177575"/>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275951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DBB3882-A4A8-4461-A6A5-FC19D06731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432722" y="1456063"/>
            <a:ext cx="4204137" cy="1342754"/>
          </a:xfrm>
        </p:spPr>
        <p:txBody>
          <a:bodyPr vert="horz" lIns="91440" tIns="45720" rIns="91440" bIns="45720" rtlCol="0" anchor="ctr">
            <a:normAutofit/>
          </a:bodyPr>
          <a:lstStyle/>
          <a:p>
            <a:pPr algn="ctr"/>
            <a:r>
              <a:rPr lang="en-US" sz="3600" b="1" dirty="0"/>
              <a:t>Steps to protect your data</a:t>
            </a:r>
          </a:p>
        </p:txBody>
      </p:sp>
      <p:cxnSp>
        <p:nvCxnSpPr>
          <p:cNvPr id="53" name="Straight Connector 5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525516" y="2798816"/>
            <a:ext cx="5406052" cy="4167467"/>
          </a:xfrm>
        </p:spPr>
        <p:txBody>
          <a:bodyPr vert="horz" lIns="91440" tIns="45720" rIns="91440" bIns="45720" rtlCol="0" anchor="ctr">
            <a:normAutofit/>
          </a:bodyPr>
          <a:lstStyle/>
          <a:p>
            <a:pPr marL="0"/>
            <a:endParaRPr lang="en-US" sz="1500" dirty="0"/>
          </a:p>
          <a:p>
            <a:endParaRPr lang="en-US" sz="2000" b="1" dirty="0"/>
          </a:p>
          <a:p>
            <a:endParaRPr lang="en-US" sz="2000" b="1" dirty="0"/>
          </a:p>
          <a:p>
            <a:r>
              <a:rPr lang="en-US" sz="2000" b="1" dirty="0"/>
              <a:t>Do not plug an unknown USB drive into your computer.</a:t>
            </a:r>
            <a:endParaRPr lang="en-US" sz="2000" dirty="0"/>
          </a:p>
          <a:p>
            <a:r>
              <a:rPr lang="en-US" sz="2000" b="1" dirty="0"/>
              <a:t>Take advantage of security features.</a:t>
            </a:r>
            <a:endParaRPr lang="en-US" sz="2000" dirty="0">
              <a:cs typeface="Calibri"/>
            </a:endParaRPr>
          </a:p>
          <a:p>
            <a:r>
              <a:rPr lang="en-US" sz="2000" b="1" dirty="0"/>
              <a:t>Keep personal and business USB drives separate.</a:t>
            </a:r>
          </a:p>
          <a:p>
            <a:r>
              <a:rPr lang="en-US" sz="2000" b="1" dirty="0"/>
              <a:t> Disable Autorun. </a:t>
            </a:r>
          </a:p>
          <a:p>
            <a:r>
              <a:rPr lang="en-US" sz="2000" b="1" dirty="0"/>
              <a:t>Use and maintain security software and keep all software up to date. </a:t>
            </a:r>
            <a:endParaRPr lang="en-US" sz="2000" cap="none" spc="0" dirty="0">
              <a:effectLst/>
            </a:endParaRPr>
          </a:p>
          <a:p>
            <a:pPr marL="0" marR="0">
              <a:spcBef>
                <a:spcPts val="0"/>
              </a:spcBef>
              <a:spcAft>
                <a:spcPts val="400"/>
              </a:spcAft>
            </a:pPr>
            <a:endParaRPr lang="en-US" sz="2000" cap="none" spc="0" dirty="0">
              <a:effectLst/>
            </a:endParaRPr>
          </a:p>
          <a:p>
            <a:pPr marL="0" marR="0">
              <a:spcBef>
                <a:spcPts val="0"/>
              </a:spcBef>
              <a:spcAft>
                <a:spcPts val="400"/>
              </a:spcAft>
            </a:pPr>
            <a:endParaRPr lang="en-US" sz="2000" cap="none" spc="0" dirty="0">
              <a:effectLst/>
            </a:endParaRPr>
          </a:p>
          <a:p>
            <a:pPr marL="0"/>
            <a:endParaRPr lang="en-US" sz="2000" dirty="0">
              <a:effectLst/>
            </a:endParaRPr>
          </a:p>
          <a:p>
            <a:pPr marL="0"/>
            <a:endParaRPr lang="en-US" sz="1500" dirty="0"/>
          </a:p>
          <a:p>
            <a:pPr marL="0"/>
            <a:endParaRPr lang="en-US" sz="1500" dirty="0"/>
          </a:p>
          <a:p>
            <a:pPr marL="0"/>
            <a:endParaRPr lang="en-US" sz="1500" dirty="0"/>
          </a:p>
        </p:txBody>
      </p:sp>
    </p:spTree>
    <p:extLst>
      <p:ext uri="{BB962C8B-B14F-4D97-AF65-F5344CB8AC3E}">
        <p14:creationId xmlns:p14="http://schemas.microsoft.com/office/powerpoint/2010/main" val="258373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See something</a:t>
            </a:r>
            <a:br>
              <a:rPr lang="en-US" dirty="0"/>
            </a:br>
            <a:r>
              <a:rPr lang="en-US" dirty="0"/>
              <a:t> Say something</a:t>
            </a:r>
          </a:p>
        </p:txBody>
      </p:sp>
      <p:pic>
        <p:nvPicPr>
          <p:cNvPr id="9" name="Content Placeholder 3" descr="A person holding a sign&#10;&#10;Description automatically generated with medium confidence">
            <a:extLst>
              <a:ext uri="{FF2B5EF4-FFF2-40B4-BE49-F238E27FC236}">
                <a16:creationId xmlns:a16="http://schemas.microsoft.com/office/drawing/2014/main" id="{E0873B81-EC79-49C4-A008-E69BAC1CB3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6513788" y="2333297"/>
            <a:ext cx="4840010" cy="3843666"/>
          </a:xfrm>
        </p:spPr>
        <p:txBody>
          <a:bodyPr vert="horz" lIns="91440" tIns="45720" rIns="91440" bIns="45720" rtlCol="0" anchor="t">
            <a:normAutofit fontScale="92500" lnSpcReduction="20000"/>
          </a:bodyPr>
          <a:lstStyle/>
          <a:p>
            <a:pPr>
              <a:buFont typeface="Wingdings" panose="05000000000000000000" pitchFamily="2" charset="2"/>
              <a:buChar char="v"/>
            </a:pPr>
            <a:r>
              <a:rPr lang="en-US" sz="2000" dirty="0"/>
              <a:t>Follow your instinct, and always report what does not look or feel right to you.</a:t>
            </a:r>
            <a:endParaRPr lang="en-US" sz="2000" dirty="0">
              <a:cs typeface="Calibri"/>
            </a:endParaRPr>
          </a:p>
          <a:p>
            <a:pPr>
              <a:buFont typeface="Wingdings" panose="05000000000000000000" pitchFamily="2" charset="2"/>
              <a:buChar char="v"/>
            </a:pPr>
            <a:endParaRPr lang="en-US" sz="2000" dirty="0"/>
          </a:p>
          <a:p>
            <a:pPr>
              <a:buFont typeface="Wingdings" panose="05000000000000000000" pitchFamily="2" charset="2"/>
              <a:buChar char="v"/>
            </a:pPr>
            <a:r>
              <a:rPr lang="en-US" sz="2000" dirty="0"/>
              <a:t>Beware of social engineering techniques. </a:t>
            </a:r>
          </a:p>
          <a:p>
            <a:pPr>
              <a:buFont typeface="Wingdings" panose="05000000000000000000" pitchFamily="2" charset="2"/>
              <a:buChar char="v"/>
            </a:pPr>
            <a:endParaRPr lang="en-US" sz="2000" dirty="0"/>
          </a:p>
          <a:p>
            <a:pPr>
              <a:spcBef>
                <a:spcPts val="0"/>
              </a:spcBef>
              <a:spcAft>
                <a:spcPts val="400"/>
              </a:spcAft>
              <a:buFont typeface="Wingdings" panose="05000000000000000000" pitchFamily="2" charset="2"/>
              <a:buChar char="v"/>
            </a:pPr>
            <a:r>
              <a:rPr lang="en-US" sz="2000" dirty="0"/>
              <a:t>Participate in regular security training sessions and if you haven’t, speak to your manager or IT administrator.</a:t>
            </a:r>
            <a:endParaRPr lang="en-US" sz="2000" dirty="0">
              <a:cs typeface="Calibri"/>
            </a:endParaRPr>
          </a:p>
          <a:p>
            <a:pPr>
              <a:spcBef>
                <a:spcPts val="0"/>
              </a:spcBef>
              <a:spcAft>
                <a:spcPts val="400"/>
              </a:spcAft>
              <a:buFont typeface="Wingdings" panose="05000000000000000000" pitchFamily="2" charset="2"/>
              <a:buChar char="v"/>
            </a:pPr>
            <a:endParaRPr lang="en-US" sz="2000" dirty="0"/>
          </a:p>
          <a:p>
            <a:pPr>
              <a:spcBef>
                <a:spcPts val="0"/>
              </a:spcBef>
              <a:spcAft>
                <a:spcPts val="400"/>
              </a:spcAft>
              <a:buFont typeface="Wingdings" panose="05000000000000000000" pitchFamily="2" charset="2"/>
              <a:buChar char="v"/>
            </a:pPr>
            <a:r>
              <a:rPr lang="en-US" sz="2000" dirty="0"/>
              <a:t>Be aware of security risks and the associated consequences of failing to comply with organizational policies.  Now is the time to know all the rules, not when an incident has happened.</a:t>
            </a:r>
            <a:endParaRPr lang="en-US" sz="2000" cap="none" spc="0" dirty="0">
              <a:effectLst/>
            </a:endParaRPr>
          </a:p>
          <a:p>
            <a:pPr marL="0" marR="0">
              <a:spcBef>
                <a:spcPts val="0"/>
              </a:spcBef>
              <a:spcAft>
                <a:spcPts val="400"/>
              </a:spcAft>
            </a:pPr>
            <a:endParaRPr lang="en-US" sz="2000" cap="none" spc="0" dirty="0">
              <a:effectLst/>
            </a:endParaRPr>
          </a:p>
          <a:p>
            <a:pPr marL="0" marR="0">
              <a:spcBef>
                <a:spcPts val="0"/>
              </a:spcBef>
              <a:spcAft>
                <a:spcPts val="400"/>
              </a:spcAft>
            </a:pPr>
            <a:endParaRPr lang="en-US" sz="2000" cap="none" spc="0" dirty="0">
              <a:effectLst/>
            </a:endParaRPr>
          </a:p>
          <a:p>
            <a:pPr marL="0"/>
            <a:endParaRPr lang="en-US" sz="2000" dirty="0">
              <a:effectLst/>
            </a:endParaRPr>
          </a:p>
          <a:p>
            <a:pPr marL="0"/>
            <a:endParaRPr lang="en-US" sz="2000" dirty="0"/>
          </a:p>
          <a:p>
            <a:pPr marL="0"/>
            <a:endParaRPr lang="en-US" sz="2000" dirty="0"/>
          </a:p>
          <a:p>
            <a:pPr marL="0"/>
            <a:endParaRPr lang="en-US" sz="2000" dirty="0"/>
          </a:p>
        </p:txBody>
      </p:sp>
    </p:spTree>
    <p:extLst>
      <p:ext uri="{BB962C8B-B14F-4D97-AF65-F5344CB8AC3E}">
        <p14:creationId xmlns:p14="http://schemas.microsoft.com/office/powerpoint/2010/main" val="119719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See something</a:t>
            </a:r>
            <a:br>
              <a:rPr lang="en-US" dirty="0"/>
            </a:br>
            <a:r>
              <a:rPr lang="en-US" dirty="0"/>
              <a:t> Say something</a:t>
            </a:r>
          </a:p>
        </p:txBody>
      </p:sp>
      <p:pic>
        <p:nvPicPr>
          <p:cNvPr id="9" name="Content Placeholder 3" descr="A person holding a sign&#10;&#10;Description automatically generated with medium confidence">
            <a:extLst>
              <a:ext uri="{FF2B5EF4-FFF2-40B4-BE49-F238E27FC236}">
                <a16:creationId xmlns:a16="http://schemas.microsoft.com/office/drawing/2014/main" id="{E0873B81-EC79-49C4-A008-E69BAC1CB3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6513788" y="2333297"/>
            <a:ext cx="4840010" cy="3843666"/>
          </a:xfrm>
        </p:spPr>
        <p:txBody>
          <a:bodyPr vert="horz" lIns="91440" tIns="45720" rIns="91440" bIns="45720" rtlCol="0">
            <a:normAutofit/>
          </a:bodyPr>
          <a:lstStyle/>
          <a:p>
            <a:pPr marR="0">
              <a:spcBef>
                <a:spcPts val="0"/>
              </a:spcBef>
              <a:spcAft>
                <a:spcPts val="400"/>
              </a:spcAft>
              <a:buFont typeface="Wingdings" panose="05000000000000000000" pitchFamily="2" charset="2"/>
              <a:buChar char="v"/>
            </a:pPr>
            <a:r>
              <a:rPr lang="en-US" sz="2000" cap="none" spc="0" dirty="0">
                <a:effectLst/>
              </a:rPr>
              <a:t>Don’t be a victim, be proactive!</a:t>
            </a:r>
          </a:p>
          <a:p>
            <a:pPr marR="0">
              <a:spcBef>
                <a:spcPts val="0"/>
              </a:spcBef>
              <a:spcAft>
                <a:spcPts val="400"/>
              </a:spcAft>
              <a:buFont typeface="Wingdings" panose="05000000000000000000" pitchFamily="2" charset="2"/>
              <a:buChar char="v"/>
            </a:pPr>
            <a:endParaRPr lang="en-US" sz="2000" cap="none" spc="0" dirty="0">
              <a:effectLst/>
            </a:endParaRPr>
          </a:p>
          <a:p>
            <a:pPr>
              <a:spcBef>
                <a:spcPts val="0"/>
              </a:spcBef>
              <a:spcAft>
                <a:spcPts val="400"/>
              </a:spcAft>
              <a:buFont typeface="Wingdings" panose="05000000000000000000" pitchFamily="2" charset="2"/>
              <a:buChar char="v"/>
            </a:pPr>
            <a:r>
              <a:rPr lang="en-US" sz="2000" cap="none" spc="0" dirty="0">
                <a:effectLst/>
              </a:rPr>
              <a:t>Always contact your Manager or IT administrator if </a:t>
            </a:r>
            <a:r>
              <a:rPr lang="en-US" sz="2000" dirty="0"/>
              <a:t>believe</a:t>
            </a:r>
            <a:r>
              <a:rPr lang="en-US" sz="2000" cap="none" spc="0" dirty="0">
                <a:effectLst/>
              </a:rPr>
              <a:t> you may be a victim of data loss or have made an honest mistake.</a:t>
            </a:r>
            <a:r>
              <a:rPr lang="en-US" sz="2000" dirty="0"/>
              <a:t>  T</a:t>
            </a:r>
            <a:r>
              <a:rPr lang="en-US" sz="2000" cap="none" spc="0" dirty="0">
                <a:effectLst/>
              </a:rPr>
              <a:t>imeliness is key in reporting.</a:t>
            </a:r>
            <a:r>
              <a:rPr lang="en-US" sz="2000" dirty="0"/>
              <a:t>  </a:t>
            </a:r>
            <a:endParaRPr lang="en-US" sz="2000" cap="none" spc="0" dirty="0">
              <a:effectLst/>
            </a:endParaRPr>
          </a:p>
          <a:p>
            <a:pPr marR="0">
              <a:spcBef>
                <a:spcPts val="0"/>
              </a:spcBef>
              <a:spcAft>
                <a:spcPts val="400"/>
              </a:spcAft>
              <a:buFont typeface="Wingdings" panose="05000000000000000000" pitchFamily="2" charset="2"/>
              <a:buChar char="v"/>
            </a:pPr>
            <a:endParaRPr lang="en-US" sz="2000" cap="none" spc="0" dirty="0">
              <a:effectLst/>
            </a:endParaRPr>
          </a:p>
          <a:p>
            <a:pPr marR="0">
              <a:spcBef>
                <a:spcPts val="0"/>
              </a:spcBef>
              <a:spcAft>
                <a:spcPts val="400"/>
              </a:spcAft>
              <a:buFont typeface="Wingdings" panose="05000000000000000000" pitchFamily="2" charset="2"/>
              <a:buChar char="v"/>
            </a:pPr>
            <a:r>
              <a:rPr lang="en-US" sz="2000" cap="none" spc="0" dirty="0">
                <a:effectLst/>
              </a:rPr>
              <a:t>Every situation will vary so your Manager or IT security professionals will be able to guide you best because a cyber threat is not limited to just hacking. </a:t>
            </a:r>
          </a:p>
          <a:p>
            <a:pPr marL="114300"/>
            <a:endParaRPr lang="en-US" sz="2000" cap="none" spc="0" dirty="0">
              <a:effectLst/>
            </a:endParaRPr>
          </a:p>
          <a:p>
            <a:pPr marL="0" marR="0">
              <a:spcBef>
                <a:spcPts val="0"/>
              </a:spcBef>
              <a:spcAft>
                <a:spcPts val="400"/>
              </a:spcAft>
            </a:pPr>
            <a:endParaRPr lang="en-US" sz="2000" cap="none" spc="0" dirty="0">
              <a:effectLst/>
            </a:endParaRPr>
          </a:p>
          <a:p>
            <a:pPr marL="0" marR="0">
              <a:spcBef>
                <a:spcPts val="0"/>
              </a:spcBef>
              <a:spcAft>
                <a:spcPts val="400"/>
              </a:spcAft>
            </a:pPr>
            <a:endParaRPr lang="en-US" sz="2000" cap="none" spc="0" dirty="0">
              <a:effectLst/>
            </a:endParaRPr>
          </a:p>
          <a:p>
            <a:pPr marL="0"/>
            <a:endParaRPr lang="en-US" sz="2000" dirty="0">
              <a:effectLst/>
            </a:endParaRPr>
          </a:p>
          <a:p>
            <a:pPr marL="0"/>
            <a:endParaRPr lang="en-US" sz="2000" dirty="0"/>
          </a:p>
          <a:p>
            <a:pPr marL="0"/>
            <a:endParaRPr lang="en-US" sz="2000" dirty="0"/>
          </a:p>
          <a:p>
            <a:pPr marL="0"/>
            <a:endParaRPr lang="en-US" sz="2000" dirty="0"/>
          </a:p>
        </p:txBody>
      </p:sp>
    </p:spTree>
    <p:extLst>
      <p:ext uri="{BB962C8B-B14F-4D97-AF65-F5344CB8AC3E}">
        <p14:creationId xmlns:p14="http://schemas.microsoft.com/office/powerpoint/2010/main" val="40378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p:txBody>
          <a:bodyPr>
            <a:normAutofit fontScale="90000"/>
          </a:bodyPr>
          <a:lstStyle/>
          <a:p>
            <a:r>
              <a:rPr lang="en-US" dirty="0"/>
              <a:t>Knowledge Check #2</a:t>
            </a:r>
          </a:p>
        </p:txBody>
      </p:sp>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a:xfrm>
            <a:off x="838200" y="1402916"/>
            <a:ext cx="9665368" cy="1871626"/>
          </a:xfrm>
        </p:spPr>
        <p:txBody>
          <a:bodyPr>
            <a:normAutofit/>
          </a:bodyPr>
          <a:lstStyle/>
          <a:p>
            <a:pPr marL="0" indent="0">
              <a:buNone/>
            </a:pPr>
            <a:r>
              <a:rPr lang="en-US" sz="3200" dirty="0">
                <a:latin typeface="Calibri" panose="020F0502020204030204" pitchFamily="34" charset="0"/>
                <a:cs typeface="Calibri" panose="020F0502020204030204" pitchFamily="34" charset="0"/>
              </a:rPr>
              <a:t>Data loss and data security is important but there is little I can do as an individual employee.  True or False?</a:t>
            </a:r>
          </a:p>
        </p:txBody>
      </p:sp>
      <p:pic>
        <p:nvPicPr>
          <p:cNvPr id="5" name="Picture 4" descr="Logo, icon&#10;&#10;Description automatically generated">
            <a:extLst>
              <a:ext uri="{FF2B5EF4-FFF2-40B4-BE49-F238E27FC236}">
                <a16:creationId xmlns:a16="http://schemas.microsoft.com/office/drawing/2014/main" id="{3B77C77C-C1AD-4727-8B78-5426B7814A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748" y="2660849"/>
            <a:ext cx="7102903" cy="3551452"/>
          </a:xfrm>
          <a:prstGeom prst="rect">
            <a:avLst/>
          </a:prstGeom>
        </p:spPr>
      </p:pic>
    </p:spTree>
    <p:extLst>
      <p:ext uri="{BB962C8B-B14F-4D97-AF65-F5344CB8AC3E}">
        <p14:creationId xmlns:p14="http://schemas.microsoft.com/office/powerpoint/2010/main" val="27841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1043631" y="809898"/>
            <a:ext cx="10173010" cy="1554480"/>
          </a:xfrm>
        </p:spPr>
        <p:txBody>
          <a:bodyPr anchor="ctr">
            <a:normAutofit/>
          </a:bodyPr>
          <a:lstStyle/>
          <a:p>
            <a:r>
              <a:rPr lang="en-US" sz="4800" dirty="0"/>
              <a:t>Answer to Knowledge Check #2</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8ACB6A2-0B41-67AF-5689-4607F76E199C}"/>
              </a:ext>
            </a:extLst>
          </p:cNvPr>
          <p:cNvGraphicFramePr>
            <a:graphicFrameLocks noGrp="1"/>
          </p:cNvGraphicFramePr>
          <p:nvPr>
            <p:ph idx="1"/>
            <p:extLst>
              <p:ext uri="{D42A27DB-BD31-4B8C-83A1-F6EECF244321}">
                <p14:modId xmlns:p14="http://schemas.microsoft.com/office/powerpoint/2010/main" val="83615488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67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Freeform: Shape 4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535020" y="685800"/>
            <a:ext cx="3327117" cy="5105400"/>
          </a:xfrm>
        </p:spPr>
        <p:txBody>
          <a:bodyPr vert="horz" lIns="91440" tIns="45720" rIns="91440" bIns="45720" rtlCol="0">
            <a:normAutofit/>
          </a:bodyPr>
          <a:lstStyle/>
          <a:p>
            <a:r>
              <a:rPr lang="en-US" sz="4800" b="1" dirty="0">
                <a:solidFill>
                  <a:srgbClr val="002060"/>
                </a:solidFill>
              </a:rPr>
              <a:t>Summary</a:t>
            </a:r>
          </a:p>
        </p:txBody>
      </p:sp>
      <p:graphicFrame>
        <p:nvGraphicFramePr>
          <p:cNvPr id="5" name="Content Placeholder 2">
            <a:extLst>
              <a:ext uri="{FF2B5EF4-FFF2-40B4-BE49-F238E27FC236}">
                <a16:creationId xmlns:a16="http://schemas.microsoft.com/office/drawing/2014/main" id="{647FED3E-C530-92E6-038F-3F441D28C5D4}"/>
              </a:ext>
            </a:extLst>
          </p:cNvPr>
          <p:cNvGraphicFramePr>
            <a:graphicFrameLocks noGrp="1"/>
          </p:cNvGraphicFramePr>
          <p:nvPr>
            <p:ph idx="1"/>
            <p:extLst>
              <p:ext uri="{D42A27DB-BD31-4B8C-83A1-F6EECF244321}">
                <p14:modId xmlns:p14="http://schemas.microsoft.com/office/powerpoint/2010/main" val="912814847"/>
              </p:ext>
            </p:extLst>
          </p:nvPr>
        </p:nvGraphicFramePr>
        <p:xfrm>
          <a:off x="4117297" y="685800"/>
          <a:ext cx="6864426" cy="577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91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E900-E8C9-D747-90DB-7493F51F90F6}"/>
              </a:ext>
            </a:extLst>
          </p:cNvPr>
          <p:cNvSpPr>
            <a:spLocks noGrp="1"/>
          </p:cNvSpPr>
          <p:nvPr>
            <p:ph sz="half" idx="1"/>
          </p:nvPr>
        </p:nvSpPr>
        <p:spPr>
          <a:xfrm>
            <a:off x="318861" y="2050703"/>
            <a:ext cx="5181600" cy="3047770"/>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marL="0" indent="0">
              <a:buNone/>
            </a:pPr>
            <a:r>
              <a:rPr lang="en-US" sz="7000" dirty="0"/>
              <a:t>In this  presentation you’ve learned:</a:t>
            </a:r>
          </a:p>
          <a:p>
            <a:pPr marL="342900" indent="-342900">
              <a:buFont typeface="Arial" panose="020B0604020202020204" pitchFamily="34" charset="0"/>
              <a:buChar char="•"/>
            </a:pPr>
            <a:r>
              <a:rPr lang="en-US" sz="7000" dirty="0"/>
              <a:t>What is accidental vs malicious loss of data</a:t>
            </a:r>
          </a:p>
          <a:p>
            <a:pPr marL="342900" indent="-342900">
              <a:buFont typeface="Arial" panose="020B0604020202020204" pitchFamily="34" charset="0"/>
              <a:buChar char="•"/>
            </a:pPr>
            <a:r>
              <a:rPr lang="en-US" sz="7000" dirty="0"/>
              <a:t>Impacts to Healthcare and  your organization</a:t>
            </a:r>
          </a:p>
          <a:p>
            <a:pPr marL="342900" indent="-342900">
              <a:buFont typeface="Arial" panose="020B0604020202020204" pitchFamily="34" charset="0"/>
              <a:buChar char="•"/>
            </a:pPr>
            <a:r>
              <a:rPr lang="en-US" sz="7000" dirty="0"/>
              <a:t>What you need to know and why your awareness and action is important.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0" indent="0">
              <a:buNone/>
            </a:pPr>
            <a:endParaRPr lang="en-US" sz="2400" dirty="0"/>
          </a:p>
        </p:txBody>
      </p:sp>
      <p:sp>
        <p:nvSpPr>
          <p:cNvPr id="4" name="Content Placeholder 3">
            <a:extLst>
              <a:ext uri="{FF2B5EF4-FFF2-40B4-BE49-F238E27FC236}">
                <a16:creationId xmlns:a16="http://schemas.microsoft.com/office/drawing/2014/main" id="{5D78E48A-8ADB-8E43-8E14-0D932593C90A}"/>
              </a:ext>
            </a:extLst>
          </p:cNvPr>
          <p:cNvSpPr>
            <a:spLocks noGrp="1"/>
          </p:cNvSpPr>
          <p:nvPr>
            <p:ph sz="half" idx="2"/>
          </p:nvPr>
        </p:nvSpPr>
        <p:spPr>
          <a:xfrm>
            <a:off x="5322947" y="5354053"/>
            <a:ext cx="6550191" cy="1347537"/>
          </a:xfrm>
        </p:spPr>
        <p:txBody>
          <a:bodyPr>
            <a:normAutofit fontScale="32500" lnSpcReduction="20000"/>
          </a:bodyPr>
          <a:lstStyle/>
          <a:p>
            <a:endParaRPr lang="en-US" dirty="0"/>
          </a:p>
          <a:p>
            <a:endParaRPr lang="en-US" dirty="0"/>
          </a:p>
        </p:txBody>
      </p:sp>
      <p:sp>
        <p:nvSpPr>
          <p:cNvPr id="7" name="TextBox 6">
            <a:extLst>
              <a:ext uri="{FF2B5EF4-FFF2-40B4-BE49-F238E27FC236}">
                <a16:creationId xmlns:a16="http://schemas.microsoft.com/office/drawing/2014/main" id="{206AB3F8-23A8-4129-A579-6F4241372304}"/>
              </a:ext>
            </a:extLst>
          </p:cNvPr>
          <p:cNvSpPr txBox="1"/>
          <p:nvPr/>
        </p:nvSpPr>
        <p:spPr>
          <a:xfrm>
            <a:off x="500875" y="440630"/>
            <a:ext cx="8799536" cy="1077218"/>
          </a:xfrm>
          <a:prstGeom prst="rect">
            <a:avLst/>
          </a:prstGeom>
          <a:noFill/>
        </p:spPr>
        <p:txBody>
          <a:bodyPr wrap="square" lIns="91440" tIns="45720" rIns="91440" bIns="45720" anchor="t">
            <a:spAutoFit/>
          </a:bodyPr>
          <a:lstStyle/>
          <a:p>
            <a:r>
              <a:rPr lang="en-US" sz="3200" b="1" i="1" dirty="0">
                <a:solidFill>
                  <a:srgbClr val="002060"/>
                </a:solidFill>
              </a:rPr>
              <a:t>Congratulations!</a:t>
            </a:r>
            <a:r>
              <a:rPr lang="en-US" sz="2800" dirty="0"/>
              <a:t> You have completed this session on </a:t>
            </a:r>
            <a:r>
              <a:rPr lang="en-US" sz="3200" b="1" dirty="0"/>
              <a:t>Insider, Accidental or Malicious Data Loss. </a:t>
            </a:r>
          </a:p>
        </p:txBody>
      </p:sp>
      <p:sp>
        <p:nvSpPr>
          <p:cNvPr id="6" name="TextBox 5">
            <a:extLst>
              <a:ext uri="{FF2B5EF4-FFF2-40B4-BE49-F238E27FC236}">
                <a16:creationId xmlns:a16="http://schemas.microsoft.com/office/drawing/2014/main" id="{1E26CDCD-7DE8-4FDF-8821-620BAE1D6AE2}"/>
              </a:ext>
            </a:extLst>
          </p:cNvPr>
          <p:cNvSpPr txBox="1"/>
          <p:nvPr/>
        </p:nvSpPr>
        <p:spPr>
          <a:xfrm>
            <a:off x="5652502" y="2112649"/>
            <a:ext cx="6093994" cy="29238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indent="0" algn="ctr">
              <a:buNone/>
            </a:pPr>
            <a:r>
              <a:rPr lang="en-US" sz="2800" dirty="0"/>
              <a:t>We all play a key role in keeping our organization safe.  We are the first line of defense so always remember:</a:t>
            </a:r>
          </a:p>
          <a:p>
            <a:pPr algn="ctr"/>
            <a:endParaRPr lang="en-US" sz="2800" dirty="0"/>
          </a:p>
          <a:p>
            <a:pPr marL="0" indent="0" algn="ctr">
              <a:buNone/>
            </a:pPr>
            <a:r>
              <a:rPr lang="en-US" sz="3600" b="1" dirty="0"/>
              <a:t>CyberSafety is </a:t>
            </a:r>
          </a:p>
          <a:p>
            <a:pPr marL="0" indent="0" algn="ctr">
              <a:buNone/>
            </a:pPr>
            <a:r>
              <a:rPr lang="en-US" sz="3600" b="1" dirty="0"/>
              <a:t>Patient Safety!</a:t>
            </a:r>
          </a:p>
        </p:txBody>
      </p:sp>
    </p:spTree>
    <p:extLst>
      <p:ext uri="{BB962C8B-B14F-4D97-AF65-F5344CB8AC3E}">
        <p14:creationId xmlns:p14="http://schemas.microsoft.com/office/powerpoint/2010/main" val="168183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4C91B-502B-4A3C-AC5C-9ED1FC12593C}"/>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600" kern="1200" dirty="0">
                <a:solidFill>
                  <a:schemeClr val="bg1"/>
                </a:solidFill>
                <a:latin typeface="+mj-lt"/>
                <a:ea typeface="+mj-ea"/>
                <a:cs typeface="+mj-cs"/>
              </a:rPr>
              <a:t>Welcome</a:t>
            </a:r>
            <a:br>
              <a:rPr lang="en-US" sz="5600" kern="1200" dirty="0">
                <a:solidFill>
                  <a:schemeClr val="bg1"/>
                </a:solidFill>
                <a:latin typeface="+mj-lt"/>
                <a:ea typeface="+mj-ea"/>
                <a:cs typeface="+mj-cs"/>
              </a:rPr>
            </a:br>
            <a:br>
              <a:rPr lang="en-US" sz="5600" b="0" i="0" u="none" strike="noStrike" kern="1200" baseline="0" dirty="0">
                <a:solidFill>
                  <a:schemeClr val="bg1"/>
                </a:solidFill>
                <a:latin typeface="+mj-lt"/>
                <a:ea typeface="+mj-ea"/>
                <a:cs typeface="+mj-cs"/>
              </a:rPr>
            </a:br>
            <a:r>
              <a:rPr lang="en-US" sz="5600" b="1" i="0" u="none" strike="noStrike" kern="1200" baseline="0" dirty="0">
                <a:solidFill>
                  <a:schemeClr val="bg1"/>
                </a:solidFill>
                <a:latin typeface="+mj-lt"/>
                <a:ea typeface="+mj-ea"/>
                <a:cs typeface="+mj-cs"/>
              </a:rPr>
              <a:t>Insider</a:t>
            </a:r>
            <a:r>
              <a:rPr lang="en-US" sz="5600" b="1" dirty="0">
                <a:solidFill>
                  <a:schemeClr val="bg1"/>
                </a:solidFill>
              </a:rPr>
              <a:t>, </a:t>
            </a:r>
            <a:r>
              <a:rPr lang="en-US" sz="5600" b="1" i="0" u="none" strike="noStrike" kern="1200" baseline="0" dirty="0">
                <a:solidFill>
                  <a:schemeClr val="bg1"/>
                </a:solidFill>
                <a:latin typeface="+mj-lt"/>
                <a:ea typeface="+mj-ea"/>
                <a:cs typeface="+mj-cs"/>
              </a:rPr>
              <a:t>Accidental, or Malicious Data Loss </a:t>
            </a:r>
            <a:br>
              <a:rPr lang="en-US" sz="5600" b="0" i="0" u="none" strike="noStrike" kern="1200" baseline="0" dirty="0">
                <a:solidFill>
                  <a:schemeClr val="bg1"/>
                </a:solidFill>
                <a:latin typeface="+mj-lt"/>
                <a:ea typeface="+mj-ea"/>
                <a:cs typeface="+mj-cs"/>
              </a:rPr>
            </a:br>
            <a:endParaRPr lang="en-US" sz="5600" kern="1200" dirty="0">
              <a:solidFill>
                <a:schemeClr val="bg1"/>
              </a:solidFill>
              <a:latin typeface="+mj-lt"/>
              <a:ea typeface="+mj-ea"/>
              <a:cs typeface="+mj-cs"/>
            </a:endParaRPr>
          </a:p>
        </p:txBody>
      </p:sp>
      <p:graphicFrame>
        <p:nvGraphicFramePr>
          <p:cNvPr id="5" name="TextBox 2">
            <a:extLst>
              <a:ext uri="{FF2B5EF4-FFF2-40B4-BE49-F238E27FC236}">
                <a16:creationId xmlns:a16="http://schemas.microsoft.com/office/drawing/2014/main" id="{EAA73271-F393-6D2B-EE25-70DD89BE0C9A}"/>
              </a:ext>
            </a:extLst>
          </p:cNvPr>
          <p:cNvGraphicFramePr/>
          <p:nvPr>
            <p:extLst>
              <p:ext uri="{D42A27DB-BD31-4B8C-83A1-F6EECF244321}">
                <p14:modId xmlns:p14="http://schemas.microsoft.com/office/powerpoint/2010/main" val="1584327817"/>
              </p:ext>
            </p:extLst>
          </p:nvPr>
        </p:nvGraphicFramePr>
        <p:xfrm>
          <a:off x="5422577" y="892097"/>
          <a:ext cx="6244682" cy="541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040D184-95BE-4B81-2064-1092B23FA12E}"/>
              </a:ext>
            </a:extLst>
          </p:cNvPr>
          <p:cNvPicPr>
            <a:picLocks noChangeAspect="1"/>
          </p:cNvPicPr>
          <p:nvPr/>
        </p:nvPicPr>
        <p:blipFill>
          <a:blip r:embed="rId3"/>
          <a:stretch>
            <a:fillRect/>
          </a:stretch>
        </p:blipFill>
        <p:spPr>
          <a:xfrm>
            <a:off x="2410143" y="873084"/>
            <a:ext cx="7295944" cy="5580059"/>
          </a:xfrm>
          <a:prstGeom prst="rect">
            <a:avLst/>
          </a:prstGeom>
        </p:spPr>
      </p:pic>
    </p:spTree>
    <p:extLst>
      <p:ext uri="{BB962C8B-B14F-4D97-AF65-F5344CB8AC3E}">
        <p14:creationId xmlns:p14="http://schemas.microsoft.com/office/powerpoint/2010/main" val="38987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573C43-D662-4417-A634-216DC73E3D74}"/>
              </a:ext>
            </a:extLst>
          </p:cNvPr>
          <p:cNvSpPr txBox="1"/>
          <p:nvPr/>
        </p:nvSpPr>
        <p:spPr>
          <a:xfrm>
            <a:off x="1110521" y="4053468"/>
            <a:ext cx="9238952" cy="2308324"/>
          </a:xfrm>
          <a:prstGeom prst="rect">
            <a:avLst/>
          </a:prstGeom>
          <a:noFill/>
        </p:spPr>
        <p:txBody>
          <a:bodyPr wrap="square">
            <a:spAutoFit/>
          </a:bodyPr>
          <a:lstStyle/>
          <a:p>
            <a:pPr algn="l"/>
            <a:r>
              <a:rPr lang="en-US" b="1" i="1" dirty="0">
                <a:solidFill>
                  <a:srgbClr val="222222"/>
                </a:solidFill>
                <a:effectLst/>
                <a:latin typeface="Georgia" panose="02040502050405020303" pitchFamily="18" charset="0"/>
              </a:rPr>
              <a:t> “An insider threat in the HPH Sector is potentially a person within a healthcare organization, or a contractor, who has access to assets or inside information concerning the organization's security practices, data, and computer systems.”</a:t>
            </a:r>
          </a:p>
          <a:p>
            <a:pPr algn="l"/>
            <a:r>
              <a:rPr lang="en-US" dirty="0">
                <a:solidFill>
                  <a:srgbClr val="222222"/>
                </a:solidFill>
                <a:latin typeface="Georgia" panose="02040502050405020303" pitchFamily="18" charset="0"/>
              </a:rPr>
              <a:t>				</a:t>
            </a:r>
            <a:r>
              <a:rPr lang="en-US" b="0" i="0" dirty="0">
                <a:solidFill>
                  <a:srgbClr val="222222"/>
                </a:solidFill>
                <a:effectLst/>
                <a:latin typeface="Georgia" panose="02040502050405020303" pitchFamily="18" charset="0"/>
              </a:rPr>
              <a:t>  </a:t>
            </a:r>
          </a:p>
          <a:p>
            <a:pPr algn="l"/>
            <a:endParaRPr lang="en-US" dirty="0">
              <a:solidFill>
                <a:srgbClr val="222222"/>
              </a:solidFill>
              <a:latin typeface="Georgia" panose="02040502050405020303" pitchFamily="18" charset="0"/>
            </a:endParaRPr>
          </a:p>
          <a:p>
            <a:pPr algn="l"/>
            <a:r>
              <a:rPr lang="en-US" b="0" i="0" dirty="0">
                <a:solidFill>
                  <a:srgbClr val="222222"/>
                </a:solidFill>
                <a:effectLst/>
                <a:latin typeface="Georgia" panose="02040502050405020303" pitchFamily="18" charset="0"/>
              </a:rPr>
              <a:t>				Department of Health &amp; Human Services, 4/21/22</a:t>
            </a:r>
          </a:p>
          <a:p>
            <a:pPr algn="l"/>
            <a:endParaRPr lang="en-US" dirty="0">
              <a:solidFill>
                <a:srgbClr val="222222"/>
              </a:solidFill>
              <a:latin typeface="Georgia" panose="02040502050405020303" pitchFamily="18" charset="0"/>
            </a:endParaRPr>
          </a:p>
        </p:txBody>
      </p:sp>
      <p:pic>
        <p:nvPicPr>
          <p:cNvPr id="3" name="Picture 2">
            <a:extLst>
              <a:ext uri="{FF2B5EF4-FFF2-40B4-BE49-F238E27FC236}">
                <a16:creationId xmlns:a16="http://schemas.microsoft.com/office/drawing/2014/main" id="{683F6438-5A87-4EB9-A3DA-59D02703DC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8966" y="5942422"/>
            <a:ext cx="758000" cy="629237"/>
          </a:xfrm>
          <a:prstGeom prst="rect">
            <a:avLst/>
          </a:prstGeom>
        </p:spPr>
      </p:pic>
      <p:pic>
        <p:nvPicPr>
          <p:cNvPr id="4" name="Picture 3" descr="A picture containing text, person&#10;&#10;Description automatically generated">
            <a:extLst>
              <a:ext uri="{FF2B5EF4-FFF2-40B4-BE49-F238E27FC236}">
                <a16:creationId xmlns:a16="http://schemas.microsoft.com/office/drawing/2014/main" id="{62F08827-B79B-405C-8CAE-D078D7CE60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269" y="289932"/>
            <a:ext cx="6928624" cy="3464312"/>
          </a:xfrm>
          <a:prstGeom prst="rect">
            <a:avLst/>
          </a:prstGeom>
        </p:spPr>
      </p:pic>
    </p:spTree>
    <p:extLst>
      <p:ext uri="{BB962C8B-B14F-4D97-AF65-F5344CB8AC3E}">
        <p14:creationId xmlns:p14="http://schemas.microsoft.com/office/powerpoint/2010/main" val="121723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1CA0A2-B117-406E-BA6D-04BA30C22E05}"/>
              </a:ext>
            </a:extLst>
          </p:cNvPr>
          <p:cNvSpPr txBox="1"/>
          <p:nvPr/>
        </p:nvSpPr>
        <p:spPr>
          <a:xfrm>
            <a:off x="561728" y="2499731"/>
            <a:ext cx="6283633" cy="3912994"/>
          </a:xfrm>
          <a:prstGeom prst="rect">
            <a:avLst/>
          </a:prstGeom>
          <a:noFill/>
        </p:spPr>
        <p:txBody>
          <a:bodyPr wrap="square" lIns="91440" tIns="45720" rIns="91440" bIns="45720" anchor="t">
            <a:spAutoFit/>
          </a:bodyPr>
          <a:lstStyle/>
          <a:p>
            <a:pPr>
              <a:lnSpc>
                <a:spcPct val="107000"/>
              </a:lnSpc>
              <a:spcAft>
                <a:spcPts val="800"/>
              </a:spcAft>
            </a:pPr>
            <a:r>
              <a:rPr lang="en-US" sz="2400" b="1" dirty="0">
                <a:solidFill>
                  <a:srgbClr val="002060"/>
                </a:solidFill>
                <a:latin typeface="Calibri"/>
                <a:ea typeface="Calibri" panose="020F0502020204030204" pitchFamily="34" charset="0"/>
                <a:cs typeface="Times New Roman"/>
              </a:rPr>
              <a:t>Accidental Insider Threat </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dirty="0">
                <a:effectLst/>
                <a:latin typeface="Calibri"/>
                <a:ea typeface="Calibri" panose="020F0502020204030204" pitchFamily="34" charset="0"/>
                <a:cs typeface="Times New Roman"/>
              </a:rPr>
              <a:t>Honest mistake</a:t>
            </a:r>
          </a:p>
          <a:p>
            <a:pPr>
              <a:lnSpc>
                <a:spcPct val="107000"/>
              </a:lnSpc>
              <a:spcAft>
                <a:spcPts val="800"/>
              </a:spcAft>
            </a:pPr>
            <a:r>
              <a:rPr lang="en-US" sz="2000" dirty="0">
                <a:latin typeface="Calibri"/>
                <a:ea typeface="Calibri" panose="020F0502020204030204" pitchFamily="34" charset="0"/>
                <a:cs typeface="Times New Roman"/>
              </a:rPr>
              <a:t>Perhaps tricked by a phishing email containing an embedded link, which then sends the email information to  an unknown source</a:t>
            </a:r>
            <a:r>
              <a:rPr lang="en-US" dirty="0">
                <a:latin typeface="Calibri"/>
                <a:ea typeface="Calibri" panose="020F0502020204030204" pitchFamily="34" charset="0"/>
                <a:cs typeface="Times New Roman"/>
              </a:rPr>
              <a:t>.	</a:t>
            </a:r>
          </a:p>
          <a:p>
            <a:pPr>
              <a:lnSpc>
                <a:spcPct val="107000"/>
              </a:lnSpc>
              <a:spcAft>
                <a:spcPts val="800"/>
              </a:spcAft>
            </a:pPr>
            <a:r>
              <a:rPr lang="en-US" sz="2400" b="1" dirty="0">
                <a:solidFill>
                  <a:srgbClr val="002060"/>
                </a:solidFill>
                <a:latin typeface="Calibri"/>
                <a:ea typeface="Calibri" panose="020F0502020204030204" pitchFamily="34" charset="0"/>
                <a:cs typeface="Times New Roman"/>
              </a:rPr>
              <a:t>Intentional</a:t>
            </a:r>
            <a:r>
              <a:rPr lang="en-US" sz="2400" b="1" dirty="0">
                <a:solidFill>
                  <a:srgbClr val="002060"/>
                </a:solidFill>
                <a:effectLst/>
                <a:latin typeface="Calibri"/>
                <a:ea typeface="Calibri" panose="020F0502020204030204" pitchFamily="34" charset="0"/>
                <a:cs typeface="Times New Roman"/>
              </a:rPr>
              <a:t> Insider Threat</a:t>
            </a:r>
            <a:endParaRPr lang="en-US" dirty="0">
              <a:solidFill>
                <a:srgbClr val="000000"/>
              </a:solidFill>
              <a:effectLst/>
              <a:latin typeface="Calibri"/>
              <a:ea typeface="Calibri" panose="020F0502020204030204" pitchFamily="34" charset="0"/>
              <a:cs typeface="Times New Roman"/>
            </a:endParaRPr>
          </a:p>
          <a:p>
            <a:pPr>
              <a:lnSpc>
                <a:spcPct val="107000"/>
              </a:lnSpc>
              <a:spcAft>
                <a:spcPts val="800"/>
              </a:spcAft>
            </a:pPr>
            <a:r>
              <a:rPr lang="en-US" sz="2000" dirty="0">
                <a:latin typeface="Calibri"/>
                <a:ea typeface="Calibri" panose="020F0502020204030204" pitchFamily="34" charset="0"/>
                <a:cs typeface="Times New Roman"/>
              </a:rPr>
              <a:t>Malicious loss or theft to organization network, infrastructure or  database with an objective of personal  gain or inflicting harm to a person or the organization</a:t>
            </a:r>
            <a:r>
              <a:rPr lang="en-US" dirty="0">
                <a:latin typeface="Calibri"/>
                <a:ea typeface="Calibri" panose="020F0502020204030204" pitchFamily="34" charset="0"/>
                <a:cs typeface="Times New Roman"/>
              </a:rPr>
              <a:t>.</a:t>
            </a:r>
            <a:endParaRPr lang="en-US" sz="1800" dirty="0">
              <a:effectLst/>
              <a:latin typeface="Calibri"/>
              <a:ea typeface="Calibri" panose="020F0502020204030204" pitchFamily="34" charset="0"/>
              <a:cs typeface="Times New Roman"/>
            </a:endParaRPr>
          </a:p>
        </p:txBody>
      </p:sp>
      <p:sp>
        <p:nvSpPr>
          <p:cNvPr id="11" name="Title 10">
            <a:extLst>
              <a:ext uri="{FF2B5EF4-FFF2-40B4-BE49-F238E27FC236}">
                <a16:creationId xmlns:a16="http://schemas.microsoft.com/office/drawing/2014/main" id="{DF48037C-A595-4594-AF7B-8A30F697A93C}"/>
              </a:ext>
            </a:extLst>
          </p:cNvPr>
          <p:cNvSpPr>
            <a:spLocks noGrp="1"/>
          </p:cNvSpPr>
          <p:nvPr>
            <p:ph type="title"/>
          </p:nvPr>
        </p:nvSpPr>
        <p:spPr>
          <a:xfrm>
            <a:off x="451316" y="262469"/>
            <a:ext cx="8971430" cy="1021190"/>
          </a:xfrm>
        </p:spPr>
        <p:txBody>
          <a:bodyPr>
            <a:normAutofit fontScale="90000"/>
          </a:bodyPr>
          <a:lstStyle/>
          <a:p>
            <a:r>
              <a:rPr lang="en-US" dirty="0"/>
              <a:t>Insider Threats Defined: Who, What, Why?</a:t>
            </a:r>
          </a:p>
        </p:txBody>
      </p:sp>
      <p:sp>
        <p:nvSpPr>
          <p:cNvPr id="12" name="TextBox 11">
            <a:extLst>
              <a:ext uri="{FF2B5EF4-FFF2-40B4-BE49-F238E27FC236}">
                <a16:creationId xmlns:a16="http://schemas.microsoft.com/office/drawing/2014/main" id="{E602067F-5905-486B-B3A3-ED4CB1A55180}"/>
              </a:ext>
            </a:extLst>
          </p:cNvPr>
          <p:cNvSpPr txBox="1"/>
          <p:nvPr/>
        </p:nvSpPr>
        <p:spPr>
          <a:xfrm>
            <a:off x="407773" y="1137252"/>
            <a:ext cx="10049289" cy="923330"/>
          </a:xfrm>
          <a:prstGeom prst="rect">
            <a:avLst/>
          </a:prstGeom>
          <a:noFill/>
        </p:spPr>
        <p:txBody>
          <a:bodyPr wrap="none" lIns="91440" tIns="45720" rIns="91440" bIns="45720" rtlCol="0" anchor="t">
            <a:spAutoFit/>
          </a:bodyPr>
          <a:lstStyle/>
          <a:p>
            <a:pPr marL="285750" indent="-285750">
              <a:buFont typeface="Wingdings" panose="05000000000000000000" pitchFamily="2" charset="2"/>
              <a:buChar char="Ø"/>
            </a:pPr>
            <a:r>
              <a:rPr lang="en-US" dirty="0"/>
              <a:t>Involve people in the organization who have legitimate access to your computer systems and network.</a:t>
            </a:r>
            <a:endParaRPr lang="en-US" dirty="0">
              <a:cs typeface="Calibri"/>
            </a:endParaRPr>
          </a:p>
          <a:p>
            <a:pPr marL="285750" indent="-285750">
              <a:buFont typeface="Wingdings" panose="05000000000000000000" pitchFamily="2" charset="2"/>
              <a:buChar char="Ø"/>
            </a:pPr>
            <a:r>
              <a:rPr lang="en-US" dirty="0"/>
              <a:t>Negligence or malice causes these insiders to compromise your patient and enterprise data </a:t>
            </a:r>
          </a:p>
          <a:p>
            <a:pPr marL="285750" indent="-285750">
              <a:buFont typeface="Wingdings" panose="05000000000000000000" pitchFamily="2" charset="2"/>
              <a:buChar char="Ø"/>
            </a:pPr>
            <a:r>
              <a:rPr lang="en-US" dirty="0"/>
              <a:t>Repercussions for patients, security and overall quality of care.</a:t>
            </a:r>
          </a:p>
        </p:txBody>
      </p:sp>
      <p:pic>
        <p:nvPicPr>
          <p:cNvPr id="2" name="Picture 2">
            <a:extLst>
              <a:ext uri="{FF2B5EF4-FFF2-40B4-BE49-F238E27FC236}">
                <a16:creationId xmlns:a16="http://schemas.microsoft.com/office/drawing/2014/main" id="{414089B1-0175-5A27-2401-690060C9F0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5481" y="2809910"/>
            <a:ext cx="3554791" cy="23837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87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8B7F-D83A-49B8-84DF-05CD3447BF35}"/>
              </a:ext>
            </a:extLst>
          </p:cNvPr>
          <p:cNvSpPr>
            <a:spLocks noGrp="1"/>
          </p:cNvSpPr>
          <p:nvPr>
            <p:ph type="title"/>
          </p:nvPr>
        </p:nvSpPr>
        <p:spPr>
          <a:xfrm>
            <a:off x="4020671" y="309096"/>
            <a:ext cx="2346512" cy="1347974"/>
          </a:xfrm>
        </p:spPr>
        <p:txBody>
          <a:bodyPr>
            <a:noAutofit/>
          </a:bodyPr>
          <a:lstStyle/>
          <a:p>
            <a:r>
              <a:rPr lang="en-US" sz="7200" b="0" i="0" u="none" strike="noStrike" baseline="0" dirty="0">
                <a:solidFill>
                  <a:srgbClr val="002060"/>
                </a:solidFill>
                <a:latin typeface="VerbBlack"/>
              </a:rPr>
              <a:t>87%</a:t>
            </a:r>
            <a:endParaRPr lang="en-US" sz="7200" dirty="0">
              <a:solidFill>
                <a:srgbClr val="002060"/>
              </a:solidFill>
              <a:cs typeface="Calibri Light"/>
            </a:endParaRPr>
          </a:p>
        </p:txBody>
      </p:sp>
      <p:pic>
        <p:nvPicPr>
          <p:cNvPr id="6" name="Picture 5">
            <a:extLst>
              <a:ext uri="{FF2B5EF4-FFF2-40B4-BE49-F238E27FC236}">
                <a16:creationId xmlns:a16="http://schemas.microsoft.com/office/drawing/2014/main" id="{7F13ED82-9E99-4174-B8B3-1515CBC9DEE0}"/>
              </a:ext>
            </a:extLst>
          </p:cNvPr>
          <p:cNvPicPr>
            <a:picLocks noChangeAspect="1"/>
          </p:cNvPicPr>
          <p:nvPr/>
        </p:nvPicPr>
        <p:blipFill>
          <a:blip r:embed="rId3"/>
          <a:stretch>
            <a:fillRect/>
          </a:stretch>
        </p:blipFill>
        <p:spPr>
          <a:xfrm>
            <a:off x="1011676" y="1936792"/>
            <a:ext cx="7182326" cy="4180088"/>
          </a:xfrm>
          <a:prstGeom prst="rect">
            <a:avLst/>
          </a:prstGeom>
        </p:spPr>
      </p:pic>
      <p:sp>
        <p:nvSpPr>
          <p:cNvPr id="8" name="TextBox 7">
            <a:extLst>
              <a:ext uri="{FF2B5EF4-FFF2-40B4-BE49-F238E27FC236}">
                <a16:creationId xmlns:a16="http://schemas.microsoft.com/office/drawing/2014/main" id="{AF01A05C-2D64-4D8C-8B44-13C9DF3A9791}"/>
              </a:ext>
            </a:extLst>
          </p:cNvPr>
          <p:cNvSpPr txBox="1"/>
          <p:nvPr/>
        </p:nvSpPr>
        <p:spPr>
          <a:xfrm>
            <a:off x="8625897" y="2122277"/>
            <a:ext cx="2881293" cy="1569660"/>
          </a:xfrm>
          <a:prstGeom prst="rect">
            <a:avLst/>
          </a:prstGeom>
          <a:noFill/>
        </p:spPr>
        <p:txBody>
          <a:bodyPr wrap="square">
            <a:spAutoFit/>
          </a:bodyPr>
          <a:lstStyle/>
          <a:p>
            <a:r>
              <a:rPr lang="en-US" sz="2400" dirty="0">
                <a:solidFill>
                  <a:srgbClr val="002060"/>
                </a:solidFill>
                <a:latin typeface="VerbBlack"/>
              </a:rPr>
              <a:t>Percentage of Breaches caused by hackers and insider threats</a:t>
            </a:r>
            <a:endParaRPr lang="en-US" sz="2400" dirty="0"/>
          </a:p>
        </p:txBody>
      </p:sp>
      <p:sp>
        <p:nvSpPr>
          <p:cNvPr id="9" name="TextBox 8">
            <a:extLst>
              <a:ext uri="{FF2B5EF4-FFF2-40B4-BE49-F238E27FC236}">
                <a16:creationId xmlns:a16="http://schemas.microsoft.com/office/drawing/2014/main" id="{ABF411D1-5444-45D6-AFBF-32DBF5E95467}"/>
              </a:ext>
            </a:extLst>
          </p:cNvPr>
          <p:cNvSpPr txBox="1"/>
          <p:nvPr/>
        </p:nvSpPr>
        <p:spPr>
          <a:xfrm>
            <a:off x="8194002" y="4735723"/>
            <a:ext cx="3997998" cy="1323439"/>
          </a:xfrm>
          <a:prstGeom prst="rect">
            <a:avLst/>
          </a:prstGeom>
          <a:noFill/>
        </p:spPr>
        <p:txBody>
          <a:bodyPr wrap="square">
            <a:spAutoFit/>
          </a:bodyPr>
          <a:lstStyle/>
          <a:p>
            <a:pPr algn="ctr"/>
            <a:r>
              <a:rPr lang="en-US" sz="4000" dirty="0"/>
              <a:t>$4.61 Million</a:t>
            </a:r>
          </a:p>
          <a:p>
            <a:pPr algn="ctr"/>
            <a:r>
              <a:rPr lang="en-US" sz="4000" dirty="0"/>
              <a:t> Dollars</a:t>
            </a:r>
          </a:p>
        </p:txBody>
      </p:sp>
    </p:spTree>
    <p:extLst>
      <p:ext uri="{BB962C8B-B14F-4D97-AF65-F5344CB8AC3E}">
        <p14:creationId xmlns:p14="http://schemas.microsoft.com/office/powerpoint/2010/main" val="37582790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AD8E59-59E7-493B-979E-C55A30EEAB04}"/>
              </a:ext>
            </a:extLst>
          </p:cNvPr>
          <p:cNvSpPr>
            <a:spLocks noGrp="1"/>
          </p:cNvSpPr>
          <p:nvPr>
            <p:ph type="title"/>
          </p:nvPr>
        </p:nvSpPr>
        <p:spPr>
          <a:xfrm>
            <a:off x="838200" y="668377"/>
            <a:ext cx="10515600" cy="1325563"/>
          </a:xfrm>
        </p:spPr>
        <p:txBody>
          <a:bodyPr>
            <a:normAutofit/>
          </a:bodyPr>
          <a:lstStyle/>
          <a:p>
            <a:r>
              <a:rPr lang="en-US" b="1" dirty="0"/>
              <a:t>Protenus  Report 2022</a:t>
            </a:r>
            <a:endParaRPr lang="en-US" b="1" dirty="0">
              <a:cs typeface="Calibri Light"/>
            </a:endParaRPr>
          </a:p>
        </p:txBody>
      </p:sp>
      <p:sp>
        <p:nvSpPr>
          <p:cNvPr id="3" name="Content Placeholder 2">
            <a:extLst>
              <a:ext uri="{FF2B5EF4-FFF2-40B4-BE49-F238E27FC236}">
                <a16:creationId xmlns:a16="http://schemas.microsoft.com/office/drawing/2014/main" id="{049C6904-5F33-46A8-9F70-EDAAB958015C}"/>
              </a:ext>
            </a:extLst>
          </p:cNvPr>
          <p:cNvSpPr>
            <a:spLocks noGrp="1"/>
          </p:cNvSpPr>
          <p:nvPr>
            <p:ph sz="half" idx="1"/>
          </p:nvPr>
        </p:nvSpPr>
        <p:spPr>
          <a:xfrm>
            <a:off x="838199" y="2177456"/>
            <a:ext cx="9410205" cy="3795748"/>
          </a:xfrm>
          <a:effectLst>
            <a:glow rad="2286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0" indent="0">
              <a:buNone/>
            </a:pPr>
            <a:r>
              <a:rPr lang="en-US" dirty="0"/>
              <a:t>Insider threats have increased across all three insider profiles</a:t>
            </a:r>
          </a:p>
          <a:p>
            <a:endParaRPr lang="en-US" dirty="0"/>
          </a:p>
          <a:p>
            <a:pPr marL="514350" indent="-514350">
              <a:buAutoNum type="arabicPeriod"/>
            </a:pPr>
            <a:r>
              <a:rPr lang="en-US" dirty="0"/>
              <a:t>Careless or negligent employee or subcontractor</a:t>
            </a:r>
          </a:p>
          <a:p>
            <a:pPr marL="514350" indent="-514350">
              <a:buAutoNum type="arabicPeriod"/>
            </a:pPr>
            <a:r>
              <a:rPr lang="en-US" dirty="0"/>
              <a:t>A criminal or malicious insider</a:t>
            </a:r>
          </a:p>
          <a:p>
            <a:pPr marL="514350" indent="-514350">
              <a:buAutoNum type="arabicPeriod"/>
            </a:pPr>
            <a:r>
              <a:rPr lang="en-US" dirty="0"/>
              <a:t>A credentialed thief</a:t>
            </a:r>
          </a:p>
        </p:txBody>
      </p:sp>
    </p:spTree>
    <p:extLst>
      <p:ext uri="{BB962C8B-B14F-4D97-AF65-F5344CB8AC3E}">
        <p14:creationId xmlns:p14="http://schemas.microsoft.com/office/powerpoint/2010/main" val="289379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A9816C-725E-47B2-9504-A052AC5E073B}"/>
              </a:ext>
            </a:extLst>
          </p:cNvPr>
          <p:cNvSpPr>
            <a:spLocks noGrp="1"/>
          </p:cNvSpPr>
          <p:nvPr>
            <p:ph sz="half" idx="1"/>
          </p:nvPr>
        </p:nvSpPr>
        <p:spPr>
          <a:xfrm>
            <a:off x="6356820" y="2342512"/>
            <a:ext cx="4449725" cy="3580050"/>
          </a:xfrm>
        </p:spPr>
        <p:txBody>
          <a:bodyPr>
            <a:normAutofit/>
          </a:bodyPr>
          <a:lstStyle/>
          <a:p>
            <a:pPr marL="0" indent="0">
              <a:buNone/>
            </a:pPr>
            <a:endParaRPr lang="en-US" sz="2400" dirty="0"/>
          </a:p>
          <a:p>
            <a:pPr marL="0" indent="0" algn="ctr">
              <a:buNone/>
            </a:pPr>
            <a:r>
              <a:rPr lang="en-US" sz="3600" b="1" i="1" dirty="0">
                <a:solidFill>
                  <a:srgbClr val="002060"/>
                </a:solidFill>
              </a:rPr>
              <a:t>Careless or negligent employees equally 56% of the incidents </a:t>
            </a:r>
          </a:p>
          <a:p>
            <a:pPr marL="0" indent="0">
              <a:buNone/>
            </a:pPr>
            <a:endParaRPr lang="en-US" sz="3600" b="1" dirty="0">
              <a:solidFill>
                <a:srgbClr val="002060"/>
              </a:solidFill>
            </a:endParaRPr>
          </a:p>
          <a:p>
            <a:pPr marL="0" indent="0" algn="ctr">
              <a:buNone/>
            </a:pPr>
            <a:endParaRPr lang="en-US" b="1" dirty="0"/>
          </a:p>
        </p:txBody>
      </p:sp>
      <p:sp>
        <p:nvSpPr>
          <p:cNvPr id="10" name="TextBox 9">
            <a:extLst>
              <a:ext uri="{FF2B5EF4-FFF2-40B4-BE49-F238E27FC236}">
                <a16:creationId xmlns:a16="http://schemas.microsoft.com/office/drawing/2014/main" id="{CFF4F8A4-A829-4327-84FB-019FCF411AF7}"/>
              </a:ext>
            </a:extLst>
          </p:cNvPr>
          <p:cNvSpPr txBox="1"/>
          <p:nvPr/>
        </p:nvSpPr>
        <p:spPr>
          <a:xfrm>
            <a:off x="2288969" y="561427"/>
            <a:ext cx="7021286" cy="1077218"/>
          </a:xfrm>
          <a:prstGeom prst="rect">
            <a:avLst/>
          </a:prstGeom>
          <a:noFill/>
        </p:spPr>
        <p:txBody>
          <a:bodyPr wrap="square">
            <a:spAutoFit/>
          </a:bodyPr>
          <a:lstStyle/>
          <a:p>
            <a:pPr marL="0" indent="0" algn="ctr">
              <a:buNone/>
            </a:pPr>
            <a:r>
              <a:rPr lang="en-US" sz="3200" b="1" dirty="0"/>
              <a:t>The most prevalent of the three insider threats?</a:t>
            </a:r>
          </a:p>
        </p:txBody>
      </p:sp>
      <p:pic>
        <p:nvPicPr>
          <p:cNvPr id="9" name="Picture 8" descr="A picture containing text, electronics&#10;&#10;Description automatically generated">
            <a:extLst>
              <a:ext uri="{FF2B5EF4-FFF2-40B4-BE49-F238E27FC236}">
                <a16:creationId xmlns:a16="http://schemas.microsoft.com/office/drawing/2014/main" id="{322EC4E1-DA90-45D9-AA2C-1D27B6F68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992" y="2362939"/>
            <a:ext cx="4173249" cy="2782400"/>
          </a:xfrm>
          <a:prstGeom prst="rect">
            <a:avLst/>
          </a:prstGeom>
        </p:spPr>
      </p:pic>
    </p:spTree>
    <p:extLst>
      <p:ext uri="{BB962C8B-B14F-4D97-AF65-F5344CB8AC3E}">
        <p14:creationId xmlns:p14="http://schemas.microsoft.com/office/powerpoint/2010/main" val="82832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125897" y="2362805"/>
            <a:ext cx="3895474" cy="3163224"/>
          </a:xfrm>
        </p:spPr>
        <p:txBody>
          <a:bodyPr vert="horz" lIns="91440" tIns="45720" rIns="91440" bIns="45720" rtlCol="0" anchor="t">
            <a:normAutofit/>
          </a:bodyPr>
          <a:lstStyle/>
          <a:p>
            <a:r>
              <a:rPr lang="en-US" sz="4800" dirty="0"/>
              <a:t>Who is behind Insider Threats ?</a:t>
            </a:r>
            <a:br>
              <a:rPr lang="en-US" sz="4800" dirty="0"/>
            </a:br>
            <a:endParaRPr lang="en-US" sz="4800" dirty="0">
              <a:cs typeface="Calibri Light"/>
            </a:endParaRPr>
          </a:p>
        </p:txBody>
      </p:sp>
      <p:sp>
        <p:nvSpPr>
          <p:cNvPr id="28" name="Rectangle 2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extBox 4">
            <a:extLst>
              <a:ext uri="{FF2B5EF4-FFF2-40B4-BE49-F238E27FC236}">
                <a16:creationId xmlns:a16="http://schemas.microsoft.com/office/drawing/2014/main" id="{DCC1C98C-24FB-BCEF-B872-13C38F40E8AA}"/>
              </a:ext>
            </a:extLst>
          </p:cNvPr>
          <p:cNvGraphicFramePr/>
          <p:nvPr>
            <p:extLst>
              <p:ext uri="{D42A27DB-BD31-4B8C-83A1-F6EECF244321}">
                <p14:modId xmlns:p14="http://schemas.microsoft.com/office/powerpoint/2010/main" val="1624419978"/>
              </p:ext>
            </p:extLst>
          </p:nvPr>
        </p:nvGraphicFramePr>
        <p:xfrm>
          <a:off x="4021372" y="770020"/>
          <a:ext cx="7550514" cy="582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21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1006900" y="1188637"/>
            <a:ext cx="3141430" cy="4480726"/>
          </a:xfrm>
        </p:spPr>
        <p:txBody>
          <a:bodyPr vert="horz" lIns="91440" tIns="45720" rIns="91440" bIns="45720" rtlCol="0" anchor="ctr">
            <a:normAutofit/>
          </a:bodyPr>
          <a:lstStyle/>
          <a:p>
            <a:pPr algn="r"/>
            <a:r>
              <a:rPr lang="en-US" sz="6600" kern="1200" dirty="0">
                <a:solidFill>
                  <a:schemeClr val="tx1"/>
                </a:solidFill>
                <a:latin typeface="+mj-lt"/>
                <a:ea typeface="+mj-ea"/>
                <a:cs typeface="+mj-cs"/>
              </a:rPr>
              <a:t>How could this happen?</a:t>
            </a:r>
          </a:p>
        </p:txBody>
      </p:sp>
      <p:cxnSp>
        <p:nvCxnSpPr>
          <p:cNvPr id="31" name="Straight Connector 3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21AA54-F113-4E44-9673-709464FC8DFE}"/>
              </a:ext>
            </a:extLst>
          </p:cNvPr>
          <p:cNvSpPr txBox="1"/>
          <p:nvPr/>
        </p:nvSpPr>
        <p:spPr>
          <a:xfrm>
            <a:off x="4895389" y="1338729"/>
            <a:ext cx="5039123" cy="4180542"/>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en-US" sz="2400" b="0" i="0" dirty="0">
                <a:effectLst/>
              </a:rPr>
              <a:t>61 % of data breaches involving an insider are primarily unintentional caused by negligent insiders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Lack of awareness of security policies and training</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b="0" i="0" dirty="0">
                <a:effectLst/>
              </a:rPr>
              <a:t>Leaving an unencrypted mobile device or laptop containing sensitive data unattended</a:t>
            </a:r>
            <a:r>
              <a:rPr lang="en-US" sz="2400" dirty="0"/>
              <a:t>,</a:t>
            </a:r>
            <a:r>
              <a:rPr lang="en-US" sz="2400" b="0" i="0" dirty="0">
                <a:effectLst/>
              </a:rPr>
              <a:t> leaving the potential for loss of theft</a:t>
            </a:r>
          </a:p>
          <a:p>
            <a:pPr indent="-228600">
              <a:lnSpc>
                <a:spcPct val="90000"/>
              </a:lnSpc>
              <a:spcAft>
                <a:spcPts val="600"/>
              </a:spcAft>
              <a:buFont typeface="Arial" panose="020B0604020202020204" pitchFamily="34" charset="0"/>
              <a:buChar char="•"/>
            </a:pPr>
            <a:endParaRPr lang="en-US" sz="2400" b="0" i="0" dirty="0">
              <a:effectLst/>
            </a:endParaRPr>
          </a:p>
          <a:p>
            <a:pPr indent="-228600">
              <a:lnSpc>
                <a:spcPct val="90000"/>
              </a:lnSpc>
              <a:spcAft>
                <a:spcPts val="600"/>
              </a:spcAft>
              <a:buFont typeface="Arial" panose="020B0604020202020204" pitchFamily="34" charset="0"/>
              <a:buChar char="•"/>
            </a:pPr>
            <a:r>
              <a:rPr lang="en-US" sz="2400" dirty="0"/>
              <a:t>Employee grievance against the organization</a:t>
            </a:r>
            <a:endParaRPr lang="en-US" sz="2400" b="0" i="0" dirty="0">
              <a:effectLst/>
            </a:endParaRPr>
          </a:p>
          <a:p>
            <a:pPr indent="-228600">
              <a:lnSpc>
                <a:spcPct val="90000"/>
              </a:lnSpc>
              <a:spcAft>
                <a:spcPts val="600"/>
              </a:spcAft>
              <a:buFont typeface="Arial" panose="020B0604020202020204" pitchFamily="34" charset="0"/>
              <a:buChar char="•"/>
            </a:pPr>
            <a:endParaRPr lang="en-US" sz="1900" b="0" i="0" dirty="0">
              <a:effectLst/>
            </a:endParaRPr>
          </a:p>
        </p:txBody>
      </p:sp>
    </p:spTree>
    <p:extLst>
      <p:ext uri="{BB962C8B-B14F-4D97-AF65-F5344CB8AC3E}">
        <p14:creationId xmlns:p14="http://schemas.microsoft.com/office/powerpoint/2010/main" val="2134375191"/>
      </p:ext>
    </p:extLst>
  </p:cSld>
  <p:clrMapOvr>
    <a:masterClrMapping/>
  </p:clrMapOvr>
</p:sld>
</file>

<file path=ppt/theme/theme1.xml><?xml version="1.0" encoding="utf-8"?>
<a:theme xmlns:a="http://schemas.openxmlformats.org/drawingml/2006/main" name="2_Office Theme">
  <a:themeElements>
    <a:clrScheme name="405d Colors">
      <a:dk1>
        <a:srgbClr val="000000"/>
      </a:dk1>
      <a:lt1>
        <a:srgbClr val="FFFFFF"/>
      </a:lt1>
      <a:dk2>
        <a:srgbClr val="3C3733"/>
      </a:dk2>
      <a:lt2>
        <a:srgbClr val="CFD0CC"/>
      </a:lt2>
      <a:accent1>
        <a:srgbClr val="00538A"/>
      </a:accent1>
      <a:accent2>
        <a:srgbClr val="FEAE00"/>
      </a:accent2>
      <a:accent3>
        <a:srgbClr val="008A00"/>
      </a:accent3>
      <a:accent4>
        <a:srgbClr val="BB1522"/>
      </a:accent4>
      <a:accent5>
        <a:srgbClr val="93BCE0"/>
      </a:accent5>
      <a:accent6>
        <a:srgbClr val="052C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3DE4F678BCE42A8D990E6C9E02D41" ma:contentTypeVersion="13" ma:contentTypeDescription="Create a new document." ma:contentTypeScope="" ma:versionID="9f696381ed78ca4d8c3139bdf10476f6">
  <xsd:schema xmlns:xsd="http://www.w3.org/2001/XMLSchema" xmlns:xs="http://www.w3.org/2001/XMLSchema" xmlns:p="http://schemas.microsoft.com/office/2006/metadata/properties" xmlns:ns2="68ad1d10-45b6-40a4-ad5f-909c77b0fc6e" xmlns:ns3="3a7aa002-255c-4d4b-959f-757a6f7788a0" targetNamespace="http://schemas.microsoft.com/office/2006/metadata/properties" ma:root="true" ma:fieldsID="a8d0d125bafbd593510d47a85c9625f8" ns2:_="" ns3:_="">
    <xsd:import namespace="68ad1d10-45b6-40a4-ad5f-909c77b0fc6e"/>
    <xsd:import namespace="3a7aa002-255c-4d4b-959f-757a6f7788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1d10-45b6-40a4-ad5f-909c77b0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aa002-255c-4d4b-959f-757a6f7788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ca7540-8c15-4403-b628-01b1ba060e76}" ma:internalName="TaxCatchAll" ma:showField="CatchAllData" ma:web="3a7aa002-255c-4d4b-959f-757a6f7788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a7aa002-255c-4d4b-959f-757a6f7788a0" xsi:nil="true"/>
    <lcf76f155ced4ddcb4097134ff3c332f xmlns="68ad1d10-45b6-40a4-ad5f-909c77b0fc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B86EE-A89D-4AC6-91BF-728956E2D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1d10-45b6-40a4-ad5f-909c77b0fc6e"/>
    <ds:schemaRef ds:uri="3a7aa002-255c-4d4b-959f-757a6f778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EA6B4-0CA5-4334-B7EC-867404A222F0}">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dc0ac6b-5a61-49a0-84bb-35cdab0f79c1"/>
    <ds:schemaRef ds:uri="http://purl.org/dc/terms/"/>
    <ds:schemaRef ds:uri="http://purl.org/dc/dcmitype/"/>
    <ds:schemaRef ds:uri="853e9d2b-ee1d-40a1-ab66-496414ca18d6"/>
    <ds:schemaRef ds:uri="http://www.w3.org/XML/1998/namespace"/>
    <ds:schemaRef ds:uri="http://purl.org/dc/elements/1.1/"/>
    <ds:schemaRef ds:uri="3a7aa002-255c-4d4b-959f-757a6f7788a0"/>
    <ds:schemaRef ds:uri="68ad1d10-45b6-40a4-ad5f-909c77b0fc6e"/>
  </ds:schemaRefs>
</ds:datastoreItem>
</file>

<file path=customXml/itemProps3.xml><?xml version="1.0" encoding="utf-8"?>
<ds:datastoreItem xmlns:ds="http://schemas.openxmlformats.org/officeDocument/2006/customXml" ds:itemID="{68582B11-D2D0-4C18-BAD2-C7EBE20E7786}">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66d73691-ea97-48b1-95d5-e94f0a46b878}" contentBits="0" removed="0"/>
</clbl:labelList>
</file>

<file path=docProps/app.xml><?xml version="1.0" encoding="utf-8"?>
<Properties xmlns="http://schemas.openxmlformats.org/officeDocument/2006/extended-properties" xmlns:vt="http://schemas.openxmlformats.org/officeDocument/2006/docPropsVTypes">
  <TotalTime>1211</TotalTime>
  <Words>2513</Words>
  <Application>Microsoft Macintosh PowerPoint</Application>
  <PresentationFormat>Widescreen</PresentationFormat>
  <Paragraphs>250</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Light</vt:lpstr>
      <vt:lpstr>Georgia</vt:lpstr>
      <vt:lpstr>Source Sans Pro</vt:lpstr>
      <vt:lpstr>Symbol</vt:lpstr>
      <vt:lpstr>Times New Roman</vt:lpstr>
      <vt:lpstr>VerbBlack</vt:lpstr>
      <vt:lpstr>Wingdings</vt:lpstr>
      <vt:lpstr>2_Office Theme</vt:lpstr>
      <vt:lpstr>Office Theme</vt:lpstr>
      <vt:lpstr>    Insider Accidental, or Malicious   Data Loss </vt:lpstr>
      <vt:lpstr>Welcome  Insider, Accidental, or Malicious Data Loss  </vt:lpstr>
      <vt:lpstr>PowerPoint Presentation</vt:lpstr>
      <vt:lpstr>Insider Threats Defined: Who, What, Why?</vt:lpstr>
      <vt:lpstr>87%</vt:lpstr>
      <vt:lpstr>Protenus  Report 2022</vt:lpstr>
      <vt:lpstr>PowerPoint Presentation</vt:lpstr>
      <vt:lpstr>Who is behind Insider Threats ? </vt:lpstr>
      <vt:lpstr>How could this happen?</vt:lpstr>
      <vt:lpstr>Knowledge Check #1</vt:lpstr>
      <vt:lpstr>Answer to Knowledge Check #1</vt:lpstr>
      <vt:lpstr>PowerPoint Presentation</vt:lpstr>
      <vt:lpstr>Steps to protect your data</vt:lpstr>
      <vt:lpstr>See something  Say something</vt:lpstr>
      <vt:lpstr>See something  Say something</vt:lpstr>
      <vt:lpstr>Knowledge Check #2</vt:lpstr>
      <vt:lpstr>Answer to Knowledge Check #2</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Wagner (US)</dc:creator>
  <cp:lastModifiedBy>Taggart, Sebastien [USA]</cp:lastModifiedBy>
  <cp:revision>83</cp:revision>
  <dcterms:created xsi:type="dcterms:W3CDTF">2022-03-08T15:42:06Z</dcterms:created>
  <dcterms:modified xsi:type="dcterms:W3CDTF">2026-06-09T15:41:35Z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0x01010073E62E4DFD8A4E4BA673AEB1016612B3</vt:lpwstr>
  </property>
  <property fmtid="{D5CDD505-2E9C-101B-9397-08002B2CF9AE}" pid="3" name="MediaServiceImageTags">
    <vt:lpwstr/>
  </property>
</Properties>
</file>