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4" r:id="rId4"/>
  </p:sldMasterIdLst>
  <p:notesMasterIdLst>
    <p:notesMasterId r:id="rId28"/>
  </p:notesMasterIdLst>
  <p:handoutMasterIdLst>
    <p:handoutMasterId r:id="rId29"/>
  </p:handoutMasterIdLst>
  <p:sldIdLst>
    <p:sldId id="311" r:id="rId5"/>
    <p:sldId id="300" r:id="rId6"/>
    <p:sldId id="278" r:id="rId7"/>
    <p:sldId id="307" r:id="rId8"/>
    <p:sldId id="314" r:id="rId9"/>
    <p:sldId id="279" r:id="rId10"/>
    <p:sldId id="313" r:id="rId11"/>
    <p:sldId id="316" r:id="rId12"/>
    <p:sldId id="284" r:id="rId13"/>
    <p:sldId id="305" r:id="rId14"/>
    <p:sldId id="317" r:id="rId15"/>
    <p:sldId id="281" r:id="rId16"/>
    <p:sldId id="285" r:id="rId17"/>
    <p:sldId id="282" r:id="rId18"/>
    <p:sldId id="312" r:id="rId19"/>
    <p:sldId id="290" r:id="rId20"/>
    <p:sldId id="304" r:id="rId21"/>
    <p:sldId id="310" r:id="rId22"/>
    <p:sldId id="287" r:id="rId23"/>
    <p:sldId id="302" r:id="rId24"/>
    <p:sldId id="293" r:id="rId25"/>
    <p:sldId id="303" r:id="rId26"/>
    <p:sldId id="299"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7287541-64D0-95BA-5762-36BE272717AE}" name="Chua, Julie A. (OS/OCIO/OIS)" initials="C(" userId="S::julie.chua@hhs.gov::cf56bc79-6eaa-420f-8eb5-ad3eb2894242" providerId="AD"/>
  <p188:author id="{7DF091BD-4316-F5E2-D7F0-FC92AF4077C4}" name="Mcclelland, Jane (OS/ASA) (CTR)" initials="M(" userId="S::jane.mcclelland@hhs.gov::c431e43d-473a-4c5f-b741-cf67c4b5135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unro, Lisa (OS/ASA)" initials="ML(" lastIdx="7" clrIdx="0">
    <p:extLst>
      <p:ext uri="{19B8F6BF-5375-455C-9EA6-DF929625EA0E}">
        <p15:presenceInfo xmlns:p15="http://schemas.microsoft.com/office/powerpoint/2012/main" userId="S::Lisa.Munro@hhs.gov::540df287-d974-4114-b424-7ea011bbde9b" providerId="AD"/>
      </p:ext>
    </p:extLst>
  </p:cmAuthor>
  <p:cmAuthor id="2" name="Mcclelland, Jane (OS/ASA) (CTR)" initials="M(" lastIdx="19" clrIdx="1">
    <p:extLst>
      <p:ext uri="{19B8F6BF-5375-455C-9EA6-DF929625EA0E}">
        <p15:presenceInfo xmlns:p15="http://schemas.microsoft.com/office/powerpoint/2012/main" userId="S::jane.mcclelland@hhs.gov::c431e43d-473a-4c5f-b741-cf67c4b5135e" providerId="AD"/>
      </p:ext>
    </p:extLst>
  </p:cmAuthor>
  <p:cmAuthor id="3" name="Douglas, Nicola (OS/ASA) (CTR)" initials="D(" lastIdx="9" clrIdx="2">
    <p:extLst>
      <p:ext uri="{19B8F6BF-5375-455C-9EA6-DF929625EA0E}">
        <p15:presenceInfo xmlns:p15="http://schemas.microsoft.com/office/powerpoint/2012/main" userId="S::nicola.douglas@hhs.gov::d1ea2b4c-bc9e-4f76-ada8-4431e6998cb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AB6C57E-89BE-4F14-B869-971307EF28F2}" v="22" dt="2023-04-11T13:07:00.66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76027" autoAdjust="0"/>
  </p:normalViewPr>
  <p:slideViewPr>
    <p:cSldViewPr snapToGrid="0">
      <p:cViewPr varScale="1">
        <p:scale>
          <a:sx n="81" d="100"/>
          <a:sy n="81" d="100"/>
        </p:scale>
        <p:origin x="2296" y="480"/>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36"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 Id="rId35" Type="http://schemas.microsoft.com/office/2015/10/relationships/revisionInfo" Target="revisionInfo.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081695E-892C-4815-9A60-87F297552EE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66B8487-CBCF-4158-9FA0-84B388DE237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D50FEC8-978E-4470-9F24-940355081DDF}" type="datetimeFigureOut">
              <a:rPr lang="en-US" smtClean="0"/>
              <a:t>6/9/26</a:t>
            </a:fld>
            <a:endParaRPr lang="en-US"/>
          </a:p>
        </p:txBody>
      </p:sp>
      <p:sp>
        <p:nvSpPr>
          <p:cNvPr id="4" name="Footer Placeholder 3">
            <a:extLst>
              <a:ext uri="{FF2B5EF4-FFF2-40B4-BE49-F238E27FC236}">
                <a16:creationId xmlns:a16="http://schemas.microsoft.com/office/drawing/2014/main" id="{D7587887-90AB-4DEC-BF8F-51BB14B528E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7657445-E83F-496C-B1ED-B4891DD9959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FD6BE75-2113-4356-8247-22D0FF6FE811}" type="slidenum">
              <a:rPr lang="en-US" smtClean="0"/>
              <a:t>‹#›</a:t>
            </a:fld>
            <a:endParaRPr lang="en-US"/>
          </a:p>
        </p:txBody>
      </p:sp>
    </p:spTree>
    <p:extLst>
      <p:ext uri="{BB962C8B-B14F-4D97-AF65-F5344CB8AC3E}">
        <p14:creationId xmlns:p14="http://schemas.microsoft.com/office/powerpoint/2010/main" val="18703462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FF2E41-829C-4199-9839-2967DAAB1907}" type="datetimeFigureOut">
              <a:rPr lang="en-US" smtClean="0"/>
              <a:t>6/9/26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3FFAC6-29AE-4912-AC3A-FF91DA285322}" type="slidenum">
              <a:rPr lang="en-US" smtClean="0"/>
              <a:t>‹#›</a:t>
            </a:fld>
            <a:endParaRPr lang="en-US"/>
          </a:p>
        </p:txBody>
      </p:sp>
    </p:spTree>
    <p:extLst>
      <p:ext uri="{BB962C8B-B14F-4D97-AF65-F5344CB8AC3E}">
        <p14:creationId xmlns:p14="http://schemas.microsoft.com/office/powerpoint/2010/main" val="4510841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en-US" dirty="0"/>
              <a:t>NARRATOR:</a:t>
            </a:r>
          </a:p>
          <a:p>
            <a:pPr>
              <a:lnSpc>
                <a:spcPct val="115000"/>
              </a:lnSpc>
            </a:pPr>
            <a:r>
              <a:rPr lang="en-US" dirty="0"/>
              <a:t>Welcome to the 405d knowledge on demand program, “Ransomware - It’s not IF, but WHEN.”</a:t>
            </a:r>
          </a:p>
          <a:p>
            <a:pPr>
              <a:lnSpc>
                <a:spcPct val="115000"/>
              </a:lnSpc>
            </a:pPr>
            <a:endParaRPr lang="en-US" dirty="0"/>
          </a:p>
          <a:p>
            <a:pPr>
              <a:lnSpc>
                <a:spcPct val="115000"/>
              </a:lnSpc>
            </a:pPr>
            <a:r>
              <a:rPr lang="en-US" dirty="0"/>
              <a:t>In this course you’ll learn how to </a:t>
            </a:r>
            <a:r>
              <a:rPr lang="en-US" b="1" dirty="0"/>
              <a:t>plan</a:t>
            </a:r>
            <a:r>
              <a:rPr lang="en-US" dirty="0"/>
              <a:t>, </a:t>
            </a:r>
            <a:r>
              <a:rPr lang="en-US" b="1" dirty="0"/>
              <a:t>prepare</a:t>
            </a:r>
            <a:r>
              <a:rPr lang="en-US" dirty="0"/>
              <a:t> and </a:t>
            </a:r>
            <a:r>
              <a:rPr lang="en-US" b="1" dirty="0"/>
              <a:t>protect</a:t>
            </a:r>
            <a:r>
              <a:rPr lang="en-US" dirty="0"/>
              <a:t> your organization from the threat of ransomware attacks.</a:t>
            </a:r>
          </a:p>
          <a:p>
            <a:pPr>
              <a:lnSpc>
                <a:spcPct val="115000"/>
              </a:lnSpc>
            </a:pPr>
            <a:endParaRPr lang="en-US" dirty="0"/>
          </a:p>
        </p:txBody>
      </p:sp>
      <p:sp>
        <p:nvSpPr>
          <p:cNvPr id="4" name="Slide Number Placeholder 3"/>
          <p:cNvSpPr>
            <a:spLocks noGrp="1"/>
          </p:cNvSpPr>
          <p:nvPr>
            <p:ph type="sldNum" sz="quarter" idx="5"/>
          </p:nvPr>
        </p:nvSpPr>
        <p:spPr/>
        <p:txBody>
          <a:bodyPr/>
          <a:lstStyle/>
          <a:p>
            <a:fld id="{FA3FFAC6-29AE-4912-AC3A-FF91DA285322}" type="slidenum">
              <a:rPr lang="en-US" smtClean="0"/>
              <a:t>1</a:t>
            </a:fld>
            <a:endParaRPr lang="en-US"/>
          </a:p>
        </p:txBody>
      </p:sp>
    </p:spTree>
    <p:extLst>
      <p:ext uri="{BB962C8B-B14F-4D97-AF65-F5344CB8AC3E}">
        <p14:creationId xmlns:p14="http://schemas.microsoft.com/office/powerpoint/2010/main" val="32524803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The correct answer is: B </a:t>
            </a:r>
          </a:p>
          <a:p>
            <a:pPr marL="0" indent="0">
              <a:buNone/>
            </a:pPr>
            <a:endParaRPr lang="en-US" dirty="0"/>
          </a:p>
          <a:p>
            <a:pPr marL="0" indent="0">
              <a:buNone/>
            </a:pPr>
            <a:r>
              <a:rPr lang="en-US" dirty="0"/>
              <a:t>Ransomware if a type of malicious software that attempts to deny access to a user’s data, usually by encrypting the data with a key known only to the malicious attacker.</a:t>
            </a:r>
          </a:p>
          <a:p>
            <a:endParaRPr lang="en-US" dirty="0"/>
          </a:p>
          <a:p>
            <a:r>
              <a:rPr lang="en-US" dirty="0"/>
              <a:t>If you got this one correct, Great job.  But no worry if you did not.  We are going to continue learning more about how you can become more aware of the risks and dangers and how you can be ready if a malicious attack happens to you!</a:t>
            </a:r>
          </a:p>
        </p:txBody>
      </p:sp>
      <p:sp>
        <p:nvSpPr>
          <p:cNvPr id="4" name="Slide Number Placeholder 3"/>
          <p:cNvSpPr>
            <a:spLocks noGrp="1"/>
          </p:cNvSpPr>
          <p:nvPr>
            <p:ph type="sldNum" sz="quarter" idx="5"/>
          </p:nvPr>
        </p:nvSpPr>
        <p:spPr/>
        <p:txBody>
          <a:bodyPr/>
          <a:lstStyle/>
          <a:p>
            <a:fld id="{FA3FFAC6-29AE-4912-AC3A-FF91DA285322}" type="slidenum">
              <a:rPr lang="en-US" smtClean="0"/>
              <a:t>10</a:t>
            </a:fld>
            <a:endParaRPr lang="en-US"/>
          </a:p>
        </p:txBody>
      </p:sp>
    </p:spTree>
    <p:extLst>
      <p:ext uri="{BB962C8B-B14F-4D97-AF65-F5344CB8AC3E}">
        <p14:creationId xmlns:p14="http://schemas.microsoft.com/office/powerpoint/2010/main" val="35563889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0" i="0" u="none" strike="noStrike" baseline="0" dirty="0">
                <a:solidFill>
                  <a:srgbClr val="403C50"/>
                </a:solidFill>
                <a:latin typeface="Calluna-Regular"/>
              </a:rPr>
              <a:t> Narrator::</a:t>
            </a:r>
          </a:p>
          <a:p>
            <a:pPr algn="l"/>
            <a:r>
              <a:rPr lang="en-US" sz="1200" b="0" i="0" u="none" strike="noStrike" baseline="0" dirty="0">
                <a:solidFill>
                  <a:srgbClr val="403C50"/>
                </a:solidFill>
                <a:latin typeface="Calluna-Regular"/>
              </a:rPr>
              <a:t>We’ve just discussed what ransomware is and described some of the specific facts that define ransomware and how it works.</a:t>
            </a:r>
          </a:p>
          <a:p>
            <a:pPr algn="l"/>
            <a:endParaRPr lang="en-US" sz="1200" b="0" i="0" u="none" strike="noStrike" baseline="0" dirty="0">
              <a:solidFill>
                <a:srgbClr val="403C50"/>
              </a:solidFill>
              <a:latin typeface="Calluna-Regular"/>
            </a:endParaRPr>
          </a:p>
          <a:p>
            <a:pPr algn="l"/>
            <a:r>
              <a:rPr lang="en-US" sz="1200" b="0" i="0" u="none" strike="noStrike" baseline="0" dirty="0">
                <a:solidFill>
                  <a:srgbClr val="403C50"/>
                </a:solidFill>
                <a:latin typeface="Calluna-Regular"/>
              </a:rPr>
              <a:t>The FBI, HHS CISA and other federal agencies as, you can imagine, pay a lot of attention to this topic.</a:t>
            </a:r>
          </a:p>
          <a:p>
            <a:pPr algn="l"/>
            <a:r>
              <a:rPr lang="en-US" sz="1200" b="0" i="0" u="none" strike="noStrike" baseline="0" dirty="0">
                <a:solidFill>
                  <a:srgbClr val="403C50"/>
                </a:solidFill>
                <a:latin typeface="Calluna-Regular"/>
              </a:rPr>
              <a:t>In one notable instance from 2021, a ransomware incident exposed the files of nearly 1.6 million health system patients.</a:t>
            </a:r>
          </a:p>
          <a:p>
            <a:pPr algn="l"/>
            <a:r>
              <a:rPr lang="en-US" sz="1200" b="0" i="0" u="none" strike="noStrike" baseline="0" dirty="0">
                <a:solidFill>
                  <a:srgbClr val="403C50"/>
                </a:solidFill>
                <a:latin typeface="Calluna-Regular"/>
              </a:rPr>
              <a:t>These sensitive patient files were available on the dark web which was being reported on by media for several months - before the Indiana-based healthcare organization publicly acknowledged the exposure.</a:t>
            </a:r>
          </a:p>
          <a:p>
            <a:pPr algn="l"/>
            <a:endParaRPr lang="en-US" sz="1200" b="0" i="0" u="none" strike="noStrike" baseline="0" dirty="0">
              <a:solidFill>
                <a:srgbClr val="403C50"/>
              </a:solidFill>
              <a:latin typeface="Calluna-Regular"/>
            </a:endParaRPr>
          </a:p>
          <a:p>
            <a:pPr algn="l"/>
            <a:r>
              <a:rPr lang="en-US" sz="1200" b="0" i="0" u="none" strike="noStrike" baseline="0" dirty="0">
                <a:solidFill>
                  <a:srgbClr val="403C50"/>
                </a:solidFill>
                <a:latin typeface="Calluna-Regular"/>
              </a:rPr>
              <a:t>Although health system officials commended the quick action staff took to shut down the IT network and deploy EHR downtime procedures, the attack came just as Indiana’s COVID-19 caseload was surging, creating further strain on staff and patients at the worst possible  time.</a:t>
            </a:r>
            <a:endParaRPr lang="en-US" dirty="0"/>
          </a:p>
          <a:p>
            <a:r>
              <a:rPr lang="en-US" sz="1200" dirty="0">
                <a:latin typeface="IBMPlexSans-Light"/>
                <a:ea typeface="MS PGothic"/>
              </a:rPr>
              <a:t>**************************************</a:t>
            </a:r>
          </a:p>
          <a:p>
            <a:endParaRPr lang="en-US" dirty="0"/>
          </a:p>
        </p:txBody>
      </p:sp>
      <p:sp>
        <p:nvSpPr>
          <p:cNvPr id="4" name="Slide Number Placeholder 3"/>
          <p:cNvSpPr>
            <a:spLocks noGrp="1"/>
          </p:cNvSpPr>
          <p:nvPr>
            <p:ph type="sldNum" sz="quarter" idx="5"/>
          </p:nvPr>
        </p:nvSpPr>
        <p:spPr/>
        <p:txBody>
          <a:bodyPr/>
          <a:lstStyle/>
          <a:p>
            <a:fld id="{FA3FFAC6-29AE-4912-AC3A-FF91DA285322}" type="slidenum">
              <a:rPr lang="en-US" smtClean="0"/>
              <a:t>11</a:t>
            </a:fld>
            <a:endParaRPr lang="en-US"/>
          </a:p>
        </p:txBody>
      </p:sp>
    </p:spTree>
    <p:extLst>
      <p:ext uri="{BB962C8B-B14F-4D97-AF65-F5344CB8AC3E}">
        <p14:creationId xmlns:p14="http://schemas.microsoft.com/office/powerpoint/2010/main" val="36694143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0" i="0" u="none" strike="noStrike" baseline="0" dirty="0">
                <a:solidFill>
                  <a:srgbClr val="403C50"/>
                </a:solidFill>
                <a:latin typeface="Calluna-Regular"/>
              </a:rPr>
              <a:t>Narrator::</a:t>
            </a:r>
          </a:p>
          <a:p>
            <a:pPr algn="l"/>
            <a:r>
              <a:rPr lang="en-US" sz="1200" b="0" i="0" u="none" strike="noStrike" baseline="0" dirty="0">
                <a:solidFill>
                  <a:srgbClr val="403C50"/>
                </a:solidFill>
                <a:latin typeface="Calluna-Regular"/>
              </a:rPr>
              <a:t>We have just discussed what Ransomware is and talked about some of the specific facts that define ransomware and how it works.</a:t>
            </a:r>
          </a:p>
          <a:p>
            <a:r>
              <a:rPr lang="en-US" sz="1200" dirty="0">
                <a:latin typeface="IBMPlexSans-Light"/>
                <a:ea typeface="MS PGothic"/>
              </a:rPr>
              <a:t>Narrator:</a:t>
            </a:r>
          </a:p>
          <a:p>
            <a:endParaRPr lang="en-US" sz="1200" dirty="0">
              <a:latin typeface="IBMPlexSans-Light"/>
              <a:ea typeface="MS PGothic"/>
            </a:endParaRPr>
          </a:p>
          <a:p>
            <a:r>
              <a:rPr lang="en-US" sz="1200" dirty="0">
                <a:latin typeface="IBMPlexSans-Light"/>
                <a:ea typeface="MS PGothic"/>
              </a:rPr>
              <a:t>The FBI IC3, which stands for Internet Crime Complaint Center, just issues a report March 24, 2022 whose headline read: “Healthcare Sector Faced Most Ransomware Attacks Last Year”.  That’s a headline to make you stop in your tracks if you work in the healthcare industry!  Here is a few highlights from that report:</a:t>
            </a:r>
          </a:p>
          <a:p>
            <a:pPr marL="285750" indent="-285750">
              <a:buFont typeface="Wingdings" panose="05000000000000000000" pitchFamily="2" charset="2"/>
              <a:buChar char="q"/>
            </a:pPr>
            <a:r>
              <a:rPr lang="en-US" dirty="0"/>
              <a:t>The IC3 confirmed the Healthcare sector faced the most ransomware attacks in 2021</a:t>
            </a:r>
          </a:p>
          <a:p>
            <a:pPr marL="285750" indent="-285750">
              <a:buFont typeface="Wingdings" panose="05000000000000000000" pitchFamily="2" charset="2"/>
              <a:buChar char="q"/>
            </a:pPr>
            <a:r>
              <a:rPr lang="en-US" dirty="0"/>
              <a:t>148 complaints files were healthcare ransomware attacks</a:t>
            </a:r>
          </a:p>
          <a:p>
            <a:pPr marL="285750" indent="-285750">
              <a:buFont typeface="Wingdings" panose="05000000000000000000" pitchFamily="2" charset="2"/>
              <a:buChar char="q"/>
            </a:pPr>
            <a:r>
              <a:rPr lang="en-US" dirty="0"/>
              <a:t>Next highest came from finance with just 89!</a:t>
            </a:r>
          </a:p>
          <a:p>
            <a:pPr marL="285750" indent="-285750">
              <a:buFont typeface="Wingdings" panose="05000000000000000000" pitchFamily="2" charset="2"/>
              <a:buChar char="q"/>
            </a:pPr>
            <a:r>
              <a:rPr lang="en-US" dirty="0"/>
              <a:t>Phishing emails remain at the top of the list for initial infection vectors for ransomware</a:t>
            </a:r>
          </a:p>
          <a:p>
            <a:pPr marL="285750" indent="-285750">
              <a:buFont typeface="Wingdings" panose="05000000000000000000" pitchFamily="2" charset="2"/>
              <a:buChar char="q"/>
            </a:pPr>
            <a:r>
              <a:rPr lang="en-US" dirty="0"/>
              <a:t>Don’t get hooked</a:t>
            </a:r>
          </a:p>
          <a:p>
            <a:pPr marL="0" indent="0">
              <a:buFont typeface="Wingdings" panose="05000000000000000000" pitchFamily="2" charset="2"/>
              <a:buNone/>
            </a:pPr>
            <a:r>
              <a:rPr lang="en-US" sz="1200" dirty="0">
                <a:latin typeface="IBMPlexSans-Light"/>
                <a:ea typeface="MS PGothic"/>
              </a:rPr>
              <a:t>Phishing emails are in our control to manage.  So you ask, what's my role?  If the FBI has stated that phishing emails are in the top three of ways the ransomware actors are trying to “hook” us, then we have to be ever so vigilant with every email that crosses our system</a:t>
            </a:r>
          </a:p>
          <a:p>
            <a:pPr marL="0" indent="0">
              <a:buFont typeface="Wingdings" panose="05000000000000000000" pitchFamily="2" charset="2"/>
              <a:buNone/>
            </a:pPr>
            <a:endParaRPr lang="en-US" sz="1200" dirty="0">
              <a:latin typeface="IBMPlexSans-Light"/>
              <a:ea typeface="MS PGothic"/>
            </a:endParaRPr>
          </a:p>
          <a:p>
            <a:pPr marL="0" indent="0">
              <a:buFont typeface="Wingdings" panose="05000000000000000000" pitchFamily="2" charset="2"/>
              <a:buNone/>
            </a:pPr>
            <a:r>
              <a:rPr lang="en-US" sz="1200" dirty="0">
                <a:latin typeface="IBMPlexSans-Light"/>
                <a:ea typeface="MS PGothic"/>
              </a:rPr>
              <a:t>Reviewing every small piece of your email that looks suspicious to you, that contains information that asks you to respond immediately or elicits a sense of urgency are two of the most common hooks in the game.  Also review the “URL” f rom the sender.  Hover over that URL, see if it matches the sender. Report it immediately, do not click any links or respond.</a:t>
            </a:r>
          </a:p>
          <a:p>
            <a:endParaRPr lang="en-US" sz="1200" dirty="0">
              <a:latin typeface="IBMPlexSans-Light"/>
              <a:ea typeface="MS PGothic"/>
            </a:endParaRPr>
          </a:p>
          <a:p>
            <a:endParaRPr lang="en-US" sz="1200" dirty="0">
              <a:latin typeface="IBMPlexSans-Light"/>
              <a:ea typeface="MS PGothic"/>
            </a:endParaRPr>
          </a:p>
          <a:p>
            <a:pPr algn="l"/>
            <a:r>
              <a:rPr lang="en-US" sz="1200" b="0" i="0" u="none" strike="noStrike" baseline="0" dirty="0">
                <a:latin typeface="IBMPlexSans-Light"/>
                <a:ea typeface="MS PGothic"/>
              </a:rPr>
              <a:t>Still think you can’t make a difference? </a:t>
            </a:r>
          </a:p>
          <a:p>
            <a:pPr algn="l"/>
            <a:r>
              <a:rPr lang="en-US" sz="1200" b="0" i="0" u="none" strike="noStrike" baseline="0" dirty="0">
                <a:latin typeface="IBMPlexSans-Light"/>
                <a:ea typeface="MS PGothic"/>
              </a:rPr>
              <a:t>Let’s continue to show you how!!</a:t>
            </a:r>
          </a:p>
          <a:p>
            <a:endParaRPr lang="en-US" dirty="0"/>
          </a:p>
        </p:txBody>
      </p:sp>
      <p:sp>
        <p:nvSpPr>
          <p:cNvPr id="4" name="Slide Number Placeholder 3"/>
          <p:cNvSpPr>
            <a:spLocks noGrp="1"/>
          </p:cNvSpPr>
          <p:nvPr>
            <p:ph type="sldNum" sz="quarter" idx="5"/>
          </p:nvPr>
        </p:nvSpPr>
        <p:spPr/>
        <p:txBody>
          <a:bodyPr/>
          <a:lstStyle/>
          <a:p>
            <a:fld id="{FA3FFAC6-29AE-4912-AC3A-FF91DA285322}" type="slidenum">
              <a:rPr lang="en-US" smtClean="0"/>
              <a:t>12</a:t>
            </a:fld>
            <a:endParaRPr lang="en-US"/>
          </a:p>
        </p:txBody>
      </p:sp>
    </p:spTree>
    <p:extLst>
      <p:ext uri="{BB962C8B-B14F-4D97-AF65-F5344CB8AC3E}">
        <p14:creationId xmlns:p14="http://schemas.microsoft.com/office/powerpoint/2010/main" val="36694143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Narrator:</a:t>
            </a:r>
          </a:p>
          <a:p>
            <a:endParaRPr lang="en-US" dirty="0"/>
          </a:p>
          <a:p>
            <a:r>
              <a:rPr lang="en-US" dirty="0"/>
              <a:t>What are the impacts of a ransomware attack you might ask? At the beginning of this presentation, we shared a real story from a Florida Hospitals experience and how the quick action of the IT administrator saved the day.  But here are the major impacts of ransomware to the healthcare sector:</a:t>
            </a:r>
            <a:endParaRPr lang="en-US" dirty="0">
              <a:cs typeface="Calibri"/>
            </a:endParaRPr>
          </a:p>
          <a:p>
            <a:endParaRPr lang="en-US" dirty="0"/>
          </a:p>
          <a:p>
            <a:r>
              <a:rPr lang="en-US" dirty="0"/>
              <a:t>Narrator read the bullets clearly</a:t>
            </a:r>
            <a:endParaRPr lang="en-US" dirty="0">
              <a:cs typeface="Calibri"/>
            </a:endParaRPr>
          </a:p>
          <a:p>
            <a:r>
              <a:rPr lang="en-US" dirty="0">
                <a:cs typeface="Calibri"/>
              </a:rPr>
              <a:t>The first could be monetary impacts.  The organization's reputation could be at risk.  In some situations, </a:t>
            </a:r>
            <a:r>
              <a:rPr lang="en-US" dirty="0" err="1">
                <a:cs typeface="Calibri"/>
              </a:rPr>
              <a:t>tehse</a:t>
            </a:r>
            <a:r>
              <a:rPr lang="en-US" dirty="0">
                <a:cs typeface="Calibri"/>
              </a:rPr>
              <a:t> attacks could lead to the permanent closure of the organization, especially the smaller ones.</a:t>
            </a:r>
          </a:p>
          <a:p>
            <a:r>
              <a:rPr lang="en-US" dirty="0">
                <a:cs typeface="Calibri"/>
              </a:rPr>
              <a:t>There certainly could be permanent loss and/or deletion of files.</a:t>
            </a:r>
          </a:p>
          <a:p>
            <a:endParaRPr lang="en-US" dirty="0">
              <a:cs typeface="Calibri"/>
            </a:endParaRPr>
          </a:p>
          <a:p>
            <a:r>
              <a:rPr lang="en-US" dirty="0">
                <a:cs typeface="Calibri"/>
              </a:rPr>
              <a:t>Patient care could be affected, such as the cancellation of procedures, testing or even surgery.</a:t>
            </a:r>
          </a:p>
          <a:p>
            <a:r>
              <a:rPr lang="en-US" dirty="0">
                <a:cs typeface="Calibri"/>
              </a:rPr>
              <a:t>And finally, complete system shut down, potential crippling the network systems and forcing the staff to convert to manual operations, as in the example from the Florida hospital we shared at the beginning of this video.</a:t>
            </a:r>
          </a:p>
          <a:p>
            <a:endParaRPr lang="en-US" dirty="0"/>
          </a:p>
          <a:p>
            <a:endParaRPr lang="en-US" dirty="0"/>
          </a:p>
        </p:txBody>
      </p:sp>
      <p:sp>
        <p:nvSpPr>
          <p:cNvPr id="4" name="Slide Number Placeholder 3"/>
          <p:cNvSpPr>
            <a:spLocks noGrp="1"/>
          </p:cNvSpPr>
          <p:nvPr>
            <p:ph type="sldNum" sz="quarter" idx="5"/>
          </p:nvPr>
        </p:nvSpPr>
        <p:spPr/>
        <p:txBody>
          <a:bodyPr/>
          <a:lstStyle/>
          <a:p>
            <a:fld id="{FA3FFAC6-29AE-4912-AC3A-FF91DA285322}" type="slidenum">
              <a:rPr lang="en-US" smtClean="0"/>
              <a:t>13</a:t>
            </a:fld>
            <a:endParaRPr lang="en-US"/>
          </a:p>
        </p:txBody>
      </p:sp>
    </p:spTree>
    <p:extLst>
      <p:ext uri="{BB962C8B-B14F-4D97-AF65-F5344CB8AC3E}">
        <p14:creationId xmlns:p14="http://schemas.microsoft.com/office/powerpoint/2010/main" val="21952177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0"/>
              </a:spcAft>
            </a:pPr>
            <a:r>
              <a:rPr lang="en-US" dirty="0">
                <a:ea typeface="MS PGothic"/>
                <a:cs typeface="Calibri"/>
              </a:rPr>
              <a:t>https://healthitsecurity.com/news/fbi-ic3-healthcare-sector-faced-most-ransomware-attacks-last-year</a:t>
            </a:r>
          </a:p>
          <a:p>
            <a:r>
              <a:rPr lang="en-US" dirty="0">
                <a:ea typeface="MS PGothic"/>
                <a:cs typeface="Calibri"/>
              </a:rPr>
              <a:t>We will now review the most recent IBM 2022 Report that details the costs associated with Ransomware attacks</a:t>
            </a:r>
          </a:p>
          <a:p>
            <a:pPr>
              <a:spcBef>
                <a:spcPts val="0"/>
              </a:spcBef>
              <a:spcAft>
                <a:spcPts val="0"/>
              </a:spcAft>
            </a:pPr>
            <a:endParaRPr lang="en-US" dirty="0">
              <a:ea typeface="MS PGothic"/>
              <a:cs typeface="Calibri"/>
            </a:endParaRPr>
          </a:p>
          <a:p>
            <a:endParaRPr lang="en-US" b="1" dirty="0">
              <a:solidFill>
                <a:srgbClr val="000000"/>
              </a:solidFill>
              <a:latin typeface="IBMPlexSans-Bold"/>
            </a:endParaRPr>
          </a:p>
          <a:p>
            <a:r>
              <a:rPr lang="en-US" sz="1200" b="1" i="0" dirty="0">
                <a:solidFill>
                  <a:srgbClr val="000000"/>
                </a:solidFill>
                <a:effectLst/>
                <a:latin typeface="Calibri" panose="020F0502020204030204" pitchFamily="34" charset="0"/>
              </a:rPr>
              <a:t>The costs of Ransomware and destructive malware attacks  are extraordinary!</a:t>
            </a:r>
            <a:r>
              <a:rPr lang="en-US" sz="1200" b="0" i="0" dirty="0">
                <a:solidFill>
                  <a:srgbClr val="000000"/>
                </a:solidFill>
                <a:effectLst/>
                <a:latin typeface="Calibri" panose="020F0502020204030204" pitchFamily="34" charset="0"/>
              </a:rPr>
              <a:t> But there is a bit of good news. </a:t>
            </a:r>
            <a:r>
              <a:rPr lang="en-US" sz="1200" b="1" dirty="0">
                <a:solidFill>
                  <a:srgbClr val="000000"/>
                </a:solidFill>
                <a:latin typeface="IBMPlexSans-Bold"/>
              </a:rPr>
              <a:t>  </a:t>
            </a:r>
            <a:endParaRPr lang="en-US" sz="1200" dirty="0"/>
          </a:p>
          <a:p>
            <a:pPr algn="l"/>
            <a:r>
              <a:rPr lang="en-US" sz="1200" b="0" i="0" u="none" strike="noStrike" baseline="0" dirty="0">
                <a:latin typeface="IBMPlexSans"/>
              </a:rPr>
              <a:t>Compared to last year, ransomware</a:t>
            </a:r>
          </a:p>
          <a:p>
            <a:pPr algn="l"/>
            <a:r>
              <a:rPr lang="en-US" sz="1200" b="0" i="0" u="none" strike="noStrike" baseline="0" dirty="0">
                <a:latin typeface="IBMPlexSans"/>
              </a:rPr>
              <a:t>breach costs have declined slightly, from USD 4.62 million</a:t>
            </a:r>
          </a:p>
          <a:p>
            <a:r>
              <a:rPr lang="en-US" sz="1200" b="0" i="0" u="none" strike="noStrike" baseline="0" dirty="0">
                <a:latin typeface="IBMPlexSans"/>
              </a:rPr>
              <a:t>to USD 4.54 million. </a:t>
            </a:r>
            <a:endParaRPr lang="en-US" sz="1200" dirty="0">
              <a:latin typeface="IBMPlexSans"/>
            </a:endParaRPr>
          </a:p>
          <a:p>
            <a:endParaRPr lang="en-US" sz="1200" dirty="0">
              <a:latin typeface="IBMPlexSans"/>
            </a:endParaRPr>
          </a:p>
          <a:p>
            <a:r>
              <a:rPr lang="en-US" sz="1200" b="0" i="0" u="none" strike="noStrike" baseline="0" dirty="0">
                <a:latin typeface="IBMPlexSans"/>
              </a:rPr>
              <a:t>However, the frequency of </a:t>
            </a:r>
            <a:r>
              <a:rPr lang="en-US" sz="1200" dirty="0">
                <a:latin typeface="IBMPlexSans"/>
              </a:rPr>
              <a:t>ransomware breaches</a:t>
            </a:r>
            <a:r>
              <a:rPr lang="en-US" sz="1200" b="0" i="0" u="none" strike="noStrike" baseline="0" dirty="0">
                <a:latin typeface="IBMPlexSans"/>
              </a:rPr>
              <a:t> has increased — from 7.8% of breaches in the 2021</a:t>
            </a:r>
            <a:endParaRPr lang="en-US" sz="1200" b="0" i="0" u="none" strike="noStrike" baseline="0" dirty="0">
              <a:latin typeface="Calibri" panose="020F0502020204030204"/>
              <a:cs typeface="Calibri"/>
            </a:endParaRPr>
          </a:p>
          <a:p>
            <a:pPr algn="l"/>
            <a:r>
              <a:rPr lang="en-US" sz="1200" b="0" i="0" u="none" strike="noStrike" baseline="0" dirty="0">
                <a:latin typeface="IBMPlexSans"/>
              </a:rPr>
              <a:t>report to 11% in the 2022 study.</a:t>
            </a:r>
          </a:p>
          <a:p>
            <a:pPr algn="l"/>
            <a:endParaRPr lang="en-US" sz="1200" dirty="0">
              <a:ea typeface="MS PGothic"/>
              <a:cs typeface="Calibri"/>
            </a:endParaRPr>
          </a:p>
          <a:p>
            <a:endParaRPr lang="en-US" dirty="0"/>
          </a:p>
        </p:txBody>
      </p:sp>
      <p:sp>
        <p:nvSpPr>
          <p:cNvPr id="4" name="Slide Number Placeholder 3"/>
          <p:cNvSpPr>
            <a:spLocks noGrp="1"/>
          </p:cNvSpPr>
          <p:nvPr>
            <p:ph type="sldNum" sz="quarter" idx="5"/>
          </p:nvPr>
        </p:nvSpPr>
        <p:spPr/>
        <p:txBody>
          <a:bodyPr/>
          <a:lstStyle/>
          <a:p>
            <a:fld id="{FA3FFAC6-29AE-4912-AC3A-FF91DA285322}" type="slidenum">
              <a:rPr lang="en-US" smtClean="0"/>
              <a:t>14</a:t>
            </a:fld>
            <a:endParaRPr lang="en-US"/>
          </a:p>
        </p:txBody>
      </p:sp>
    </p:spTree>
    <p:extLst>
      <p:ext uri="{BB962C8B-B14F-4D97-AF65-F5344CB8AC3E}">
        <p14:creationId xmlns:p14="http://schemas.microsoft.com/office/powerpoint/2010/main" val="8648714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0" i="0" u="none" strike="noStrike" baseline="0" dirty="0">
                <a:solidFill>
                  <a:srgbClr val="403C50"/>
                </a:solidFill>
                <a:latin typeface="Calluna-Regular"/>
              </a:rPr>
              <a:t>Narrator::</a:t>
            </a:r>
          </a:p>
          <a:p>
            <a:pPr algn="l" rtl="0" fontAlgn="base"/>
            <a:r>
              <a:rPr lang="en-US" sz="1100" b="0" i="0" dirty="0">
                <a:solidFill>
                  <a:srgbClr val="000000"/>
                </a:solidFill>
                <a:effectLst/>
                <a:latin typeface="IBMPlexSans-Light"/>
              </a:rPr>
              <a:t> </a:t>
            </a:r>
            <a:r>
              <a:rPr lang="en-US" sz="1100" b="0" i="0" dirty="0">
                <a:solidFill>
                  <a:srgbClr val="000000"/>
                </a:solidFill>
                <a:effectLst/>
                <a:latin typeface="Calibri" panose="020F0502020204030204" pitchFamily="34" charset="0"/>
              </a:rPr>
              <a:t>We just reviewed scenarios about the dangers, risks and costs associated with a ransomware attack.  What can you do specifically, to be on guard and not become the next victim.  </a:t>
            </a:r>
          </a:p>
          <a:p>
            <a:pPr algn="l" rtl="0" fontAlgn="base"/>
            <a:r>
              <a:rPr lang="en-US" sz="1100" b="0" i="0" dirty="0">
                <a:solidFill>
                  <a:srgbClr val="000000"/>
                </a:solidFill>
                <a:effectLst/>
                <a:latin typeface="Calibri" panose="020F0502020204030204" pitchFamily="34" charset="0"/>
              </a:rPr>
              <a:t> </a:t>
            </a:r>
            <a:endParaRPr lang="en-US" sz="1100" b="0" i="0" dirty="0">
              <a:solidFill>
                <a:srgbClr val="000000"/>
              </a:solidFill>
              <a:effectLst/>
              <a:latin typeface="Segoe UI" panose="020B0502040204020203" pitchFamily="34" charset="0"/>
            </a:endParaRPr>
          </a:p>
          <a:p>
            <a:pPr algn="l" rtl="0" fontAlgn="base"/>
            <a:r>
              <a:rPr lang="en-US" sz="1100" b="0" i="0" dirty="0">
                <a:solidFill>
                  <a:srgbClr val="000000"/>
                </a:solidFill>
                <a:effectLst/>
                <a:latin typeface="Calibri" panose="020F0502020204030204" pitchFamily="34" charset="0"/>
              </a:rPr>
              <a:t>Phishing remains the primary method to start a ransomware attack.  The cybercriminals take advantage of the "human element" and include information that is either personal, or a statement of action, using words like, please respond immediately, or your action is required.   </a:t>
            </a:r>
          </a:p>
          <a:p>
            <a:pPr algn="l" rtl="0" fontAlgn="base"/>
            <a:endParaRPr lang="en-US" sz="1100" b="0" i="0" dirty="0">
              <a:solidFill>
                <a:srgbClr val="000000"/>
              </a:solidFill>
              <a:effectLst/>
              <a:latin typeface="Segoe UI" panose="020B0502040204020203" pitchFamily="34" charset="0"/>
            </a:endParaRPr>
          </a:p>
          <a:p>
            <a:pPr algn="l" rtl="0" fontAlgn="base"/>
            <a:r>
              <a:rPr lang="en-US" sz="1100" b="0" i="0" dirty="0">
                <a:solidFill>
                  <a:srgbClr val="000000"/>
                </a:solidFill>
                <a:effectLst/>
                <a:latin typeface="Calibri" panose="020F0502020204030204" pitchFamily="34" charset="0"/>
              </a:rPr>
              <a:t>How many of you have received an email with that language? I think we all have at one point or another.  Hover over the URL – be sure you the URL matches the sender and never click a link inside a message if you are unsure.  Report suspicious emails immediately to your manager or IT administrator. </a:t>
            </a:r>
            <a:endParaRPr lang="en-US" sz="1100" b="0" i="0" u="sng" dirty="0">
              <a:solidFill>
                <a:srgbClr val="000000"/>
              </a:solidFill>
              <a:effectLst/>
              <a:latin typeface="Calibri" panose="020F0502020204030204" pitchFamily="34" charset="0"/>
            </a:endParaRPr>
          </a:p>
          <a:p>
            <a:pPr algn="l" rtl="0" fontAlgn="base"/>
            <a:endParaRPr lang="en-US" sz="1100" b="0" i="0" u="sng" dirty="0">
              <a:solidFill>
                <a:srgbClr val="000000"/>
              </a:solidFill>
              <a:effectLst/>
              <a:latin typeface="Segoe UI" panose="020B0502040204020203" pitchFamily="34" charset="0"/>
            </a:endParaRPr>
          </a:p>
          <a:p>
            <a:pPr algn="l" rtl="0" fontAlgn="base"/>
            <a:r>
              <a:rPr lang="en-US" sz="1100" b="0" i="0" u="sng" dirty="0">
                <a:solidFill>
                  <a:srgbClr val="000000"/>
                </a:solidFill>
                <a:effectLst/>
                <a:latin typeface="Calibri" panose="020F0502020204030204" pitchFamily="34" charset="0"/>
              </a:rPr>
              <a:t>Hackers also love to use new technology, like QR codes.  QR codes or Quick Response codes became very popular during the pandemic, especially for the restaurant industry.  They replaced their hard copy menus to reduce cross contact and contamination with QR codes that conveniently displayed their menu on your phone.  The malicious actors use this new "backdoor option” to execute their ransomware attack.    </a:t>
            </a:r>
            <a:endParaRPr lang="en-US" sz="1100" b="0" i="0" u="sng" dirty="0">
              <a:solidFill>
                <a:srgbClr val="000000"/>
              </a:solidFill>
              <a:effectLst/>
              <a:latin typeface="Segoe UI" panose="020B0502040204020203" pitchFamily="34" charset="0"/>
            </a:endParaRPr>
          </a:p>
          <a:p>
            <a:endParaRPr lang="en-US" u="sng" dirty="0"/>
          </a:p>
          <a:p>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FA3FFAC6-29AE-4912-AC3A-FF91DA285322}" type="slidenum">
              <a:rPr lang="en-US" smtClean="0"/>
              <a:t>15</a:t>
            </a:fld>
            <a:endParaRPr lang="en-US"/>
          </a:p>
        </p:txBody>
      </p:sp>
    </p:spTree>
    <p:extLst>
      <p:ext uri="{BB962C8B-B14F-4D97-AF65-F5344CB8AC3E}">
        <p14:creationId xmlns:p14="http://schemas.microsoft.com/office/powerpoint/2010/main" val="30034128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Narrator:</a:t>
            </a:r>
          </a:p>
          <a:p>
            <a:r>
              <a:rPr lang="en-US" dirty="0"/>
              <a:t>Read question as is:</a:t>
            </a:r>
          </a:p>
        </p:txBody>
      </p:sp>
      <p:sp>
        <p:nvSpPr>
          <p:cNvPr id="4" name="Slide Number Placeholder 3"/>
          <p:cNvSpPr>
            <a:spLocks noGrp="1"/>
          </p:cNvSpPr>
          <p:nvPr>
            <p:ph type="sldNum" sz="quarter" idx="5"/>
          </p:nvPr>
        </p:nvSpPr>
        <p:spPr/>
        <p:txBody>
          <a:bodyPr/>
          <a:lstStyle/>
          <a:p>
            <a:fld id="{FA3FFAC6-29AE-4912-AC3A-FF91DA285322}" type="slidenum">
              <a:rPr lang="en-US" smtClean="0"/>
              <a:t>16</a:t>
            </a:fld>
            <a:endParaRPr lang="en-US"/>
          </a:p>
        </p:txBody>
      </p:sp>
    </p:spTree>
    <p:extLst>
      <p:ext uri="{BB962C8B-B14F-4D97-AF65-F5344CB8AC3E}">
        <p14:creationId xmlns:p14="http://schemas.microsoft.com/office/powerpoint/2010/main" val="40089179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Narrator:</a:t>
            </a:r>
          </a:p>
          <a:p>
            <a:r>
              <a:rPr lang="en-US" dirty="0"/>
              <a:t>Read answer and discuss if desired.</a:t>
            </a:r>
          </a:p>
        </p:txBody>
      </p:sp>
      <p:sp>
        <p:nvSpPr>
          <p:cNvPr id="4" name="Slide Number Placeholder 3"/>
          <p:cNvSpPr>
            <a:spLocks noGrp="1"/>
          </p:cNvSpPr>
          <p:nvPr>
            <p:ph type="sldNum" sz="quarter" idx="5"/>
          </p:nvPr>
        </p:nvSpPr>
        <p:spPr/>
        <p:txBody>
          <a:bodyPr/>
          <a:lstStyle/>
          <a:p>
            <a:fld id="{FA3FFAC6-29AE-4912-AC3A-FF91DA285322}" type="slidenum">
              <a:rPr lang="en-US" smtClean="0"/>
              <a:t>17</a:t>
            </a:fld>
            <a:endParaRPr lang="en-US"/>
          </a:p>
        </p:txBody>
      </p:sp>
    </p:spTree>
    <p:extLst>
      <p:ext uri="{BB962C8B-B14F-4D97-AF65-F5344CB8AC3E}">
        <p14:creationId xmlns:p14="http://schemas.microsoft.com/office/powerpoint/2010/main" val="26684525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Narrator:</a:t>
            </a:r>
          </a:p>
          <a:p>
            <a:pPr algn="l" rtl="0" fontAlgn="base"/>
            <a:r>
              <a:rPr lang="en-US" sz="1100" b="0" i="0" dirty="0">
                <a:solidFill>
                  <a:srgbClr val="000000"/>
                </a:solidFill>
                <a:effectLst/>
                <a:latin typeface="Calibri" panose="020F0502020204030204" pitchFamily="34" charset="0"/>
              </a:rPr>
              <a:t>Most ransomware attacks are sent in phishing campaign emails asking you to either open an attachment or click on an embedded link. </a:t>
            </a:r>
          </a:p>
          <a:p>
            <a:pPr algn="l" rtl="0" fontAlgn="base"/>
            <a:endParaRPr lang="en-US" sz="1100" b="0" i="0" dirty="0">
              <a:solidFill>
                <a:srgbClr val="000000"/>
              </a:solidFill>
              <a:effectLst/>
              <a:latin typeface="Calibri" panose="020F0502020204030204" pitchFamily="34" charset="0"/>
            </a:endParaRPr>
          </a:p>
          <a:p>
            <a:pPr algn="l" rtl="0" fontAlgn="base"/>
            <a:r>
              <a:rPr lang="en-US" sz="1100" b="0" i="0" dirty="0">
                <a:solidFill>
                  <a:srgbClr val="000000"/>
                </a:solidFill>
                <a:effectLst/>
                <a:latin typeface="Arial" panose="020B0604020202020204" pitchFamily="34" charset="0"/>
                <a:cs typeface="Arial" panose="020B0604020202020204" pitchFamily="34" charset="0"/>
              </a:rPr>
              <a:t>Be sure you know how to identify these phishing e-mails! Stay alert when any email asks you to enter your credentials. Some good questions to ask to stay vigilant are: </a:t>
            </a:r>
          </a:p>
          <a:p>
            <a:pPr algn="l" rtl="0" fontAlgn="base"/>
            <a:r>
              <a:rPr lang="en-US" sz="1100" b="0" i="0" dirty="0">
                <a:solidFill>
                  <a:srgbClr val="000000"/>
                </a:solidFill>
                <a:effectLst/>
                <a:latin typeface="Arial" panose="020B0604020202020204" pitchFamily="34" charset="0"/>
                <a:cs typeface="Arial" panose="020B0604020202020204" pitchFamily="34" charset="0"/>
              </a:rPr>
              <a:t>Install updates whenever prompted to do so by your department or organization.</a:t>
            </a:r>
          </a:p>
          <a:p>
            <a:pPr algn="l" rtl="0" fontAlgn="base"/>
            <a:r>
              <a:rPr lang="en-US" sz="1100" b="0" i="0" dirty="0">
                <a:solidFill>
                  <a:srgbClr val="000000"/>
                </a:solidFill>
                <a:effectLst/>
                <a:latin typeface="Arial" panose="020B0604020202020204" pitchFamily="34" charset="0"/>
                <a:cs typeface="Arial" panose="020B0604020202020204" pitchFamily="34" charset="0"/>
              </a:rPr>
              <a:t>Is there training I should be aware of to understand my organization’s security policies? </a:t>
            </a:r>
          </a:p>
          <a:p>
            <a:pPr algn="l" rtl="0" fontAlgn="base"/>
            <a:r>
              <a:rPr lang="en-US" sz="1100" b="0" i="0" dirty="0">
                <a:solidFill>
                  <a:srgbClr val="000000"/>
                </a:solidFill>
                <a:effectLst/>
                <a:latin typeface="Arial" panose="020B0604020202020204" pitchFamily="34" charset="0"/>
                <a:cs typeface="Arial" panose="020B0604020202020204" pitchFamily="34" charset="0"/>
              </a:rPr>
              <a:t>Am I aware of the organization's incident response plan?   </a:t>
            </a:r>
          </a:p>
          <a:p>
            <a:pPr algn="l" rtl="0" fontAlgn="base"/>
            <a:r>
              <a:rPr lang="en-US" sz="1100" b="0" i="0" dirty="0">
                <a:solidFill>
                  <a:srgbClr val="000000"/>
                </a:solidFill>
                <a:effectLst/>
                <a:latin typeface="Arial" panose="020B0604020202020204" pitchFamily="34" charset="0"/>
                <a:cs typeface="Arial" panose="020B0604020202020204" pitchFamily="34" charset="0"/>
              </a:rPr>
              <a:t>Do I have an emergency contact list handy to report suspicious activity or to ask for help? For example, for my IT Administrator or Practice Manager? </a:t>
            </a:r>
          </a:p>
          <a:p>
            <a:endParaRPr lang="en-US" sz="1100" dirty="0">
              <a:latin typeface="Arial" panose="020B0604020202020204" pitchFamily="34" charset="0"/>
              <a:cs typeface="Arial" panose="020B0604020202020204" pitchFamily="34" charset="0"/>
            </a:endParaRPr>
          </a:p>
          <a:p>
            <a:endParaRPr lang="en-US" dirty="0">
              <a:cs typeface="Calibri"/>
            </a:endParaRPr>
          </a:p>
        </p:txBody>
      </p:sp>
      <p:sp>
        <p:nvSpPr>
          <p:cNvPr id="4" name="Slide Number Placeholder 3"/>
          <p:cNvSpPr>
            <a:spLocks noGrp="1"/>
          </p:cNvSpPr>
          <p:nvPr>
            <p:ph type="sldNum" sz="quarter" idx="5"/>
          </p:nvPr>
        </p:nvSpPr>
        <p:spPr/>
        <p:txBody>
          <a:bodyPr/>
          <a:lstStyle/>
          <a:p>
            <a:fld id="{FA3FFAC6-29AE-4912-AC3A-FF91DA285322}" type="slidenum">
              <a:rPr lang="en-US" smtClean="0"/>
              <a:t>18</a:t>
            </a:fld>
            <a:endParaRPr lang="en-US"/>
          </a:p>
        </p:txBody>
      </p:sp>
    </p:spTree>
    <p:extLst>
      <p:ext uri="{BB962C8B-B14F-4D97-AF65-F5344CB8AC3E}">
        <p14:creationId xmlns:p14="http://schemas.microsoft.com/office/powerpoint/2010/main" val="26209555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Narrator:</a:t>
            </a:r>
          </a:p>
          <a:p>
            <a:r>
              <a:rPr lang="en-US" dirty="0"/>
              <a:t>Here is  an important list of lessons learned from our federal partners:</a:t>
            </a:r>
          </a:p>
          <a:p>
            <a:endParaRPr lang="en-US" dirty="0"/>
          </a:p>
          <a:p>
            <a:endParaRPr lang="en-US" dirty="0"/>
          </a:p>
          <a:p>
            <a:r>
              <a:rPr lang="en-US" dirty="0"/>
              <a:t>Narrator read through the bullet list, emphasizing the last but not least line:</a:t>
            </a:r>
          </a:p>
          <a:p>
            <a:r>
              <a:rPr lang="en-US" dirty="0"/>
              <a:t>Do not pay the Ransom – Paying a ransom doesn’t pay off</a:t>
            </a:r>
          </a:p>
          <a:p>
            <a:r>
              <a:rPr lang="en-US" dirty="0"/>
              <a:t>Try to keep calm and “patch on” </a:t>
            </a:r>
          </a:p>
          <a:p>
            <a:r>
              <a:rPr lang="en-US" dirty="0"/>
              <a:t>Backing up your systems is always a secure and safe bet</a:t>
            </a:r>
          </a:p>
          <a:p>
            <a:r>
              <a:rPr lang="en-US" dirty="0"/>
              <a:t>When in doubt, report!!</a:t>
            </a:r>
          </a:p>
          <a:p>
            <a:r>
              <a:rPr lang="en-US" dirty="0"/>
              <a:t>Always authenticate</a:t>
            </a:r>
          </a:p>
          <a:p>
            <a:r>
              <a:rPr lang="en-US" dirty="0"/>
              <a:t>Prepare and Practice your plan within your organization</a:t>
            </a:r>
          </a:p>
          <a:p>
            <a:r>
              <a:rPr lang="en-US" dirty="0"/>
              <a:t>Your data will be fine if you can store if offline</a:t>
            </a:r>
          </a:p>
          <a:p>
            <a:r>
              <a:rPr lang="en-US" dirty="0"/>
              <a:t>Secure your service message block (SMB) </a:t>
            </a:r>
          </a:p>
          <a:p>
            <a:endParaRPr lang="en-US" dirty="0"/>
          </a:p>
          <a:p>
            <a:r>
              <a:rPr lang="en-US" dirty="0"/>
              <a:t>Good Cyber Hygiene habits keep your network healthy!</a:t>
            </a:r>
          </a:p>
          <a:p>
            <a:endParaRPr lang="en-US" dirty="0"/>
          </a:p>
          <a:p>
            <a:r>
              <a:rPr lang="en-US" dirty="0"/>
              <a:t> </a:t>
            </a:r>
          </a:p>
        </p:txBody>
      </p:sp>
      <p:sp>
        <p:nvSpPr>
          <p:cNvPr id="4" name="Slide Number Placeholder 3"/>
          <p:cNvSpPr>
            <a:spLocks noGrp="1"/>
          </p:cNvSpPr>
          <p:nvPr>
            <p:ph type="sldNum" sz="quarter" idx="5"/>
          </p:nvPr>
        </p:nvSpPr>
        <p:spPr/>
        <p:txBody>
          <a:bodyPr/>
          <a:lstStyle/>
          <a:p>
            <a:fld id="{FA3FFAC6-29AE-4912-AC3A-FF91DA285322}" type="slidenum">
              <a:rPr lang="en-US" smtClean="0"/>
              <a:t>19</a:t>
            </a:fld>
            <a:endParaRPr lang="en-US"/>
          </a:p>
        </p:txBody>
      </p:sp>
    </p:spTree>
    <p:extLst>
      <p:ext uri="{BB962C8B-B14F-4D97-AF65-F5344CB8AC3E}">
        <p14:creationId xmlns:p14="http://schemas.microsoft.com/office/powerpoint/2010/main" val="31839306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en-US" sz="1200" dirty="0">
                <a:ea typeface="Calibri" panose="020F0502020204030204" pitchFamily="34" charset="0"/>
                <a:cs typeface="Times New Roman" panose="02020603050405020304" pitchFamily="18" charset="0"/>
              </a:rPr>
              <a:t>Narrator:</a:t>
            </a:r>
          </a:p>
          <a:p>
            <a:pPr>
              <a:lnSpc>
                <a:spcPct val="114999"/>
              </a:lnSpc>
            </a:pPr>
            <a:r>
              <a:rPr lang="en-US" dirty="0">
                <a:cs typeface="Calibri"/>
              </a:rPr>
              <a:t>This presentation is intended to provide a greater awareness of the cyber </a:t>
            </a:r>
            <a:r>
              <a:rPr lang="en-US" dirty="0" err="1">
                <a:cs typeface="Calibri"/>
              </a:rPr>
              <a:t>serurity</a:t>
            </a:r>
            <a:r>
              <a:rPr lang="en-US" dirty="0">
                <a:cs typeface="Calibri"/>
              </a:rPr>
              <a:t> threat known as Ransomware.  We will provide facts, specific healthcare data and emphasize the importance of a having a "good defense" against this threat.  </a:t>
            </a:r>
            <a:endParaRPr lang="en-US" dirty="0"/>
          </a:p>
          <a:p>
            <a:pPr>
              <a:lnSpc>
                <a:spcPct val="114999"/>
              </a:lnSpc>
            </a:pPr>
            <a:endParaRPr lang="en-US" dirty="0"/>
          </a:p>
          <a:p>
            <a:r>
              <a:rPr lang="en-US" dirty="0"/>
              <a:t>The following learning objectives will be presented to include: </a:t>
            </a:r>
            <a:endParaRPr lang="en-US" dirty="0">
              <a:cs typeface="Calibri"/>
            </a:endParaRPr>
          </a:p>
          <a:p>
            <a:pPr marL="285750" indent="-285750">
              <a:buFont typeface="Arial"/>
              <a:buChar char="•"/>
            </a:pPr>
            <a:r>
              <a:rPr lang="en-US" dirty="0"/>
              <a:t>Defining Ransomware and its impacts </a:t>
            </a:r>
          </a:p>
          <a:p>
            <a:pPr marL="285750" indent="-285750">
              <a:buFont typeface="Arial"/>
              <a:buChar char="•"/>
            </a:pPr>
            <a:r>
              <a:rPr lang="en-US" dirty="0"/>
              <a:t>Recognizing warning signs to avoid these attacks </a:t>
            </a:r>
            <a:endParaRPr lang="en-US" dirty="0">
              <a:cs typeface="Calibri"/>
            </a:endParaRPr>
          </a:p>
          <a:p>
            <a:pPr marL="285750" indent="-285750">
              <a:buFont typeface="Arial"/>
              <a:buChar char="•"/>
            </a:pPr>
            <a:r>
              <a:rPr lang="en-US" dirty="0"/>
              <a:t>Reviewing best practices and lessons learned </a:t>
            </a:r>
            <a:endParaRPr lang="en-US" dirty="0">
              <a:cs typeface="Calibri"/>
            </a:endParaRPr>
          </a:p>
          <a:p>
            <a:r>
              <a:rPr lang="en-US" dirty="0"/>
              <a:t>Throughout the session,  there will be knowledge checks to assist in reinforcing the learning.  </a:t>
            </a:r>
            <a:endParaRPr lang="en-US" dirty="0">
              <a:cs typeface="Calibri"/>
            </a:endParaRPr>
          </a:p>
          <a:p>
            <a:pPr marL="228600">
              <a:lnSpc>
                <a:spcPct val="114999"/>
              </a:lnSpc>
            </a:pPr>
            <a:endParaRPr lang="en-US" dirty="0"/>
          </a:p>
          <a:p>
            <a:pPr marL="228600">
              <a:lnSpc>
                <a:spcPct val="114999"/>
              </a:lnSpc>
            </a:pPr>
            <a:r>
              <a:rPr lang="en-US" dirty="0"/>
              <a:t> Let’s begin this discussion today.</a:t>
            </a:r>
            <a:endParaRPr lang="en-US" dirty="0">
              <a:cs typeface="Calibri" panose="020F0502020204030204"/>
            </a:endParaRPr>
          </a:p>
          <a:p>
            <a:pPr>
              <a:lnSpc>
                <a:spcPct val="115000"/>
              </a:lnSpc>
            </a:pPr>
            <a:endParaRPr lang="en-US" dirty="0">
              <a:cs typeface="Calibri" panose="020F0502020204030204"/>
            </a:endParaRPr>
          </a:p>
          <a:p>
            <a:endParaRPr lang="en-US" dirty="0"/>
          </a:p>
        </p:txBody>
      </p:sp>
      <p:sp>
        <p:nvSpPr>
          <p:cNvPr id="4" name="Slide Number Placeholder 3"/>
          <p:cNvSpPr>
            <a:spLocks noGrp="1"/>
          </p:cNvSpPr>
          <p:nvPr>
            <p:ph type="sldNum" sz="quarter" idx="5"/>
          </p:nvPr>
        </p:nvSpPr>
        <p:spPr/>
        <p:txBody>
          <a:bodyPr/>
          <a:lstStyle/>
          <a:p>
            <a:fld id="{FA3FFAC6-29AE-4912-AC3A-FF91DA285322}" type="slidenum">
              <a:rPr lang="en-US" smtClean="0"/>
              <a:t>2</a:t>
            </a:fld>
            <a:endParaRPr lang="en-US"/>
          </a:p>
        </p:txBody>
      </p:sp>
    </p:spTree>
    <p:extLst>
      <p:ext uri="{BB962C8B-B14F-4D97-AF65-F5344CB8AC3E}">
        <p14:creationId xmlns:p14="http://schemas.microsoft.com/office/powerpoint/2010/main" val="6338437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Narrator: </a:t>
            </a:r>
          </a:p>
          <a:p>
            <a:r>
              <a:rPr lang="en-US"/>
              <a:t>Read slide as is – instruct to click to navigate to next slide</a:t>
            </a:r>
          </a:p>
        </p:txBody>
      </p:sp>
      <p:sp>
        <p:nvSpPr>
          <p:cNvPr id="4" name="Slide Number Placeholder 3"/>
          <p:cNvSpPr>
            <a:spLocks noGrp="1"/>
          </p:cNvSpPr>
          <p:nvPr>
            <p:ph type="sldNum" sz="quarter" idx="5"/>
          </p:nvPr>
        </p:nvSpPr>
        <p:spPr/>
        <p:txBody>
          <a:bodyPr/>
          <a:lstStyle/>
          <a:p>
            <a:fld id="{FA3FFAC6-29AE-4912-AC3A-FF91DA285322}" type="slidenum">
              <a:rPr lang="en-US" smtClean="0"/>
              <a:t>20</a:t>
            </a:fld>
            <a:endParaRPr lang="en-US"/>
          </a:p>
        </p:txBody>
      </p:sp>
    </p:spTree>
    <p:extLst>
      <p:ext uri="{BB962C8B-B14F-4D97-AF65-F5344CB8AC3E}">
        <p14:creationId xmlns:p14="http://schemas.microsoft.com/office/powerpoint/2010/main" val="28260026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Narrator:</a:t>
            </a:r>
          </a:p>
          <a:p>
            <a:r>
              <a:rPr lang="en-US" dirty="0"/>
              <a:t>Read slide as is</a:t>
            </a:r>
          </a:p>
        </p:txBody>
      </p:sp>
      <p:sp>
        <p:nvSpPr>
          <p:cNvPr id="4" name="Slide Number Placeholder 3"/>
          <p:cNvSpPr>
            <a:spLocks noGrp="1"/>
          </p:cNvSpPr>
          <p:nvPr>
            <p:ph type="sldNum" sz="quarter" idx="5"/>
          </p:nvPr>
        </p:nvSpPr>
        <p:spPr/>
        <p:txBody>
          <a:bodyPr/>
          <a:lstStyle/>
          <a:p>
            <a:fld id="{FA3FFAC6-29AE-4912-AC3A-FF91DA285322}" type="slidenum">
              <a:rPr lang="en-US" smtClean="0"/>
              <a:t>21</a:t>
            </a:fld>
            <a:endParaRPr lang="en-US"/>
          </a:p>
        </p:txBody>
      </p:sp>
    </p:spTree>
    <p:extLst>
      <p:ext uri="{BB962C8B-B14F-4D97-AF65-F5344CB8AC3E}">
        <p14:creationId xmlns:p14="http://schemas.microsoft.com/office/powerpoint/2010/main" val="17255885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Narrator: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Arial"/>
              </a:rPr>
              <a:t>We have covered a lot of ground in our discussion on Ransomware today.  </a:t>
            </a:r>
            <a:endParaRPr lang="en-US" dirty="0"/>
          </a:p>
          <a:p>
            <a:endParaRPr lang="en-US" dirty="0"/>
          </a:p>
          <a:p>
            <a:pPr marL="0" indent="0">
              <a:buClr>
                <a:srgbClr val="A98C5C"/>
              </a:buClr>
              <a:buNone/>
            </a:pPr>
            <a:r>
              <a:rPr lang="en-US" sz="1200" dirty="0"/>
              <a:t>The Ransomware threat is real! And it could cripple your healthcare system and make the data vulnerable and accessible to anyone - at a price!</a:t>
            </a:r>
            <a:endParaRPr lang="en-US" sz="1200" dirty="0">
              <a:cs typeface="Arial"/>
            </a:endParaRPr>
          </a:p>
          <a:p>
            <a:pPr marL="0" indent="0">
              <a:buClr>
                <a:srgbClr val="A98C5C"/>
              </a:buClr>
              <a:buNone/>
            </a:pPr>
            <a:endParaRPr lang="en-US" sz="1200" dirty="0"/>
          </a:p>
          <a:p>
            <a:pPr marL="0" indent="0">
              <a:buClr>
                <a:srgbClr val="A98C5C"/>
              </a:buClr>
              <a:buNone/>
            </a:pPr>
            <a:r>
              <a:rPr lang="en-US" sz="1200" dirty="0"/>
              <a:t>Awareness and attention to detail is critical since ransomware often begins with a phishing email</a:t>
            </a:r>
            <a:endParaRPr lang="en-US" sz="1200" dirty="0">
              <a:cs typeface="Arial"/>
            </a:endParaRPr>
          </a:p>
          <a:p>
            <a:pPr marL="0" indent="0">
              <a:buClr>
                <a:srgbClr val="A98C5C"/>
              </a:buClr>
              <a:buNone/>
            </a:pPr>
            <a:endParaRPr lang="en-US" sz="1200" dirty="0"/>
          </a:p>
          <a:p>
            <a:pPr marL="0" indent="0">
              <a:buClr>
                <a:srgbClr val="A98C5C"/>
              </a:buClr>
              <a:buNone/>
            </a:pPr>
            <a:r>
              <a:rPr lang="en-US" sz="1200" dirty="0"/>
              <a:t>Understand your organization's network and security capabilities</a:t>
            </a:r>
            <a:endParaRPr lang="en-US" sz="1200" dirty="0">
              <a:cs typeface="Arial"/>
            </a:endParaRPr>
          </a:p>
          <a:p>
            <a:pPr marL="0" indent="0">
              <a:buClr>
                <a:srgbClr val="A98C5C"/>
              </a:buClr>
              <a:buNone/>
            </a:pPr>
            <a:endParaRPr lang="en-US" sz="1200" dirty="0"/>
          </a:p>
          <a:p>
            <a:pPr marL="0" indent="0">
              <a:buClr>
                <a:srgbClr val="A98C5C"/>
              </a:buClr>
              <a:buNone/>
            </a:pPr>
            <a:r>
              <a:rPr lang="en-US" sz="1200" dirty="0"/>
              <a:t>Keep the contact information handy for your IT professionals or administrators, and…</a:t>
            </a:r>
            <a:endParaRPr lang="en-US" sz="1200" dirty="0">
              <a:cs typeface="Arial"/>
            </a:endParaRPr>
          </a:p>
          <a:p>
            <a:pPr marL="0" indent="0">
              <a:buClr>
                <a:srgbClr val="A98C5C"/>
              </a:buClr>
              <a:buNone/>
            </a:pPr>
            <a:endParaRPr lang="en-US" sz="1200" dirty="0"/>
          </a:p>
          <a:p>
            <a:pPr marL="0" indent="0">
              <a:buClr>
                <a:srgbClr val="A98C5C"/>
              </a:buClr>
              <a:buNone/>
            </a:pPr>
            <a:r>
              <a:rPr lang="en-US" sz="1200" dirty="0"/>
              <a:t>If you’re concerned you might have been hacked, or something within your computer system just doesn’t seems right, contact your IT professionals immediately – quick action is critical!</a:t>
            </a:r>
            <a:endParaRPr lang="en-US" sz="1200" dirty="0">
              <a:cs typeface="Arial"/>
            </a:endParaRPr>
          </a:p>
          <a:p>
            <a:endParaRPr lang="en-US" dirty="0"/>
          </a:p>
        </p:txBody>
      </p:sp>
      <p:sp>
        <p:nvSpPr>
          <p:cNvPr id="4" name="Slide Number Placeholder 3"/>
          <p:cNvSpPr>
            <a:spLocks noGrp="1"/>
          </p:cNvSpPr>
          <p:nvPr>
            <p:ph type="sldNum" sz="quarter" idx="5"/>
          </p:nvPr>
        </p:nvSpPr>
        <p:spPr/>
        <p:txBody>
          <a:bodyPr/>
          <a:lstStyle/>
          <a:p>
            <a:fld id="{FA3FFAC6-29AE-4912-AC3A-FF91DA285322}" type="slidenum">
              <a:rPr lang="en-US" smtClean="0"/>
              <a:t>22</a:t>
            </a:fld>
            <a:endParaRPr lang="en-US"/>
          </a:p>
        </p:txBody>
      </p:sp>
    </p:spTree>
    <p:extLst>
      <p:ext uri="{BB962C8B-B14F-4D97-AF65-F5344CB8AC3E}">
        <p14:creationId xmlns:p14="http://schemas.microsoft.com/office/powerpoint/2010/main" val="27859894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Narrator:</a:t>
            </a:r>
          </a:p>
          <a:p>
            <a:r>
              <a:rPr lang="en-US" dirty="0"/>
              <a:t>Read  slide as is, provide direction to complete the Certificate of Completion as applicable to your organization.  </a:t>
            </a:r>
          </a:p>
        </p:txBody>
      </p:sp>
      <p:sp>
        <p:nvSpPr>
          <p:cNvPr id="4" name="Slide Number Placeholder 3"/>
          <p:cNvSpPr>
            <a:spLocks noGrp="1"/>
          </p:cNvSpPr>
          <p:nvPr>
            <p:ph type="sldNum" sz="quarter" idx="5"/>
          </p:nvPr>
        </p:nvSpPr>
        <p:spPr/>
        <p:txBody>
          <a:bodyPr/>
          <a:lstStyle/>
          <a:p>
            <a:fld id="{FA3FFAC6-29AE-4912-AC3A-FF91DA285322}" type="slidenum">
              <a:rPr lang="en-US" smtClean="0"/>
              <a:t>23</a:t>
            </a:fld>
            <a:endParaRPr lang="en-US"/>
          </a:p>
        </p:txBody>
      </p:sp>
    </p:spTree>
    <p:extLst>
      <p:ext uri="{BB962C8B-B14F-4D97-AF65-F5344CB8AC3E}">
        <p14:creationId xmlns:p14="http://schemas.microsoft.com/office/powerpoint/2010/main" val="273378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en-US" sz="1200" dirty="0">
                <a:ea typeface="Calibri" panose="020F0502020204030204" pitchFamily="34" charset="0"/>
                <a:cs typeface="Times New Roman" panose="02020603050405020304" pitchFamily="18" charset="0"/>
              </a:rPr>
              <a:t> Narrator</a:t>
            </a:r>
          </a:p>
          <a:p>
            <a:pPr>
              <a:lnSpc>
                <a:spcPct val="115000"/>
              </a:lnSpc>
            </a:pPr>
            <a:r>
              <a:rPr lang="en-US" sz="1200" dirty="0">
                <a:ea typeface="Calibri" panose="020F0502020204030204" pitchFamily="34" charset="0"/>
                <a:cs typeface="Times New Roman" panose="02020603050405020304" pitchFamily="18" charset="0"/>
              </a:rPr>
              <a:t>Read slide as is--this is  an actual event that happened </a:t>
            </a:r>
          </a:p>
          <a:p>
            <a:pPr>
              <a:lnSpc>
                <a:spcPct val="115000"/>
              </a:lnSpc>
            </a:pPr>
            <a:endParaRPr lang="en-US" sz="1200" dirty="0">
              <a:ea typeface="Calibri" panose="020F0502020204030204" pitchFamily="34" charset="0"/>
              <a:cs typeface="Times New Roman" panose="02020603050405020304" pitchFamily="18" charset="0"/>
            </a:endParaRPr>
          </a:p>
          <a:p>
            <a:pPr>
              <a:lnSpc>
                <a:spcPct val="115000"/>
              </a:lnSpc>
            </a:pPr>
            <a:r>
              <a:rPr lang="en-US" sz="1200" dirty="0">
                <a:ea typeface="Calibri" panose="020F0502020204030204" pitchFamily="34" charset="0"/>
                <a:cs typeface="Times New Roman" panose="02020603050405020304" pitchFamily="18" charset="0"/>
              </a:rPr>
              <a:t>Let’s take a look at an actual ransomware incident that hit a hospital in Florida.</a:t>
            </a:r>
          </a:p>
          <a:p>
            <a:endParaRPr lang="en-US" sz="1200" dirty="0"/>
          </a:p>
          <a:p>
            <a:r>
              <a:rPr lang="en-US" sz="1200" i="1" dirty="0"/>
              <a:t>It was approaching midnight on Sunday and the head of IT at a Florida hospital had a problem.</a:t>
            </a:r>
          </a:p>
          <a:p>
            <a:endParaRPr lang="en-US" sz="1200" i="1" dirty="0"/>
          </a:p>
          <a:p>
            <a:r>
              <a:rPr lang="en-US" sz="1200" i="1" dirty="0"/>
              <a:t>The emergency room of this100-bed facility called to report that it couldn't connect to the charting system that doctors use to look up patients' medical histories. </a:t>
            </a:r>
            <a:endParaRPr lang="en-US" sz="1200" i="1" dirty="0">
              <a:cs typeface="Arial"/>
            </a:endParaRPr>
          </a:p>
          <a:p>
            <a:endParaRPr lang="en-US" i="1" dirty="0"/>
          </a:p>
          <a:p>
            <a:r>
              <a:rPr lang="en-US" i="1" dirty="0"/>
              <a:t>The hospital IT director soon realized that the charting software, which was maintained by an outside vendor, was infected with ransomware and that he didn't have much time to keep the computer virus from spreading.</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FA3FFAC6-29AE-4912-AC3A-FF91DA285322}" type="slidenum">
              <a:rPr lang="en-US" smtClean="0"/>
              <a:t>3</a:t>
            </a:fld>
            <a:endParaRPr lang="en-US"/>
          </a:p>
        </p:txBody>
      </p:sp>
    </p:spTree>
    <p:extLst>
      <p:ext uri="{BB962C8B-B14F-4D97-AF65-F5344CB8AC3E}">
        <p14:creationId xmlns:p14="http://schemas.microsoft.com/office/powerpoint/2010/main" val="16736577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en-US" sz="1200" dirty="0">
                <a:ea typeface="Calibri" panose="020F0502020204030204" pitchFamily="34" charset="0"/>
                <a:cs typeface="Calibri"/>
              </a:rPr>
              <a:t>This is a true story.</a:t>
            </a:r>
            <a:r>
              <a:rPr lang="en-US" dirty="0">
                <a:ea typeface="Calibri" panose="020F0502020204030204" pitchFamily="34" charset="0"/>
                <a:cs typeface="Calibri"/>
              </a:rPr>
              <a:t> </a:t>
            </a:r>
            <a:r>
              <a:rPr lang="en-US" sz="1200" dirty="0">
                <a:ea typeface="Calibri" panose="020F0502020204030204" pitchFamily="34" charset="0"/>
                <a:cs typeface="Calibri"/>
              </a:rPr>
              <a:t> </a:t>
            </a:r>
          </a:p>
          <a:p>
            <a:r>
              <a:rPr lang="en-US" i="1" dirty="0"/>
              <a:t>The hospital shut down its computer systems on his advice.</a:t>
            </a:r>
            <a:endParaRPr lang="en-US" dirty="0"/>
          </a:p>
          <a:p>
            <a:endParaRPr lang="en-US" dirty="0"/>
          </a:p>
          <a:p>
            <a:r>
              <a:rPr lang="en-US" i="1" dirty="0"/>
              <a:t>"If we hadn't stopped it, it probably would've spread out through the entire hospital," the IT director said.</a:t>
            </a:r>
            <a:endParaRPr lang="en-US" dirty="0"/>
          </a:p>
          <a:p>
            <a:endParaRPr lang="en-US" dirty="0"/>
          </a:p>
          <a:p>
            <a:r>
              <a:rPr lang="en-US" i="1" dirty="0"/>
              <a:t>Hospital staff ditched the electronic records and reverted to pen and paper to keep the hospital running and organized, he said, but patient care wasn't disrupted - this time.</a:t>
            </a:r>
            <a:endParaRPr lang="en-US" dirty="0"/>
          </a:p>
          <a:p>
            <a:endParaRPr lang="en-US" i="1" dirty="0">
              <a:cs typeface="Calibri"/>
            </a:endParaRPr>
          </a:p>
          <a:p>
            <a:endParaRPr lang="en-US" dirty="0"/>
          </a:p>
          <a:p>
            <a:r>
              <a:rPr lang="en-US" dirty="0"/>
              <a:t>These attacks happen more often perhaps than we realize.  Most incidents like this one at a local hospital are not breaking news on the national networks.  Unlike like the Ransomware attack of July 2021 in Texas that shut down the oil pipeline from Texas to NJ that every network covered extensively for days.  However, that does not make this crisis any less critical or crippling.  </a:t>
            </a:r>
            <a:endParaRPr lang="en-US" dirty="0">
              <a:cs typeface="Calibri"/>
            </a:endParaRPr>
          </a:p>
          <a:p>
            <a:endParaRPr lang="en-US" dirty="0"/>
          </a:p>
          <a:p>
            <a:r>
              <a:rPr lang="en-US" dirty="0"/>
              <a:t>Thankfully, this IT Director reacted immediately and knew exactly what he had to do to prevent this attack from spreading throughout the entire hospital.  There was a plan in place, and he took the action necessary at that moment in time. </a:t>
            </a:r>
            <a:endParaRPr lang="en-US" sz="1200" dirty="0">
              <a:ea typeface="Calibri" panose="020F0502020204030204" pitchFamily="34" charset="0"/>
              <a:cs typeface="Calibri"/>
            </a:endParaRPr>
          </a:p>
          <a:p>
            <a:pPr>
              <a:lnSpc>
                <a:spcPct val="115000"/>
              </a:lnSpc>
            </a:pPr>
            <a:endParaRPr lang="en-US" sz="1200" dirty="0">
              <a:ea typeface="Calibri" panose="020F0502020204030204" pitchFamily="34" charset="0"/>
              <a:cs typeface="Calibri"/>
            </a:endParaRPr>
          </a:p>
          <a:p>
            <a:pPr>
              <a:lnSpc>
                <a:spcPct val="115000"/>
              </a:lnSpc>
            </a:pPr>
            <a:endParaRPr lang="en-US" dirty="0">
              <a:cs typeface="Calibri"/>
            </a:endParaRPr>
          </a:p>
        </p:txBody>
      </p:sp>
      <p:sp>
        <p:nvSpPr>
          <p:cNvPr id="4" name="Slide Number Placeholder 3"/>
          <p:cNvSpPr>
            <a:spLocks noGrp="1"/>
          </p:cNvSpPr>
          <p:nvPr>
            <p:ph type="sldNum" sz="quarter" idx="5"/>
          </p:nvPr>
        </p:nvSpPr>
        <p:spPr/>
        <p:txBody>
          <a:bodyPr/>
          <a:lstStyle/>
          <a:p>
            <a:fld id="{FA3FFAC6-29AE-4912-AC3A-FF91DA285322}" type="slidenum">
              <a:rPr lang="en-US" smtClean="0"/>
              <a:t>4</a:t>
            </a:fld>
            <a:endParaRPr lang="en-US"/>
          </a:p>
        </p:txBody>
      </p:sp>
    </p:spTree>
    <p:extLst>
      <p:ext uri="{BB962C8B-B14F-4D97-AF65-F5344CB8AC3E}">
        <p14:creationId xmlns:p14="http://schemas.microsoft.com/office/powerpoint/2010/main" val="34467196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en-US" sz="1200" b="1" dirty="0">
                <a:ea typeface="Calibri" panose="020F0502020204030204" pitchFamily="34" charset="0"/>
                <a:cs typeface="Calibri"/>
              </a:rPr>
              <a:t>FACILITATOR NOTES:</a:t>
            </a:r>
          </a:p>
          <a:p>
            <a:endParaRPr lang="en-US" sz="1200" dirty="0"/>
          </a:p>
          <a:p>
            <a:pPr>
              <a:lnSpc>
                <a:spcPct val="114999"/>
              </a:lnSpc>
            </a:pPr>
            <a:r>
              <a:rPr lang="en-US" dirty="0">
                <a:solidFill>
                  <a:srgbClr val="262626"/>
                </a:solidFill>
                <a:latin typeface="CNN"/>
              </a:rPr>
              <a:t>This hospital in Florida is</a:t>
            </a:r>
            <a:r>
              <a:rPr lang="en-US" b="0" i="0" dirty="0">
                <a:solidFill>
                  <a:srgbClr val="262626"/>
                </a:solidFill>
                <a:effectLst/>
                <a:latin typeface="CNN"/>
              </a:rPr>
              <a:t> just one of several dozen health care organizations across the US that have had to battle ransomware attacks since the coronavirus pandemic began. The disruptions have cost the sector millions of dollars and prompted urgent calls to hospitals from federal officials to be wary of cybercriminal groups.</a:t>
            </a:r>
            <a:endParaRPr lang="en-US" b="0" i="0" dirty="0">
              <a:solidFill>
                <a:srgbClr val="000000"/>
              </a:solidFill>
              <a:effectLst/>
              <a:latin typeface="Calibri" panose="020F0502020204030204"/>
              <a:cs typeface="Calibri"/>
            </a:endParaRPr>
          </a:p>
          <a:p>
            <a:pPr>
              <a:lnSpc>
                <a:spcPct val="115000"/>
              </a:lnSpc>
            </a:pPr>
            <a:endParaRPr lang="en-US" sz="1200" b="0" i="0" dirty="0">
              <a:solidFill>
                <a:srgbClr val="262626"/>
              </a:solidFill>
              <a:effectLst/>
              <a:latin typeface="CNN"/>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lang="en-US" sz="1200" dirty="0">
                <a:effectLst/>
                <a:latin typeface="Calibri"/>
                <a:ea typeface="Calibri" panose="020F0502020204030204" pitchFamily="34" charset="0"/>
                <a:cs typeface="Calibri"/>
              </a:rPr>
              <a:t>In ransomware schemes, attackers hold a hospitals or a physician’s data hostage until money is paid, interrupting services, and putting patients’ lives at risk.</a:t>
            </a:r>
          </a:p>
          <a:p>
            <a:pPr>
              <a:lnSpc>
                <a:spcPct val="115000"/>
              </a:lnSpc>
            </a:pPr>
            <a:endParaRPr lang="en-US" sz="1200" dirty="0">
              <a:ea typeface="Calibri" panose="020F0502020204030204" pitchFamily="34" charset="0"/>
              <a:cs typeface="Times New Roman" panose="02020603050405020304" pitchFamily="18" charset="0"/>
            </a:endParaRPr>
          </a:p>
          <a:p>
            <a:pPr>
              <a:lnSpc>
                <a:spcPct val="115000"/>
              </a:lnSpc>
            </a:pPr>
            <a:endParaRPr lang="en-US" sz="1200" dirty="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FA3FFAC6-29AE-4912-AC3A-FF91DA285322}" type="slidenum">
              <a:rPr lang="en-US" smtClean="0"/>
              <a:t>5</a:t>
            </a:fld>
            <a:endParaRPr lang="en-US"/>
          </a:p>
        </p:txBody>
      </p:sp>
    </p:spTree>
    <p:extLst>
      <p:ext uri="{BB962C8B-B14F-4D97-AF65-F5344CB8AC3E}">
        <p14:creationId xmlns:p14="http://schemas.microsoft.com/office/powerpoint/2010/main" val="38397788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Narrator:</a:t>
            </a:r>
            <a:endParaRPr lang="en-US" dirty="0"/>
          </a:p>
          <a:p>
            <a:pPr>
              <a:defRPr/>
            </a:pPr>
            <a:endParaRPr lang="en-US" dirty="0">
              <a:latin typeface="Calibri"/>
              <a:ea typeface="Calibri" panose="020F0502020204030204" pitchFamily="34" charset="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effectLst/>
                <a:latin typeface="Calibri"/>
                <a:ea typeface="Calibri" panose="020F0502020204030204" pitchFamily="34" charset="0"/>
                <a:cs typeface="Calibri"/>
              </a:rPr>
              <a:t>Cybersecurity threats to health care organizations and patient safety are real. Health information technology, which provides critical life-saving functions, consists of connected, networked systems and leverages wireless technologies, leaving such systems more vulnerable to cyber-attack. Recent highly </a:t>
            </a:r>
            <a:r>
              <a:rPr lang="en-US" sz="1100" dirty="0">
                <a:effectLst/>
                <a:highlight>
                  <a:srgbClr val="FFFFFF"/>
                </a:highlight>
                <a:latin typeface="Calibri"/>
                <a:ea typeface="Calibri" panose="020F0502020204030204" pitchFamily="34" charset="0"/>
                <a:cs typeface="Calibri"/>
              </a:rPr>
              <a:t>publicized ransomware attacks on hospitals, for </a:t>
            </a:r>
            <a:r>
              <a:rPr lang="en-US" sz="1100" dirty="0">
                <a:effectLst/>
                <a:latin typeface="Calibri"/>
                <a:ea typeface="Calibri" panose="020F0502020204030204" pitchFamily="34" charset="0"/>
                <a:cs typeface="Calibri"/>
              </a:rPr>
              <a:t>example, necessitated diverting patients to other hospitals and led to an inability to access patient records to continue care delivery.</a:t>
            </a:r>
          </a:p>
          <a:p>
            <a:endParaRPr lang="en-US" sz="1100" dirty="0"/>
          </a:p>
          <a:p>
            <a:r>
              <a:rPr lang="en-US" sz="1100" dirty="0">
                <a:effectLst/>
                <a:latin typeface="Calibri"/>
                <a:ea typeface="Calibri" panose="020F0502020204030204" pitchFamily="34" charset="0"/>
                <a:cs typeface="Calibri"/>
              </a:rPr>
              <a:t>In 2016, a bold new threat arrived on the scene: </a:t>
            </a:r>
            <a:r>
              <a:rPr lang="en-US" sz="1100" dirty="0">
                <a:latin typeface="Calibri"/>
                <a:ea typeface="Calibri" panose="020F0502020204030204" pitchFamily="34" charset="0"/>
                <a:cs typeface="Calibri"/>
              </a:rPr>
              <a:t>This new threat was called </a:t>
            </a:r>
            <a:r>
              <a:rPr lang="en-US" sz="1100" dirty="0">
                <a:highlight>
                  <a:srgbClr val="FFFFFF"/>
                </a:highlight>
                <a:latin typeface="Calibri"/>
                <a:ea typeface="Calibri" panose="020F0502020204030204" pitchFamily="34" charset="0"/>
                <a:cs typeface="Calibri"/>
              </a:rPr>
              <a:t>Ransomware</a:t>
            </a:r>
            <a:r>
              <a:rPr lang="en-US" sz="1100" dirty="0">
                <a:effectLst/>
                <a:highlight>
                  <a:srgbClr val="FFFFFF"/>
                </a:highlight>
                <a:latin typeface="Calibri"/>
                <a:ea typeface="Calibri" panose="020F0502020204030204" pitchFamily="34" charset="0"/>
                <a:cs typeface="Calibri"/>
              </a:rPr>
              <a:t>.</a:t>
            </a:r>
            <a:endParaRPr lang="en-US" sz="1100" dirty="0">
              <a:highlight>
                <a:srgbClr val="FFFFFF"/>
              </a:highlight>
              <a:latin typeface="Calibri"/>
              <a:ea typeface="Calibri" panose="020F0502020204030204" pitchFamily="34" charset="0"/>
              <a:cs typeface="Calibri"/>
            </a:endParaRPr>
          </a:p>
          <a:p>
            <a:endParaRPr lang="en-US" sz="1100" dirty="0">
              <a:latin typeface="Calibri"/>
              <a:ea typeface="Calibri" panose="020F0502020204030204" pitchFamily="34" charset="0"/>
              <a:cs typeface="Calibri"/>
            </a:endParaRPr>
          </a:p>
          <a:p>
            <a:r>
              <a:rPr lang="en-US" sz="1100" dirty="0">
                <a:latin typeface="Calibri"/>
                <a:ea typeface="Calibri" panose="020F0502020204030204" pitchFamily="34" charset="0"/>
                <a:cs typeface="Calibri"/>
              </a:rPr>
              <a:t>So, lets </a:t>
            </a:r>
            <a:r>
              <a:rPr lang="en-US" sz="1100" dirty="0"/>
              <a:t>start by defining ransomware in the most simplistic terms.   Read the definition in quotes at top of slide.</a:t>
            </a:r>
          </a:p>
          <a:p>
            <a:endParaRPr lang="en-US" sz="1100" dirty="0"/>
          </a:p>
          <a:p>
            <a:r>
              <a:rPr lang="en-US" sz="1100" dirty="0"/>
              <a:t>Narrator read quote in first paragraph –</a:t>
            </a:r>
          </a:p>
          <a:p>
            <a:endParaRPr lang="en-US" sz="1100" dirty="0"/>
          </a:p>
          <a:p>
            <a:r>
              <a:rPr lang="en-US" sz="1100" dirty="0"/>
              <a:t>The malware will gain access to the device, perhaps affecting the entire operating system or individual files, leaving them inaccessible to you without paying the ransom the cybercriminal as demanded.</a:t>
            </a:r>
          </a:p>
          <a:p>
            <a:endParaRPr lang="en-US" sz="1100" dirty="0">
              <a:latin typeface="Calibri"/>
              <a:ea typeface="Calibri" panose="020F0502020204030204" pitchFamily="34" charset="0"/>
              <a:cs typeface="Calibri"/>
            </a:endParaRPr>
          </a:p>
          <a:p>
            <a:r>
              <a:rPr lang="en-US" sz="1100" dirty="0">
                <a:latin typeface="Calibri"/>
                <a:ea typeface="Calibri" panose="020F0502020204030204" pitchFamily="34" charset="0"/>
                <a:cs typeface="Calibri"/>
              </a:rPr>
              <a:t>What does this look like in a real world scenario?  In one instance a  </a:t>
            </a:r>
            <a:r>
              <a:rPr lang="en-US" sz="1100" dirty="0">
                <a:effectLst/>
                <a:latin typeface="Calibri"/>
                <a:ea typeface="Calibri" panose="020F0502020204030204" pitchFamily="34" charset="0"/>
                <a:cs typeface="Calibri"/>
              </a:rPr>
              <a:t>rural hospital attack required them to replace its entire computer network after a </a:t>
            </a:r>
            <a:r>
              <a:rPr lang="en-US" sz="1100" dirty="0">
                <a:effectLst/>
                <a:highlight>
                  <a:srgbClr val="FFFF00"/>
                </a:highlight>
                <a:latin typeface="Calibri"/>
                <a:ea typeface="Calibri" panose="020F0502020204030204" pitchFamily="34" charset="0"/>
                <a:cs typeface="Calibri"/>
              </a:rPr>
              <a:t>r</a:t>
            </a:r>
            <a:r>
              <a:rPr lang="en-US" sz="1100" dirty="0">
                <a:effectLst/>
                <a:latin typeface="Calibri"/>
                <a:ea typeface="Calibri" panose="020F0502020204030204" pitchFamily="34" charset="0"/>
                <a:cs typeface="Calibri"/>
              </a:rPr>
              <a:t>ansomware cyber-attack froze the hospital’s electronic health record (EHR) system. Doctors were unable to review their patients’ medical histories or transmit laboratory and pharmacy orders. Officials were unable to restore essential services and could not pay the ransom for the return of their system. After consultations with the Federal Bureau of Investigation and cybersecurity experts, hospital officials made the difficult decision to replace the entire system</a:t>
            </a:r>
            <a:r>
              <a:rPr lang="en-US" sz="1100" dirty="0">
                <a:latin typeface="Calibri"/>
                <a:ea typeface="Calibri" panose="020F0502020204030204" pitchFamily="34" charset="0"/>
                <a:cs typeface="Calibri"/>
              </a:rPr>
              <a:t> </a:t>
            </a:r>
            <a:endParaRPr lang="en-US" sz="1100" dirty="0">
              <a:cs typeface="Calibri"/>
            </a:endParaRPr>
          </a:p>
          <a:p>
            <a:pPr>
              <a:defRPr/>
            </a:pP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defRPr/>
            </a:pPr>
            <a:r>
              <a:rPr lang="en-US" sz="1100" dirty="0">
                <a:effectLst/>
                <a:latin typeface="Calibri"/>
                <a:ea typeface="Calibri" panose="020F0502020204030204" pitchFamily="34" charset="0"/>
                <a:cs typeface="Calibri"/>
              </a:rPr>
              <a:t>And </a:t>
            </a:r>
            <a:r>
              <a:rPr lang="en-US" sz="1100" dirty="0">
                <a:latin typeface="Calibri"/>
                <a:ea typeface="Calibri" panose="020F0502020204030204" pitchFamily="34" charset="0"/>
                <a:cs typeface="Calibri"/>
              </a:rPr>
              <a:t>unfortunately, these</a:t>
            </a:r>
            <a:r>
              <a:rPr lang="en-US" sz="1100" dirty="0">
                <a:effectLst/>
                <a:latin typeface="Calibri"/>
                <a:ea typeface="Calibri" panose="020F0502020204030204" pitchFamily="34" charset="0"/>
                <a:cs typeface="Calibri"/>
              </a:rPr>
              <a:t> attacks are not going away</a:t>
            </a:r>
            <a:r>
              <a:rPr lang="en-US" sz="1100" dirty="0">
                <a:latin typeface="Calibri"/>
                <a:ea typeface="Calibri" panose="020F0502020204030204" pitchFamily="34" charset="0"/>
                <a:cs typeface="Calibri"/>
              </a:rPr>
              <a:t>.  In</a:t>
            </a:r>
            <a:r>
              <a:rPr lang="en-US" sz="1100" dirty="0">
                <a:effectLst/>
                <a:latin typeface="Calibri"/>
                <a:ea typeface="Calibri" panose="020F0502020204030204" pitchFamily="34" charset="0"/>
                <a:cs typeface="Calibri"/>
              </a:rPr>
              <a:t> fact, the hackers are finding new and devious ways to infiltrate the health care system.</a:t>
            </a:r>
            <a:r>
              <a:rPr lang="en-US" sz="1100" dirty="0">
                <a:latin typeface="Calibri"/>
                <a:ea typeface="Calibri" panose="020F0502020204030204" pitchFamily="34" charset="0"/>
                <a:cs typeface="Calibri"/>
              </a:rPr>
              <a:t> </a:t>
            </a:r>
            <a:r>
              <a:rPr lang="en-US" sz="1100" dirty="0">
                <a:effectLst/>
                <a:latin typeface="Calibri"/>
                <a:ea typeface="Calibri" panose="020F0502020204030204" pitchFamily="34" charset="0"/>
                <a:cs typeface="Calibri"/>
              </a:rPr>
              <a:t> We are going to discuss this in more detail and why understanding how attention to the smallest detail in an email can have huge benefits to your organization.</a:t>
            </a:r>
          </a:p>
          <a:p>
            <a:endParaRPr lang="en-US" dirty="0"/>
          </a:p>
        </p:txBody>
      </p:sp>
      <p:sp>
        <p:nvSpPr>
          <p:cNvPr id="4" name="Slide Number Placeholder 3"/>
          <p:cNvSpPr>
            <a:spLocks noGrp="1"/>
          </p:cNvSpPr>
          <p:nvPr>
            <p:ph type="sldNum" sz="quarter" idx="5"/>
          </p:nvPr>
        </p:nvSpPr>
        <p:spPr/>
        <p:txBody>
          <a:bodyPr/>
          <a:lstStyle/>
          <a:p>
            <a:fld id="{FA3FFAC6-29AE-4912-AC3A-FF91DA285322}" type="slidenum">
              <a:rPr lang="en-US" smtClean="0"/>
              <a:t>6</a:t>
            </a:fld>
            <a:endParaRPr lang="en-US"/>
          </a:p>
        </p:txBody>
      </p:sp>
    </p:spTree>
    <p:extLst>
      <p:ext uri="{BB962C8B-B14F-4D97-AF65-F5344CB8AC3E}">
        <p14:creationId xmlns:p14="http://schemas.microsoft.com/office/powerpoint/2010/main" val="12084705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Narrator:</a:t>
            </a:r>
          </a:p>
          <a:p>
            <a:r>
              <a:rPr lang="en-US" dirty="0"/>
              <a:t>The facts surrounding the impact of a ransomware attack are staggering.  They can severely impact business processes and leave organizations without the necessary data they need to operate and deliver their services.  Imagine the countless services provided everyday in your healthcare organization and </a:t>
            </a:r>
            <a:r>
              <a:rPr lang="en-US" b="1" dirty="0"/>
              <a:t>then</a:t>
            </a:r>
            <a:r>
              <a:rPr lang="en-US" dirty="0"/>
              <a:t> imagine them coming to an abrupt halt!</a:t>
            </a:r>
          </a:p>
          <a:p>
            <a:endParaRPr lang="en-US" dirty="0"/>
          </a:p>
          <a:p>
            <a:r>
              <a:rPr lang="en-US" dirty="0"/>
              <a:t>These malicious actors have been improving their tactics over time and they pressure their victims for payment by threatening to release the stolen data and even publicly naming the hospital and even individuals as a secondary form of extortion. </a:t>
            </a:r>
            <a:endParaRPr lang="en-US" dirty="0">
              <a:cs typeface="Calibri"/>
            </a:endParaRPr>
          </a:p>
          <a:p>
            <a:endParaRPr lang="en-US" dirty="0"/>
          </a:p>
          <a:p>
            <a:r>
              <a:rPr lang="en-US" dirty="0"/>
              <a:t>They make it their full- time job to find new and clever ways of impacting the network to collect valuable data and hold companies' hostage.</a:t>
            </a:r>
            <a:endParaRPr lang="en-US" dirty="0">
              <a:cs typeface="Calibri"/>
            </a:endParaRPr>
          </a:p>
          <a:p>
            <a:endParaRPr lang="en-US" dirty="0"/>
          </a:p>
          <a:p>
            <a:r>
              <a:rPr lang="en-US" dirty="0"/>
              <a:t>Imagine, the demands in some cases have exceeded $1 Million dollars!!!!!</a:t>
            </a:r>
            <a:endParaRPr lang="en-US" dirty="0">
              <a:cs typeface="Calibri"/>
            </a:endParaRPr>
          </a:p>
          <a:p>
            <a:endParaRPr lang="en-US" dirty="0"/>
          </a:p>
          <a:p>
            <a:r>
              <a:rPr lang="en-US" dirty="0"/>
              <a:t>Lastly, we know that these attacks have become more destructive in nature and scope.</a:t>
            </a:r>
          </a:p>
          <a:p>
            <a:endParaRPr lang="en-US" dirty="0"/>
          </a:p>
          <a:p>
            <a:r>
              <a:rPr lang="en-US" dirty="0"/>
              <a:t>While this may all sound intimidating, it is important to be aware of the number of organizations within the Dept of Health and Human Services and other partner Federal Agencies, whose prime focus is cyber security awareness, prevention and education.  </a:t>
            </a:r>
          </a:p>
          <a:p>
            <a:endParaRPr lang="en-US" dirty="0"/>
          </a:p>
          <a:p>
            <a:endParaRPr lang="en-US" dirty="0">
              <a:cs typeface="Calibri"/>
            </a:endParaRPr>
          </a:p>
          <a:p>
            <a:endParaRPr lang="en-US" dirty="0"/>
          </a:p>
        </p:txBody>
      </p:sp>
      <p:sp>
        <p:nvSpPr>
          <p:cNvPr id="4" name="Slide Number Placeholder 3"/>
          <p:cNvSpPr>
            <a:spLocks noGrp="1"/>
          </p:cNvSpPr>
          <p:nvPr>
            <p:ph type="sldNum" sz="quarter" idx="5"/>
          </p:nvPr>
        </p:nvSpPr>
        <p:spPr/>
        <p:txBody>
          <a:bodyPr/>
          <a:lstStyle/>
          <a:p>
            <a:fld id="{FA3FFAC6-29AE-4912-AC3A-FF91DA285322}" type="slidenum">
              <a:rPr lang="en-US" smtClean="0"/>
              <a:t>7</a:t>
            </a:fld>
            <a:endParaRPr lang="en-US"/>
          </a:p>
        </p:txBody>
      </p:sp>
    </p:spTree>
    <p:extLst>
      <p:ext uri="{BB962C8B-B14F-4D97-AF65-F5344CB8AC3E}">
        <p14:creationId xmlns:p14="http://schemas.microsoft.com/office/powerpoint/2010/main" val="10499627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Narrator:</a:t>
            </a:r>
          </a:p>
          <a:p>
            <a:endParaRPr lang="en-US" dirty="0"/>
          </a:p>
          <a:p>
            <a:r>
              <a:rPr lang="en-US" dirty="0"/>
              <a:t>Here’s just a few of the key resources to share:</a:t>
            </a:r>
            <a:endParaRPr lang="en-US" dirty="0">
              <a:cs typeface="Calibri"/>
            </a:endParaRPr>
          </a:p>
          <a:p>
            <a:endParaRPr lang="en-US" dirty="0"/>
          </a:p>
          <a:p>
            <a:r>
              <a:rPr lang="en-US" dirty="0"/>
              <a:t>The </a:t>
            </a:r>
            <a:r>
              <a:rPr lang="en-US" b="1" dirty="0"/>
              <a:t>Health Sector Cybersecurity Coordination Center </a:t>
            </a:r>
            <a:r>
              <a:rPr lang="en-US" dirty="0"/>
              <a:t>better know as  HC3, was </a:t>
            </a:r>
            <a:r>
              <a:rPr lang="en-US" b="0" i="0" dirty="0">
                <a:solidFill>
                  <a:srgbClr val="000000"/>
                </a:solidFill>
                <a:effectLst/>
                <a:latin typeface="Helvetica"/>
                <a:cs typeface="Helvetica"/>
              </a:rPr>
              <a:t>created by the Department of Health and Human Services to aid in the protection of vital, healthcare-related controlled information and ensure that cybersecurity information sharing is coordinated across the Health and Public Health Sector (HPH).</a:t>
            </a:r>
          </a:p>
          <a:p>
            <a:endParaRPr lang="en-US" dirty="0">
              <a:cs typeface="Calibri"/>
            </a:endParaRPr>
          </a:p>
          <a:p>
            <a:r>
              <a:rPr lang="en-US" dirty="0">
                <a:cs typeface="Calibri"/>
              </a:rPr>
              <a:t>The </a:t>
            </a:r>
            <a:r>
              <a:rPr lang="en-US" b="1" dirty="0">
                <a:cs typeface="Calibri"/>
              </a:rPr>
              <a:t>Office for Civil Rights </a:t>
            </a:r>
            <a:r>
              <a:rPr lang="en-US" dirty="0">
                <a:cs typeface="Calibri"/>
              </a:rPr>
              <a:t>-</a:t>
            </a:r>
            <a:r>
              <a:rPr lang="en-US" dirty="0"/>
              <a:t>The HHS </a:t>
            </a:r>
            <a:r>
              <a:rPr lang="en-US" b="1" dirty="0"/>
              <a:t>Office for Civil Rights</a:t>
            </a:r>
            <a:r>
              <a:rPr lang="en-US" b="0" dirty="0"/>
              <a:t>, or </a:t>
            </a:r>
            <a:r>
              <a:rPr lang="en-US" b="1" dirty="0"/>
              <a:t>OCR</a:t>
            </a:r>
            <a:r>
              <a:rPr lang="en-US" dirty="0"/>
              <a:t>, enforces federal civil rights laws, conscience and religious freedom laws, the Health Insurance Portability and Accountability Act (HIPAA) Privacy, Security, and Breach Notification Rules, and the </a:t>
            </a:r>
            <a:r>
              <a:rPr lang="en-US" b="1" dirty="0"/>
              <a:t>Patient Safety Act and Rule</a:t>
            </a:r>
            <a:r>
              <a:rPr lang="en-US" dirty="0"/>
              <a:t>, which together protect your fundamental rights to </a:t>
            </a:r>
            <a:r>
              <a:rPr lang="en-US" b="1" dirty="0"/>
              <a:t>nondiscrimination</a:t>
            </a:r>
            <a:r>
              <a:rPr lang="en-US" dirty="0"/>
              <a:t>, </a:t>
            </a:r>
            <a:r>
              <a:rPr lang="en-US" b="1" dirty="0"/>
              <a:t>conscience</a:t>
            </a:r>
            <a:r>
              <a:rPr lang="en-US" dirty="0"/>
              <a:t>, </a:t>
            </a:r>
            <a:r>
              <a:rPr lang="en-US" b="1" dirty="0"/>
              <a:t>religious freedom</a:t>
            </a:r>
            <a:r>
              <a:rPr lang="en-US" dirty="0"/>
              <a:t>, and </a:t>
            </a:r>
            <a:r>
              <a:rPr lang="en-US" b="1" dirty="0"/>
              <a:t>health information privacy</a:t>
            </a:r>
            <a:r>
              <a:rPr lang="en-US" dirty="0"/>
              <a:t>. </a:t>
            </a:r>
            <a:endParaRPr lang="en-US" dirty="0">
              <a:cs typeface="Calibri"/>
            </a:endParaRPr>
          </a:p>
          <a:p>
            <a:endParaRPr lang="en-US" dirty="0"/>
          </a:p>
          <a:p>
            <a:r>
              <a:rPr lang="en-US" dirty="0"/>
              <a:t>You can find all you need to know about HIPPA and individual rights under the law on their website listed on this screen.</a:t>
            </a:r>
            <a:endParaRPr lang="en-US" dirty="0">
              <a:cs typeface="Calibri"/>
            </a:endParaRPr>
          </a:p>
          <a:p>
            <a:endParaRPr lang="en-US" dirty="0">
              <a:cs typeface="Calibri"/>
            </a:endParaRPr>
          </a:p>
          <a:p>
            <a:r>
              <a:rPr lang="en-US" dirty="0"/>
              <a:t>Lastly, our partners at </a:t>
            </a:r>
            <a:r>
              <a:rPr lang="en-US" b="1" dirty="0"/>
              <a:t>CISA</a:t>
            </a:r>
            <a:r>
              <a:rPr lang="en-US" dirty="0"/>
              <a:t> provide invaluable support to both federal and private sector organizations in all aspects of cybersecurity awareness planning and prevention. </a:t>
            </a:r>
            <a:endParaRPr lang="en-US" dirty="0">
              <a:cs typeface="Calibri"/>
            </a:endParaRPr>
          </a:p>
          <a:p>
            <a:endParaRPr lang="en-US" dirty="0">
              <a:cs typeface="Calibri"/>
            </a:endParaRPr>
          </a:p>
          <a:p>
            <a:r>
              <a:rPr lang="en-US" dirty="0"/>
              <a:t>They have dedicated an entire section of resources that addresses just Ransomware that can be found at this link: wwww.cisa.gov.  </a:t>
            </a:r>
            <a:endParaRPr lang="en-US" dirty="0">
              <a:cs typeface="Calibri"/>
            </a:endParaRPr>
          </a:p>
          <a:p>
            <a:endParaRPr lang="en-US" dirty="0"/>
          </a:p>
          <a:p>
            <a:r>
              <a:rPr lang="en-US" dirty="0"/>
              <a:t>This is serious business! Don’t make the mistake of thinking that your practice, no matter how small, is not a target for indiscriminate cyber-attacks. Malicious actors will always exist. Whether you are a small-practice physician or the </a:t>
            </a:r>
            <a:r>
              <a:rPr lang="en-US" b="1" dirty="0"/>
              <a:t>Chief Information Security Officer</a:t>
            </a:r>
            <a:r>
              <a:rPr lang="en-US" dirty="0"/>
              <a:t> of a large health care entity, your job is to make it difficult for these attackers to succeed</a:t>
            </a:r>
            <a:endParaRPr lang="en-US" dirty="0">
              <a:cs typeface="Calibri"/>
            </a:endParaRPr>
          </a:p>
          <a:p>
            <a:endParaRPr lang="en-US" dirty="0"/>
          </a:p>
        </p:txBody>
      </p:sp>
      <p:sp>
        <p:nvSpPr>
          <p:cNvPr id="4" name="Slide Number Placeholder 3"/>
          <p:cNvSpPr>
            <a:spLocks noGrp="1"/>
          </p:cNvSpPr>
          <p:nvPr>
            <p:ph type="sldNum" sz="quarter" idx="5"/>
          </p:nvPr>
        </p:nvSpPr>
        <p:spPr/>
        <p:txBody>
          <a:bodyPr/>
          <a:lstStyle/>
          <a:p>
            <a:fld id="{FA3FFAC6-29AE-4912-AC3A-FF91DA285322}" type="slidenum">
              <a:rPr lang="en-US" smtClean="0"/>
              <a:t>8</a:t>
            </a:fld>
            <a:endParaRPr lang="en-US"/>
          </a:p>
        </p:txBody>
      </p:sp>
    </p:spTree>
    <p:extLst>
      <p:ext uri="{BB962C8B-B14F-4D97-AF65-F5344CB8AC3E}">
        <p14:creationId xmlns:p14="http://schemas.microsoft.com/office/powerpoint/2010/main" val="24505095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Narrator:</a:t>
            </a:r>
          </a:p>
          <a:p>
            <a:r>
              <a:rPr lang="en-US" dirty="0"/>
              <a:t>Let’s Review</a:t>
            </a:r>
          </a:p>
          <a:p>
            <a:r>
              <a:rPr lang="en-US" dirty="0"/>
              <a:t>Here is your first Knowledge Check:</a:t>
            </a:r>
          </a:p>
          <a:p>
            <a:endParaRPr lang="en-US" dirty="0"/>
          </a:p>
          <a:p>
            <a:r>
              <a:rPr lang="en-US" dirty="0"/>
              <a:t>Ransomware’s defining characteristics include:</a:t>
            </a:r>
          </a:p>
          <a:p>
            <a:endParaRPr lang="en-US" dirty="0"/>
          </a:p>
          <a:p>
            <a:pPr marL="228600" indent="-228600">
              <a:buAutoNum type="alphaUcPeriod"/>
            </a:pPr>
            <a:r>
              <a:rPr lang="en-US" dirty="0"/>
              <a:t>It immediately shuts down your computer system</a:t>
            </a:r>
          </a:p>
          <a:p>
            <a:pPr marL="228600" indent="-228600">
              <a:buAutoNum type="alphaUcPeriod"/>
            </a:pPr>
            <a:r>
              <a:rPr lang="en-US" dirty="0"/>
              <a:t>It attempts to deny access to user’s data</a:t>
            </a:r>
          </a:p>
          <a:p>
            <a:pPr marL="228600" indent="-228600">
              <a:buAutoNum type="alphaUcPeriod"/>
            </a:pPr>
            <a:r>
              <a:rPr lang="en-US" dirty="0"/>
              <a:t>It is a type of malicious software</a:t>
            </a:r>
          </a:p>
          <a:p>
            <a:pPr marL="228600" indent="-228600">
              <a:buAutoNum type="alphaUcPeriod"/>
            </a:pPr>
            <a:r>
              <a:rPr lang="en-US" dirty="0"/>
              <a:t>Your font size appears skewed and blurry</a:t>
            </a:r>
          </a:p>
          <a:p>
            <a:pPr marL="228600" indent="-228600">
              <a:buAutoNum type="alphaUcPeriod"/>
            </a:pPr>
            <a:endParaRPr lang="en-US" dirty="0"/>
          </a:p>
        </p:txBody>
      </p:sp>
      <p:sp>
        <p:nvSpPr>
          <p:cNvPr id="4" name="Slide Number Placeholder 3"/>
          <p:cNvSpPr>
            <a:spLocks noGrp="1"/>
          </p:cNvSpPr>
          <p:nvPr>
            <p:ph type="sldNum" sz="quarter" idx="5"/>
          </p:nvPr>
        </p:nvSpPr>
        <p:spPr/>
        <p:txBody>
          <a:bodyPr/>
          <a:lstStyle/>
          <a:p>
            <a:fld id="{FA3FFAC6-29AE-4912-AC3A-FF91DA285322}" type="slidenum">
              <a:rPr lang="en-US" smtClean="0"/>
              <a:t>9</a:t>
            </a:fld>
            <a:endParaRPr lang="en-US"/>
          </a:p>
        </p:txBody>
      </p:sp>
    </p:spTree>
    <p:extLst>
      <p:ext uri="{BB962C8B-B14F-4D97-AF65-F5344CB8AC3E}">
        <p14:creationId xmlns:p14="http://schemas.microsoft.com/office/powerpoint/2010/main" val="38245619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277B4-9532-C84F-B6CE-3F6EC5F1962C}"/>
              </a:ext>
            </a:extLst>
          </p:cNvPr>
          <p:cNvSpPr>
            <a:spLocks noGrp="1"/>
          </p:cNvSpPr>
          <p:nvPr>
            <p:ph type="ctrTitle"/>
          </p:nvPr>
        </p:nvSpPr>
        <p:spPr>
          <a:xfrm>
            <a:off x="838200" y="1122363"/>
            <a:ext cx="10515600" cy="2387600"/>
          </a:xfrm>
        </p:spPr>
        <p:txBody>
          <a:bodyPr anchor="b"/>
          <a:lstStyle>
            <a:lvl1pPr algn="ctr">
              <a:defRPr sz="5400"/>
            </a:lvl1pPr>
          </a:lstStyle>
          <a:p>
            <a:r>
              <a:rPr lang="en-US"/>
              <a:t>Click to edit Master title style</a:t>
            </a:r>
          </a:p>
        </p:txBody>
      </p:sp>
      <p:sp>
        <p:nvSpPr>
          <p:cNvPr id="3" name="Subtitle 2">
            <a:extLst>
              <a:ext uri="{FF2B5EF4-FFF2-40B4-BE49-F238E27FC236}">
                <a16:creationId xmlns:a16="http://schemas.microsoft.com/office/drawing/2014/main" id="{BD51DF37-EC48-BA48-9568-1D678BB3C714}"/>
              </a:ext>
            </a:extLst>
          </p:cNvPr>
          <p:cNvSpPr>
            <a:spLocks noGrp="1"/>
          </p:cNvSpPr>
          <p:nvPr>
            <p:ph type="subTitle" idx="1"/>
          </p:nvPr>
        </p:nvSpPr>
        <p:spPr>
          <a:xfrm>
            <a:off x="838199" y="3602038"/>
            <a:ext cx="10515599"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8B556C2-E94D-9E42-9593-6EA4DD08ECBC}"/>
              </a:ext>
            </a:extLst>
          </p:cNvPr>
          <p:cNvSpPr>
            <a:spLocks noGrp="1"/>
          </p:cNvSpPr>
          <p:nvPr>
            <p:ph type="dt" sz="half" idx="10"/>
          </p:nvPr>
        </p:nvSpPr>
        <p:spPr>
          <a:xfrm>
            <a:off x="838200" y="6356350"/>
            <a:ext cx="2743200" cy="365125"/>
          </a:xfrm>
          <a:prstGeom prst="rect">
            <a:avLst/>
          </a:prstGeom>
        </p:spPr>
        <p:txBody>
          <a:bodyPr/>
          <a:lstStyle/>
          <a:p>
            <a:fld id="{89681F82-7582-1A4E-B351-F763B4AD5362}" type="datetimeFigureOut">
              <a:rPr lang="en-US" smtClean="0"/>
              <a:t>6/9/26</a:t>
            </a:fld>
            <a:endParaRPr lang="en-US"/>
          </a:p>
        </p:txBody>
      </p:sp>
      <p:sp>
        <p:nvSpPr>
          <p:cNvPr id="5" name="Footer Placeholder 4">
            <a:extLst>
              <a:ext uri="{FF2B5EF4-FFF2-40B4-BE49-F238E27FC236}">
                <a16:creationId xmlns:a16="http://schemas.microsoft.com/office/drawing/2014/main" id="{2A381379-A14D-3B43-A5B4-758EAEAC7DF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4953D4E-6B16-2945-AAF3-DB15D5F2FD5C}"/>
              </a:ext>
            </a:extLst>
          </p:cNvPr>
          <p:cNvSpPr>
            <a:spLocks noGrp="1"/>
          </p:cNvSpPr>
          <p:nvPr>
            <p:ph type="sldNum" sz="quarter" idx="12"/>
          </p:nvPr>
        </p:nvSpPr>
        <p:spPr>
          <a:xfrm>
            <a:off x="8610600" y="6356350"/>
            <a:ext cx="2743200" cy="365125"/>
          </a:xfrm>
          <a:prstGeom prst="rect">
            <a:avLst/>
          </a:prstGeom>
        </p:spPr>
        <p:txBody>
          <a:bodyPr/>
          <a:lstStyle/>
          <a:p>
            <a:fld id="{32D8A78A-3C5F-DB48-A662-CE930F8785BE}" type="slidenum">
              <a:rPr lang="en-US" smtClean="0"/>
              <a:t>‹#›</a:t>
            </a:fld>
            <a:endParaRPr lang="en-US"/>
          </a:p>
        </p:txBody>
      </p:sp>
    </p:spTree>
    <p:extLst>
      <p:ext uri="{BB962C8B-B14F-4D97-AF65-F5344CB8AC3E}">
        <p14:creationId xmlns:p14="http://schemas.microsoft.com/office/powerpoint/2010/main" val="32995566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E2AD852-6F9E-F54F-B153-7A9BC1C49298}"/>
              </a:ext>
            </a:extLst>
          </p:cNvPr>
          <p:cNvSpPr>
            <a:spLocks noGrp="1"/>
          </p:cNvSpPr>
          <p:nvPr>
            <p:ph type="dt" sz="half" idx="10"/>
          </p:nvPr>
        </p:nvSpPr>
        <p:spPr>
          <a:xfrm>
            <a:off x="838200" y="6356350"/>
            <a:ext cx="2743200" cy="365125"/>
          </a:xfrm>
          <a:prstGeom prst="rect">
            <a:avLst/>
          </a:prstGeom>
        </p:spPr>
        <p:txBody>
          <a:bodyPr/>
          <a:lstStyle/>
          <a:p>
            <a:fld id="{89681F82-7582-1A4E-B351-F763B4AD5362}" type="datetimeFigureOut">
              <a:rPr lang="en-US" smtClean="0"/>
              <a:t>6/9/26</a:t>
            </a:fld>
            <a:endParaRPr lang="en-US"/>
          </a:p>
        </p:txBody>
      </p:sp>
      <p:sp>
        <p:nvSpPr>
          <p:cNvPr id="3" name="Footer Placeholder 2">
            <a:extLst>
              <a:ext uri="{FF2B5EF4-FFF2-40B4-BE49-F238E27FC236}">
                <a16:creationId xmlns:a16="http://schemas.microsoft.com/office/drawing/2014/main" id="{FD50EB0E-FDC1-EB42-804C-2CC1B9F07F0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9C9FC34B-299F-C949-8018-8A28BFCF5697}"/>
              </a:ext>
            </a:extLst>
          </p:cNvPr>
          <p:cNvSpPr>
            <a:spLocks noGrp="1"/>
          </p:cNvSpPr>
          <p:nvPr>
            <p:ph type="sldNum" sz="quarter" idx="12"/>
          </p:nvPr>
        </p:nvSpPr>
        <p:spPr>
          <a:xfrm>
            <a:off x="8610600" y="6356350"/>
            <a:ext cx="2743200" cy="365125"/>
          </a:xfrm>
          <a:prstGeom prst="rect">
            <a:avLst/>
          </a:prstGeom>
        </p:spPr>
        <p:txBody>
          <a:bodyPr/>
          <a:lstStyle/>
          <a:p>
            <a:fld id="{32D8A78A-3C5F-DB48-A662-CE930F8785BE}" type="slidenum">
              <a:rPr lang="en-US" smtClean="0"/>
              <a:t>‹#›</a:t>
            </a:fld>
            <a:endParaRPr lang="en-US"/>
          </a:p>
        </p:txBody>
      </p:sp>
    </p:spTree>
    <p:extLst>
      <p:ext uri="{BB962C8B-B14F-4D97-AF65-F5344CB8AC3E}">
        <p14:creationId xmlns:p14="http://schemas.microsoft.com/office/powerpoint/2010/main" val="26746658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533F6-14F9-3D48-921D-5611BB69917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7B20BF7-595A-694A-9C59-F3DA32C8CB7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A0F333C-E338-3A45-BBA3-99C52483A0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59DEB2B-9731-754C-AD06-B3555F435704}"/>
              </a:ext>
            </a:extLst>
          </p:cNvPr>
          <p:cNvSpPr>
            <a:spLocks noGrp="1"/>
          </p:cNvSpPr>
          <p:nvPr>
            <p:ph type="dt" sz="half" idx="10"/>
          </p:nvPr>
        </p:nvSpPr>
        <p:spPr>
          <a:xfrm>
            <a:off x="838200" y="6356350"/>
            <a:ext cx="2743200" cy="365125"/>
          </a:xfrm>
          <a:prstGeom prst="rect">
            <a:avLst/>
          </a:prstGeom>
        </p:spPr>
        <p:txBody>
          <a:bodyPr/>
          <a:lstStyle/>
          <a:p>
            <a:fld id="{89681F82-7582-1A4E-B351-F763B4AD5362}" type="datetimeFigureOut">
              <a:rPr lang="en-US" smtClean="0"/>
              <a:t>6/9/26</a:t>
            </a:fld>
            <a:endParaRPr lang="en-US"/>
          </a:p>
        </p:txBody>
      </p:sp>
      <p:sp>
        <p:nvSpPr>
          <p:cNvPr id="6" name="Footer Placeholder 5">
            <a:extLst>
              <a:ext uri="{FF2B5EF4-FFF2-40B4-BE49-F238E27FC236}">
                <a16:creationId xmlns:a16="http://schemas.microsoft.com/office/drawing/2014/main" id="{FB08EA0F-741C-944A-B9A7-5544740FABB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8E64942F-ADB4-2D4A-A1F0-7ED0DE7DF708}"/>
              </a:ext>
            </a:extLst>
          </p:cNvPr>
          <p:cNvSpPr>
            <a:spLocks noGrp="1"/>
          </p:cNvSpPr>
          <p:nvPr>
            <p:ph type="sldNum" sz="quarter" idx="12"/>
          </p:nvPr>
        </p:nvSpPr>
        <p:spPr>
          <a:xfrm>
            <a:off x="8610600" y="6356350"/>
            <a:ext cx="2743200" cy="365125"/>
          </a:xfrm>
          <a:prstGeom prst="rect">
            <a:avLst/>
          </a:prstGeom>
        </p:spPr>
        <p:txBody>
          <a:bodyPr/>
          <a:lstStyle/>
          <a:p>
            <a:fld id="{32D8A78A-3C5F-DB48-A662-CE930F8785BE}" type="slidenum">
              <a:rPr lang="en-US" smtClean="0"/>
              <a:t>‹#›</a:t>
            </a:fld>
            <a:endParaRPr lang="en-US"/>
          </a:p>
        </p:txBody>
      </p:sp>
    </p:spTree>
    <p:extLst>
      <p:ext uri="{BB962C8B-B14F-4D97-AF65-F5344CB8AC3E}">
        <p14:creationId xmlns:p14="http://schemas.microsoft.com/office/powerpoint/2010/main" val="6525863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015F3-C869-AB4B-8BD9-91A07424650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4069C07-C804-0C4E-97C3-A6975438AE2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D3A67A3-0889-D64E-A1C2-F07936DBFB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062EDFD-086C-6A43-81C8-72CD2579DEBE}"/>
              </a:ext>
            </a:extLst>
          </p:cNvPr>
          <p:cNvSpPr>
            <a:spLocks noGrp="1"/>
          </p:cNvSpPr>
          <p:nvPr>
            <p:ph type="dt" sz="half" idx="10"/>
          </p:nvPr>
        </p:nvSpPr>
        <p:spPr>
          <a:xfrm>
            <a:off x="838200" y="6356350"/>
            <a:ext cx="2743200" cy="365125"/>
          </a:xfrm>
          <a:prstGeom prst="rect">
            <a:avLst/>
          </a:prstGeom>
        </p:spPr>
        <p:txBody>
          <a:bodyPr/>
          <a:lstStyle/>
          <a:p>
            <a:fld id="{89681F82-7582-1A4E-B351-F763B4AD5362}" type="datetimeFigureOut">
              <a:rPr lang="en-US" smtClean="0"/>
              <a:t>6/9/26</a:t>
            </a:fld>
            <a:endParaRPr lang="en-US"/>
          </a:p>
        </p:txBody>
      </p:sp>
      <p:sp>
        <p:nvSpPr>
          <p:cNvPr id="6" name="Footer Placeholder 5">
            <a:extLst>
              <a:ext uri="{FF2B5EF4-FFF2-40B4-BE49-F238E27FC236}">
                <a16:creationId xmlns:a16="http://schemas.microsoft.com/office/drawing/2014/main" id="{E86EF447-31B6-2F4C-B817-E7678E826D8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0EDA70D-3727-8944-B4C2-93EF0F92D0C2}"/>
              </a:ext>
            </a:extLst>
          </p:cNvPr>
          <p:cNvSpPr>
            <a:spLocks noGrp="1"/>
          </p:cNvSpPr>
          <p:nvPr>
            <p:ph type="sldNum" sz="quarter" idx="12"/>
          </p:nvPr>
        </p:nvSpPr>
        <p:spPr>
          <a:xfrm>
            <a:off x="8610600" y="6356350"/>
            <a:ext cx="2743200" cy="365125"/>
          </a:xfrm>
          <a:prstGeom prst="rect">
            <a:avLst/>
          </a:prstGeom>
        </p:spPr>
        <p:txBody>
          <a:bodyPr/>
          <a:lstStyle/>
          <a:p>
            <a:fld id="{32D8A78A-3C5F-DB48-A662-CE930F8785BE}" type="slidenum">
              <a:rPr lang="en-US" smtClean="0"/>
              <a:t>‹#›</a:t>
            </a:fld>
            <a:endParaRPr lang="en-US"/>
          </a:p>
        </p:txBody>
      </p:sp>
    </p:spTree>
    <p:extLst>
      <p:ext uri="{BB962C8B-B14F-4D97-AF65-F5344CB8AC3E}">
        <p14:creationId xmlns:p14="http://schemas.microsoft.com/office/powerpoint/2010/main" val="15119434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8914B-568E-3547-91CA-39277A0E8E0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E5F417F-205D-3444-BA3D-F76C84AB0BD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F818D5-C7FF-CF4F-BFE7-BAFBE6170BFC}"/>
              </a:ext>
            </a:extLst>
          </p:cNvPr>
          <p:cNvSpPr>
            <a:spLocks noGrp="1"/>
          </p:cNvSpPr>
          <p:nvPr>
            <p:ph type="dt" sz="half" idx="10"/>
          </p:nvPr>
        </p:nvSpPr>
        <p:spPr>
          <a:xfrm>
            <a:off x="838200" y="6356350"/>
            <a:ext cx="2743200" cy="365125"/>
          </a:xfrm>
          <a:prstGeom prst="rect">
            <a:avLst/>
          </a:prstGeom>
        </p:spPr>
        <p:txBody>
          <a:bodyPr/>
          <a:lstStyle/>
          <a:p>
            <a:fld id="{89681F82-7582-1A4E-B351-F763B4AD5362}" type="datetimeFigureOut">
              <a:rPr lang="en-US" smtClean="0"/>
              <a:t>6/9/26</a:t>
            </a:fld>
            <a:endParaRPr lang="en-US"/>
          </a:p>
        </p:txBody>
      </p:sp>
      <p:sp>
        <p:nvSpPr>
          <p:cNvPr id="5" name="Footer Placeholder 4">
            <a:extLst>
              <a:ext uri="{FF2B5EF4-FFF2-40B4-BE49-F238E27FC236}">
                <a16:creationId xmlns:a16="http://schemas.microsoft.com/office/drawing/2014/main" id="{E08EBB36-F938-F84E-BD3C-BBE782693BF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0D53BE7-2C9A-024B-9F59-4E7E7ACD07E1}"/>
              </a:ext>
            </a:extLst>
          </p:cNvPr>
          <p:cNvSpPr>
            <a:spLocks noGrp="1"/>
          </p:cNvSpPr>
          <p:nvPr>
            <p:ph type="sldNum" sz="quarter" idx="12"/>
          </p:nvPr>
        </p:nvSpPr>
        <p:spPr>
          <a:xfrm>
            <a:off x="8610600" y="6356350"/>
            <a:ext cx="2743200" cy="365125"/>
          </a:xfrm>
          <a:prstGeom prst="rect">
            <a:avLst/>
          </a:prstGeom>
        </p:spPr>
        <p:txBody>
          <a:bodyPr/>
          <a:lstStyle/>
          <a:p>
            <a:fld id="{32D8A78A-3C5F-DB48-A662-CE930F8785BE}" type="slidenum">
              <a:rPr lang="en-US" smtClean="0"/>
              <a:t>‹#›</a:t>
            </a:fld>
            <a:endParaRPr lang="en-US"/>
          </a:p>
        </p:txBody>
      </p:sp>
    </p:spTree>
    <p:extLst>
      <p:ext uri="{BB962C8B-B14F-4D97-AF65-F5344CB8AC3E}">
        <p14:creationId xmlns:p14="http://schemas.microsoft.com/office/powerpoint/2010/main" val="21436407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E0D5DC-0320-6E41-92C8-83DC6D6A16A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0C7F1BD-316D-6B43-8AEF-16600C3CA43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A430E9-ABE9-0046-A151-120B33CFCBE7}"/>
              </a:ext>
            </a:extLst>
          </p:cNvPr>
          <p:cNvSpPr>
            <a:spLocks noGrp="1"/>
          </p:cNvSpPr>
          <p:nvPr>
            <p:ph type="dt" sz="half" idx="10"/>
          </p:nvPr>
        </p:nvSpPr>
        <p:spPr>
          <a:xfrm>
            <a:off x="838200" y="6356350"/>
            <a:ext cx="2743200" cy="365125"/>
          </a:xfrm>
          <a:prstGeom prst="rect">
            <a:avLst/>
          </a:prstGeom>
        </p:spPr>
        <p:txBody>
          <a:bodyPr/>
          <a:lstStyle/>
          <a:p>
            <a:fld id="{89681F82-7582-1A4E-B351-F763B4AD5362}" type="datetimeFigureOut">
              <a:rPr lang="en-US" smtClean="0"/>
              <a:t>6/9/26</a:t>
            </a:fld>
            <a:endParaRPr lang="en-US"/>
          </a:p>
        </p:txBody>
      </p:sp>
      <p:sp>
        <p:nvSpPr>
          <p:cNvPr id="5" name="Footer Placeholder 4">
            <a:extLst>
              <a:ext uri="{FF2B5EF4-FFF2-40B4-BE49-F238E27FC236}">
                <a16:creationId xmlns:a16="http://schemas.microsoft.com/office/drawing/2014/main" id="{47FF29E4-B99C-FB45-8674-C53191BC6E7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58FE21C-9E4A-1F4D-B901-381B39F9C0BF}"/>
              </a:ext>
            </a:extLst>
          </p:cNvPr>
          <p:cNvSpPr>
            <a:spLocks noGrp="1"/>
          </p:cNvSpPr>
          <p:nvPr>
            <p:ph type="sldNum" sz="quarter" idx="12"/>
          </p:nvPr>
        </p:nvSpPr>
        <p:spPr>
          <a:xfrm>
            <a:off x="8610600" y="6356350"/>
            <a:ext cx="2743200" cy="365125"/>
          </a:xfrm>
          <a:prstGeom prst="rect">
            <a:avLst/>
          </a:prstGeom>
        </p:spPr>
        <p:txBody>
          <a:bodyPr/>
          <a:lstStyle/>
          <a:p>
            <a:fld id="{32D8A78A-3C5F-DB48-A662-CE930F8785BE}" type="slidenum">
              <a:rPr lang="en-US" smtClean="0"/>
              <a:t>‹#›</a:t>
            </a:fld>
            <a:endParaRPr lang="en-US"/>
          </a:p>
        </p:txBody>
      </p:sp>
    </p:spTree>
    <p:extLst>
      <p:ext uri="{BB962C8B-B14F-4D97-AF65-F5344CB8AC3E}">
        <p14:creationId xmlns:p14="http://schemas.microsoft.com/office/powerpoint/2010/main" val="30942409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0B75FC4-8027-2440-A6DF-D85F9093615D}"/>
              </a:ext>
            </a:extLst>
          </p:cNvPr>
          <p:cNvSpPr/>
          <p:nvPr userDrawn="1"/>
        </p:nvSpPr>
        <p:spPr>
          <a:xfrm>
            <a:off x="10094026" y="0"/>
            <a:ext cx="1958220" cy="9381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EF1275F-ED3B-4847-BCD9-F392CF5C1200}"/>
              </a:ext>
            </a:extLst>
          </p:cNvPr>
          <p:cNvSpPr>
            <a:spLocks noGrp="1"/>
          </p:cNvSpPr>
          <p:nvPr>
            <p:ph type="title"/>
          </p:nvPr>
        </p:nvSpPr>
        <p:spPr>
          <a:xfrm>
            <a:off x="838200" y="645699"/>
            <a:ext cx="9144000" cy="613167"/>
          </a:xfrm>
        </p:spPr>
        <p:txBody>
          <a:bodyPr/>
          <a:lstStyle>
            <a:lvl1pPr>
              <a:defRPr>
                <a:solidFill>
                  <a:schemeClr val="accent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DF791AC4-28A8-1442-AFA3-5278731F5247}"/>
              </a:ext>
            </a:extLst>
          </p:cNvPr>
          <p:cNvSpPr>
            <a:spLocks noGrp="1"/>
          </p:cNvSpPr>
          <p:nvPr>
            <p:ph idx="1"/>
          </p:nvPr>
        </p:nvSpPr>
        <p:spPr/>
        <p:txBody>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CF492F-2C99-9242-B3A7-5141C80C0C76}"/>
              </a:ext>
            </a:extLst>
          </p:cNvPr>
          <p:cNvSpPr>
            <a:spLocks noGrp="1"/>
          </p:cNvSpPr>
          <p:nvPr>
            <p:ph type="dt" sz="half" idx="10"/>
          </p:nvPr>
        </p:nvSpPr>
        <p:spPr>
          <a:xfrm>
            <a:off x="838200" y="6356350"/>
            <a:ext cx="2743200" cy="365125"/>
          </a:xfrm>
          <a:prstGeom prst="rect">
            <a:avLst/>
          </a:prstGeom>
        </p:spPr>
        <p:txBody>
          <a:bodyPr/>
          <a:lstStyle/>
          <a:p>
            <a:fld id="{89681F82-7582-1A4E-B351-F763B4AD5362}" type="datetimeFigureOut">
              <a:rPr lang="en-US" smtClean="0"/>
              <a:t>6/9/26</a:t>
            </a:fld>
            <a:endParaRPr lang="en-US"/>
          </a:p>
        </p:txBody>
      </p:sp>
      <p:sp>
        <p:nvSpPr>
          <p:cNvPr id="5" name="Footer Placeholder 4">
            <a:extLst>
              <a:ext uri="{FF2B5EF4-FFF2-40B4-BE49-F238E27FC236}">
                <a16:creationId xmlns:a16="http://schemas.microsoft.com/office/drawing/2014/main" id="{D274AE0D-7C36-E346-9D1A-84DA0CF6D4E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8422335-0270-D149-AD36-D16911BF96DF}"/>
              </a:ext>
            </a:extLst>
          </p:cNvPr>
          <p:cNvSpPr>
            <a:spLocks noGrp="1"/>
          </p:cNvSpPr>
          <p:nvPr>
            <p:ph type="sldNum" sz="quarter" idx="12"/>
          </p:nvPr>
        </p:nvSpPr>
        <p:spPr>
          <a:xfrm>
            <a:off x="8610600" y="6356350"/>
            <a:ext cx="2743200" cy="365125"/>
          </a:xfrm>
          <a:prstGeom prst="rect">
            <a:avLst/>
          </a:prstGeom>
        </p:spPr>
        <p:txBody>
          <a:bodyPr/>
          <a:lstStyle/>
          <a:p>
            <a:fld id="{32D8A78A-3C5F-DB48-A662-CE930F8785BE}" type="slidenum">
              <a:rPr lang="en-US" smtClean="0"/>
              <a:t>‹#›</a:t>
            </a:fld>
            <a:endParaRPr lang="en-US"/>
          </a:p>
        </p:txBody>
      </p:sp>
      <p:sp>
        <p:nvSpPr>
          <p:cNvPr id="8" name="Rectangle 7">
            <a:extLst>
              <a:ext uri="{FF2B5EF4-FFF2-40B4-BE49-F238E27FC236}">
                <a16:creationId xmlns:a16="http://schemas.microsoft.com/office/drawing/2014/main" id="{7ADB6F48-BE59-5B4B-A0A8-C38BDEC89CBE}"/>
              </a:ext>
            </a:extLst>
          </p:cNvPr>
          <p:cNvSpPr/>
          <p:nvPr userDrawn="1"/>
        </p:nvSpPr>
        <p:spPr>
          <a:xfrm>
            <a:off x="0" y="0"/>
            <a:ext cx="2286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5CA6D426-75DD-A944-BC85-306E06855A71}"/>
              </a:ext>
            </a:extLst>
          </p:cNvPr>
          <p:cNvSpPr txBox="1"/>
          <p:nvPr userDrawn="1"/>
        </p:nvSpPr>
        <p:spPr>
          <a:xfrm>
            <a:off x="838200" y="177800"/>
            <a:ext cx="6132616" cy="381000"/>
          </a:xfrm>
          <a:prstGeom prst="rect">
            <a:avLst/>
          </a:prstGeom>
          <a:noFill/>
        </p:spPr>
        <p:txBody>
          <a:bodyPr wrap="square" rtlCol="0">
            <a:spAutoFit/>
          </a:bodyPr>
          <a:lstStyle/>
          <a:p>
            <a:r>
              <a:rPr lang="en-US" b="1">
                <a:solidFill>
                  <a:schemeClr val="accent1"/>
                </a:solidFill>
              </a:rPr>
              <a:t>LET’S REVIEW</a:t>
            </a:r>
          </a:p>
        </p:txBody>
      </p:sp>
    </p:spTree>
    <p:extLst>
      <p:ext uri="{BB962C8B-B14F-4D97-AF65-F5344CB8AC3E}">
        <p14:creationId xmlns:p14="http://schemas.microsoft.com/office/powerpoint/2010/main" val="34861355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0D772-C6ED-7847-A968-7BE017F75F0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FEB177-29C6-0F4A-BC2D-C20ADD4F965A}"/>
              </a:ext>
            </a:extLst>
          </p:cNvPr>
          <p:cNvSpPr>
            <a:spLocks noGrp="1"/>
          </p:cNvSpPr>
          <p:nvPr>
            <p:ph sz="half" idx="1"/>
          </p:nvPr>
        </p:nvSpPr>
        <p:spPr>
          <a:xfrm>
            <a:off x="838200" y="1389413"/>
            <a:ext cx="5181600" cy="47875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8A53484-E103-7B4D-AA36-63A97A1DAF70}"/>
              </a:ext>
            </a:extLst>
          </p:cNvPr>
          <p:cNvSpPr>
            <a:spLocks noGrp="1"/>
          </p:cNvSpPr>
          <p:nvPr>
            <p:ph type="dt" sz="half" idx="10"/>
          </p:nvPr>
        </p:nvSpPr>
        <p:spPr>
          <a:xfrm>
            <a:off x="838200" y="6356350"/>
            <a:ext cx="2743200" cy="365125"/>
          </a:xfrm>
          <a:prstGeom prst="rect">
            <a:avLst/>
          </a:prstGeom>
        </p:spPr>
        <p:txBody>
          <a:bodyPr/>
          <a:lstStyle/>
          <a:p>
            <a:fld id="{89681F82-7582-1A4E-B351-F763B4AD5362}" type="datetimeFigureOut">
              <a:rPr lang="en-US" smtClean="0"/>
              <a:t>6/9/26</a:t>
            </a:fld>
            <a:endParaRPr lang="en-US"/>
          </a:p>
        </p:txBody>
      </p:sp>
      <p:sp>
        <p:nvSpPr>
          <p:cNvPr id="6" name="Footer Placeholder 5">
            <a:extLst>
              <a:ext uri="{FF2B5EF4-FFF2-40B4-BE49-F238E27FC236}">
                <a16:creationId xmlns:a16="http://schemas.microsoft.com/office/drawing/2014/main" id="{9F7E653E-9C71-9447-B508-459B83AD28A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0E40B31-D02C-CE4B-9FEE-C6AFFC8DF9A9}"/>
              </a:ext>
            </a:extLst>
          </p:cNvPr>
          <p:cNvSpPr>
            <a:spLocks noGrp="1"/>
          </p:cNvSpPr>
          <p:nvPr>
            <p:ph type="sldNum" sz="quarter" idx="12"/>
          </p:nvPr>
        </p:nvSpPr>
        <p:spPr>
          <a:xfrm>
            <a:off x="8610600" y="6356350"/>
            <a:ext cx="2743200" cy="365125"/>
          </a:xfrm>
          <a:prstGeom prst="rect">
            <a:avLst/>
          </a:prstGeom>
        </p:spPr>
        <p:txBody>
          <a:bodyPr/>
          <a:lstStyle/>
          <a:p>
            <a:fld id="{32D8A78A-3C5F-DB48-A662-CE930F8785BE}" type="slidenum">
              <a:rPr lang="en-US" smtClean="0"/>
              <a:t>‹#›</a:t>
            </a:fld>
            <a:endParaRPr lang="en-US"/>
          </a:p>
        </p:txBody>
      </p:sp>
      <p:sp>
        <p:nvSpPr>
          <p:cNvPr id="9" name="Text Placeholder 8">
            <a:extLst>
              <a:ext uri="{FF2B5EF4-FFF2-40B4-BE49-F238E27FC236}">
                <a16:creationId xmlns:a16="http://schemas.microsoft.com/office/drawing/2014/main" id="{CCCB7946-3219-A44A-A448-2448B9A100B5}"/>
              </a:ext>
            </a:extLst>
          </p:cNvPr>
          <p:cNvSpPr>
            <a:spLocks noGrp="1"/>
          </p:cNvSpPr>
          <p:nvPr>
            <p:ph type="body" sz="quarter" idx="13" hasCustomPrompt="1"/>
          </p:nvPr>
        </p:nvSpPr>
        <p:spPr>
          <a:xfrm>
            <a:off x="7089774" y="1767671"/>
            <a:ext cx="3194050" cy="2767012"/>
          </a:xfrm>
        </p:spPr>
        <p:txBody>
          <a:bodyPr anchor="b">
            <a:normAutofit/>
          </a:bodyPr>
          <a:lstStyle>
            <a:lvl1pPr marL="0" indent="0" algn="ctr">
              <a:buNone/>
              <a:defRPr sz="19900" b="1">
                <a:solidFill>
                  <a:schemeClr val="accent1"/>
                </a:solidFill>
              </a:defRPr>
            </a:lvl1pPr>
          </a:lstStyle>
          <a:p>
            <a:pPr lvl="0"/>
            <a:r>
              <a:rPr lang="en-US"/>
              <a:t>##</a:t>
            </a:r>
          </a:p>
        </p:txBody>
      </p:sp>
      <p:sp>
        <p:nvSpPr>
          <p:cNvPr id="10" name="Text Placeholder 8">
            <a:extLst>
              <a:ext uri="{FF2B5EF4-FFF2-40B4-BE49-F238E27FC236}">
                <a16:creationId xmlns:a16="http://schemas.microsoft.com/office/drawing/2014/main" id="{2C6295F9-A3CB-8E47-8D5C-EB4D9D611E17}"/>
              </a:ext>
            </a:extLst>
          </p:cNvPr>
          <p:cNvSpPr>
            <a:spLocks noGrp="1"/>
          </p:cNvSpPr>
          <p:nvPr>
            <p:ph type="body" sz="quarter" idx="14" hasCustomPrompt="1"/>
          </p:nvPr>
        </p:nvSpPr>
        <p:spPr>
          <a:xfrm>
            <a:off x="6442363" y="4664880"/>
            <a:ext cx="4488873" cy="1182665"/>
          </a:xfrm>
        </p:spPr>
        <p:txBody>
          <a:bodyPr>
            <a:noAutofit/>
          </a:bodyPr>
          <a:lstStyle>
            <a:lvl1pPr marL="0" indent="0" algn="ctr">
              <a:buNone/>
              <a:defRPr sz="2800"/>
            </a:lvl1pPr>
          </a:lstStyle>
          <a:p>
            <a:pPr lvl="0"/>
            <a:r>
              <a:rPr lang="en-US"/>
              <a:t>Explanation for this number</a:t>
            </a:r>
          </a:p>
        </p:txBody>
      </p:sp>
    </p:spTree>
    <p:extLst>
      <p:ext uri="{BB962C8B-B14F-4D97-AF65-F5344CB8AC3E}">
        <p14:creationId xmlns:p14="http://schemas.microsoft.com/office/powerpoint/2010/main" val="8372009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1275F-ED3B-4847-BCD9-F392CF5C120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F791AC4-28A8-1442-AFA3-5278731F524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CF492F-2C99-9242-B3A7-5141C80C0C76}"/>
              </a:ext>
            </a:extLst>
          </p:cNvPr>
          <p:cNvSpPr>
            <a:spLocks noGrp="1"/>
          </p:cNvSpPr>
          <p:nvPr>
            <p:ph type="dt" sz="half" idx="10"/>
          </p:nvPr>
        </p:nvSpPr>
        <p:spPr>
          <a:xfrm>
            <a:off x="838200" y="6356350"/>
            <a:ext cx="2743200" cy="365125"/>
          </a:xfrm>
          <a:prstGeom prst="rect">
            <a:avLst/>
          </a:prstGeom>
        </p:spPr>
        <p:txBody>
          <a:bodyPr/>
          <a:lstStyle/>
          <a:p>
            <a:fld id="{89681F82-7582-1A4E-B351-F763B4AD5362}" type="datetimeFigureOut">
              <a:rPr lang="en-US" smtClean="0"/>
              <a:t>6/9/26</a:t>
            </a:fld>
            <a:endParaRPr lang="en-US"/>
          </a:p>
        </p:txBody>
      </p:sp>
      <p:sp>
        <p:nvSpPr>
          <p:cNvPr id="5" name="Footer Placeholder 4">
            <a:extLst>
              <a:ext uri="{FF2B5EF4-FFF2-40B4-BE49-F238E27FC236}">
                <a16:creationId xmlns:a16="http://schemas.microsoft.com/office/drawing/2014/main" id="{D274AE0D-7C36-E346-9D1A-84DA0CF6D4E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8422335-0270-D149-AD36-D16911BF96DF}"/>
              </a:ext>
            </a:extLst>
          </p:cNvPr>
          <p:cNvSpPr>
            <a:spLocks noGrp="1"/>
          </p:cNvSpPr>
          <p:nvPr>
            <p:ph type="sldNum" sz="quarter" idx="12"/>
          </p:nvPr>
        </p:nvSpPr>
        <p:spPr>
          <a:xfrm>
            <a:off x="8610600" y="6356350"/>
            <a:ext cx="2743200" cy="365125"/>
          </a:xfrm>
          <a:prstGeom prst="rect">
            <a:avLst/>
          </a:prstGeom>
        </p:spPr>
        <p:txBody>
          <a:bodyPr/>
          <a:lstStyle/>
          <a:p>
            <a:fld id="{32D8A78A-3C5F-DB48-A662-CE930F8785BE}" type="slidenum">
              <a:rPr lang="en-US" smtClean="0"/>
              <a:t>‹#›</a:t>
            </a:fld>
            <a:endParaRPr lang="en-US"/>
          </a:p>
        </p:txBody>
      </p:sp>
    </p:spTree>
    <p:extLst>
      <p:ext uri="{BB962C8B-B14F-4D97-AF65-F5344CB8AC3E}">
        <p14:creationId xmlns:p14="http://schemas.microsoft.com/office/powerpoint/2010/main" val="27837167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0B75FC4-8027-2440-A6DF-D85F9093615D}"/>
              </a:ext>
            </a:extLst>
          </p:cNvPr>
          <p:cNvSpPr/>
          <p:nvPr userDrawn="1"/>
        </p:nvSpPr>
        <p:spPr>
          <a:xfrm>
            <a:off x="10094026" y="0"/>
            <a:ext cx="1958220" cy="9381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EF1275F-ED3B-4847-BCD9-F392CF5C1200}"/>
              </a:ext>
            </a:extLst>
          </p:cNvPr>
          <p:cNvSpPr>
            <a:spLocks noGrp="1"/>
          </p:cNvSpPr>
          <p:nvPr>
            <p:ph type="title"/>
          </p:nvPr>
        </p:nvSpPr>
        <p:spPr>
          <a:xfrm>
            <a:off x="838200" y="645699"/>
            <a:ext cx="9144000" cy="613167"/>
          </a:xfrm>
        </p:spPr>
        <p:txBody>
          <a:bodyPr/>
          <a:lstStyle>
            <a:lvl1pPr>
              <a:defRPr>
                <a:solidFill>
                  <a:schemeClr val="accent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DF791AC4-28A8-1442-AFA3-5278731F5247}"/>
              </a:ext>
            </a:extLst>
          </p:cNvPr>
          <p:cNvSpPr>
            <a:spLocks noGrp="1"/>
          </p:cNvSpPr>
          <p:nvPr>
            <p:ph idx="1"/>
          </p:nvPr>
        </p:nvSpPr>
        <p:spPr/>
        <p:txBody>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CF492F-2C99-9242-B3A7-5141C80C0C76}"/>
              </a:ext>
            </a:extLst>
          </p:cNvPr>
          <p:cNvSpPr>
            <a:spLocks noGrp="1"/>
          </p:cNvSpPr>
          <p:nvPr>
            <p:ph type="dt" sz="half" idx="10"/>
          </p:nvPr>
        </p:nvSpPr>
        <p:spPr>
          <a:xfrm>
            <a:off x="838200" y="6356350"/>
            <a:ext cx="2743200" cy="365125"/>
          </a:xfrm>
          <a:prstGeom prst="rect">
            <a:avLst/>
          </a:prstGeom>
        </p:spPr>
        <p:txBody>
          <a:bodyPr/>
          <a:lstStyle/>
          <a:p>
            <a:fld id="{89681F82-7582-1A4E-B351-F763B4AD5362}" type="datetimeFigureOut">
              <a:rPr lang="en-US" smtClean="0"/>
              <a:t>6/9/26</a:t>
            </a:fld>
            <a:endParaRPr lang="en-US"/>
          </a:p>
        </p:txBody>
      </p:sp>
      <p:sp>
        <p:nvSpPr>
          <p:cNvPr id="5" name="Footer Placeholder 4">
            <a:extLst>
              <a:ext uri="{FF2B5EF4-FFF2-40B4-BE49-F238E27FC236}">
                <a16:creationId xmlns:a16="http://schemas.microsoft.com/office/drawing/2014/main" id="{D274AE0D-7C36-E346-9D1A-84DA0CF6D4E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8422335-0270-D149-AD36-D16911BF96DF}"/>
              </a:ext>
            </a:extLst>
          </p:cNvPr>
          <p:cNvSpPr>
            <a:spLocks noGrp="1"/>
          </p:cNvSpPr>
          <p:nvPr>
            <p:ph type="sldNum" sz="quarter" idx="12"/>
          </p:nvPr>
        </p:nvSpPr>
        <p:spPr>
          <a:xfrm>
            <a:off x="8610600" y="6356350"/>
            <a:ext cx="2743200" cy="365125"/>
          </a:xfrm>
          <a:prstGeom prst="rect">
            <a:avLst/>
          </a:prstGeom>
        </p:spPr>
        <p:txBody>
          <a:bodyPr/>
          <a:lstStyle/>
          <a:p>
            <a:fld id="{32D8A78A-3C5F-DB48-A662-CE930F8785BE}" type="slidenum">
              <a:rPr lang="en-US" smtClean="0"/>
              <a:t>‹#›</a:t>
            </a:fld>
            <a:endParaRPr lang="en-US"/>
          </a:p>
        </p:txBody>
      </p:sp>
      <p:sp>
        <p:nvSpPr>
          <p:cNvPr id="8" name="Rectangle 7">
            <a:extLst>
              <a:ext uri="{FF2B5EF4-FFF2-40B4-BE49-F238E27FC236}">
                <a16:creationId xmlns:a16="http://schemas.microsoft.com/office/drawing/2014/main" id="{7ADB6F48-BE59-5B4B-A0A8-C38BDEC89CBE}"/>
              </a:ext>
            </a:extLst>
          </p:cNvPr>
          <p:cNvSpPr/>
          <p:nvPr userDrawn="1"/>
        </p:nvSpPr>
        <p:spPr>
          <a:xfrm>
            <a:off x="0" y="0"/>
            <a:ext cx="2286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5CA6D426-75DD-A944-BC85-306E06855A71}"/>
              </a:ext>
            </a:extLst>
          </p:cNvPr>
          <p:cNvSpPr txBox="1"/>
          <p:nvPr userDrawn="1"/>
        </p:nvSpPr>
        <p:spPr>
          <a:xfrm>
            <a:off x="838200" y="177800"/>
            <a:ext cx="6132616" cy="381000"/>
          </a:xfrm>
          <a:prstGeom prst="rect">
            <a:avLst/>
          </a:prstGeom>
          <a:noFill/>
        </p:spPr>
        <p:txBody>
          <a:bodyPr wrap="square" rtlCol="0">
            <a:spAutoFit/>
          </a:bodyPr>
          <a:lstStyle/>
          <a:p>
            <a:r>
              <a:rPr lang="en-US" b="1">
                <a:solidFill>
                  <a:schemeClr val="accent1"/>
                </a:solidFill>
              </a:rPr>
              <a:t>LET’S REVIEW</a:t>
            </a:r>
          </a:p>
        </p:txBody>
      </p:sp>
    </p:spTree>
    <p:extLst>
      <p:ext uri="{BB962C8B-B14F-4D97-AF65-F5344CB8AC3E}">
        <p14:creationId xmlns:p14="http://schemas.microsoft.com/office/powerpoint/2010/main" val="17477653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08E74-885C-0149-852F-8F92F738FB05}"/>
              </a:ext>
            </a:extLst>
          </p:cNvPr>
          <p:cNvSpPr>
            <a:spLocks noGrp="1"/>
          </p:cNvSpPr>
          <p:nvPr>
            <p:ph type="title"/>
          </p:nvPr>
        </p:nvSpPr>
        <p:spPr>
          <a:xfrm>
            <a:off x="831850" y="1709738"/>
            <a:ext cx="10515600" cy="2852737"/>
          </a:xfrm>
        </p:spPr>
        <p:txBody>
          <a:bodyPr anchor="b">
            <a:normAutofit/>
          </a:bodyPr>
          <a:lstStyle>
            <a:lvl1pPr>
              <a:defRPr sz="5400"/>
            </a:lvl1pPr>
          </a:lstStyle>
          <a:p>
            <a:r>
              <a:rPr lang="en-US"/>
              <a:t>Click to edit Master title style</a:t>
            </a:r>
          </a:p>
        </p:txBody>
      </p:sp>
      <p:sp>
        <p:nvSpPr>
          <p:cNvPr id="3" name="Text Placeholder 2">
            <a:extLst>
              <a:ext uri="{FF2B5EF4-FFF2-40B4-BE49-F238E27FC236}">
                <a16:creationId xmlns:a16="http://schemas.microsoft.com/office/drawing/2014/main" id="{B1AAAD6F-1AD5-7043-96E8-14E2DE9A032E}"/>
              </a:ext>
            </a:extLst>
          </p:cNvPr>
          <p:cNvSpPr>
            <a:spLocks noGrp="1"/>
          </p:cNvSpPr>
          <p:nvPr>
            <p:ph type="body" idx="1"/>
          </p:nvPr>
        </p:nvSpPr>
        <p:spPr>
          <a:xfrm>
            <a:off x="831850" y="4589463"/>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EF80184-1059-EB49-9F22-97D02571FA55}"/>
              </a:ext>
            </a:extLst>
          </p:cNvPr>
          <p:cNvSpPr>
            <a:spLocks noGrp="1"/>
          </p:cNvSpPr>
          <p:nvPr>
            <p:ph type="dt" sz="half" idx="10"/>
          </p:nvPr>
        </p:nvSpPr>
        <p:spPr>
          <a:xfrm>
            <a:off x="838200" y="6356350"/>
            <a:ext cx="2743200" cy="365125"/>
          </a:xfrm>
          <a:prstGeom prst="rect">
            <a:avLst/>
          </a:prstGeom>
        </p:spPr>
        <p:txBody>
          <a:bodyPr/>
          <a:lstStyle/>
          <a:p>
            <a:fld id="{89681F82-7582-1A4E-B351-F763B4AD5362}" type="datetimeFigureOut">
              <a:rPr lang="en-US" smtClean="0"/>
              <a:t>6/9/26</a:t>
            </a:fld>
            <a:endParaRPr lang="en-US"/>
          </a:p>
        </p:txBody>
      </p:sp>
      <p:sp>
        <p:nvSpPr>
          <p:cNvPr id="5" name="Footer Placeholder 4">
            <a:extLst>
              <a:ext uri="{FF2B5EF4-FFF2-40B4-BE49-F238E27FC236}">
                <a16:creationId xmlns:a16="http://schemas.microsoft.com/office/drawing/2014/main" id="{BEC6BFFF-0479-4F45-8F0E-6796E3B28B4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1E5D07C-71E7-7843-840A-707633CF4141}"/>
              </a:ext>
            </a:extLst>
          </p:cNvPr>
          <p:cNvSpPr>
            <a:spLocks noGrp="1"/>
          </p:cNvSpPr>
          <p:nvPr>
            <p:ph type="sldNum" sz="quarter" idx="12"/>
          </p:nvPr>
        </p:nvSpPr>
        <p:spPr>
          <a:xfrm>
            <a:off x="8610600" y="6356350"/>
            <a:ext cx="2743200" cy="365125"/>
          </a:xfrm>
          <a:prstGeom prst="rect">
            <a:avLst/>
          </a:prstGeom>
        </p:spPr>
        <p:txBody>
          <a:bodyPr/>
          <a:lstStyle/>
          <a:p>
            <a:fld id="{32D8A78A-3C5F-DB48-A662-CE930F8785BE}" type="slidenum">
              <a:rPr lang="en-US" smtClean="0"/>
              <a:t>‹#›</a:t>
            </a:fld>
            <a:endParaRPr lang="en-US"/>
          </a:p>
        </p:txBody>
      </p:sp>
    </p:spTree>
    <p:extLst>
      <p:ext uri="{BB962C8B-B14F-4D97-AF65-F5344CB8AC3E}">
        <p14:creationId xmlns:p14="http://schemas.microsoft.com/office/powerpoint/2010/main" val="6254414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0D772-C6ED-7847-A968-7BE017F75F0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FEB177-29C6-0F4A-BC2D-C20ADD4F965A}"/>
              </a:ext>
            </a:extLst>
          </p:cNvPr>
          <p:cNvSpPr>
            <a:spLocks noGrp="1"/>
          </p:cNvSpPr>
          <p:nvPr>
            <p:ph sz="half" idx="1"/>
          </p:nvPr>
        </p:nvSpPr>
        <p:spPr>
          <a:xfrm>
            <a:off x="838200" y="1433774"/>
            <a:ext cx="5181600" cy="4742426"/>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E7AC1FF-1BAE-2641-9287-7C718BC98C35}"/>
              </a:ext>
            </a:extLst>
          </p:cNvPr>
          <p:cNvSpPr>
            <a:spLocks noGrp="1"/>
          </p:cNvSpPr>
          <p:nvPr>
            <p:ph sz="half" idx="2"/>
          </p:nvPr>
        </p:nvSpPr>
        <p:spPr>
          <a:xfrm>
            <a:off x="6172200" y="1433774"/>
            <a:ext cx="5181600" cy="4742426"/>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8A53484-E103-7B4D-AA36-63A97A1DAF70}"/>
              </a:ext>
            </a:extLst>
          </p:cNvPr>
          <p:cNvSpPr>
            <a:spLocks noGrp="1"/>
          </p:cNvSpPr>
          <p:nvPr>
            <p:ph type="dt" sz="half" idx="10"/>
          </p:nvPr>
        </p:nvSpPr>
        <p:spPr>
          <a:xfrm>
            <a:off x="838200" y="6356350"/>
            <a:ext cx="2743200" cy="365125"/>
          </a:xfrm>
          <a:prstGeom prst="rect">
            <a:avLst/>
          </a:prstGeom>
        </p:spPr>
        <p:txBody>
          <a:bodyPr/>
          <a:lstStyle/>
          <a:p>
            <a:fld id="{89681F82-7582-1A4E-B351-F763B4AD5362}" type="datetimeFigureOut">
              <a:rPr lang="en-US" smtClean="0"/>
              <a:t>6/9/26</a:t>
            </a:fld>
            <a:endParaRPr lang="en-US"/>
          </a:p>
        </p:txBody>
      </p:sp>
      <p:sp>
        <p:nvSpPr>
          <p:cNvPr id="6" name="Footer Placeholder 5">
            <a:extLst>
              <a:ext uri="{FF2B5EF4-FFF2-40B4-BE49-F238E27FC236}">
                <a16:creationId xmlns:a16="http://schemas.microsoft.com/office/drawing/2014/main" id="{9F7E653E-9C71-9447-B508-459B83AD28A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0E40B31-D02C-CE4B-9FEE-C6AFFC8DF9A9}"/>
              </a:ext>
            </a:extLst>
          </p:cNvPr>
          <p:cNvSpPr>
            <a:spLocks noGrp="1"/>
          </p:cNvSpPr>
          <p:nvPr>
            <p:ph type="sldNum" sz="quarter" idx="12"/>
          </p:nvPr>
        </p:nvSpPr>
        <p:spPr>
          <a:xfrm>
            <a:off x="8610600" y="6356350"/>
            <a:ext cx="2743200" cy="365125"/>
          </a:xfrm>
          <a:prstGeom prst="rect">
            <a:avLst/>
          </a:prstGeom>
        </p:spPr>
        <p:txBody>
          <a:bodyPr/>
          <a:lstStyle/>
          <a:p>
            <a:fld id="{32D8A78A-3C5F-DB48-A662-CE930F8785BE}" type="slidenum">
              <a:rPr lang="en-US" smtClean="0"/>
              <a:t>‹#›</a:t>
            </a:fld>
            <a:endParaRPr lang="en-US"/>
          </a:p>
        </p:txBody>
      </p:sp>
    </p:spTree>
    <p:extLst>
      <p:ext uri="{BB962C8B-B14F-4D97-AF65-F5344CB8AC3E}">
        <p14:creationId xmlns:p14="http://schemas.microsoft.com/office/powerpoint/2010/main" val="39855899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0D772-C6ED-7847-A968-7BE017F75F0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FEB177-29C6-0F4A-BC2D-C20ADD4F965A}"/>
              </a:ext>
            </a:extLst>
          </p:cNvPr>
          <p:cNvSpPr>
            <a:spLocks noGrp="1"/>
          </p:cNvSpPr>
          <p:nvPr>
            <p:ph sz="half" idx="1"/>
          </p:nvPr>
        </p:nvSpPr>
        <p:spPr>
          <a:xfrm>
            <a:off x="838200" y="2983222"/>
            <a:ext cx="5181600" cy="1542805"/>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E7AC1FF-1BAE-2641-9287-7C718BC98C35}"/>
              </a:ext>
            </a:extLst>
          </p:cNvPr>
          <p:cNvSpPr>
            <a:spLocks noGrp="1"/>
          </p:cNvSpPr>
          <p:nvPr>
            <p:ph sz="half" idx="2"/>
          </p:nvPr>
        </p:nvSpPr>
        <p:spPr>
          <a:xfrm>
            <a:off x="6172200" y="2983222"/>
            <a:ext cx="5181600" cy="1542805"/>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8A53484-E103-7B4D-AA36-63A97A1DAF70}"/>
              </a:ext>
            </a:extLst>
          </p:cNvPr>
          <p:cNvSpPr>
            <a:spLocks noGrp="1"/>
          </p:cNvSpPr>
          <p:nvPr>
            <p:ph type="dt" sz="half" idx="10"/>
          </p:nvPr>
        </p:nvSpPr>
        <p:spPr>
          <a:xfrm>
            <a:off x="838200" y="6356350"/>
            <a:ext cx="2743200" cy="365125"/>
          </a:xfrm>
          <a:prstGeom prst="rect">
            <a:avLst/>
          </a:prstGeom>
        </p:spPr>
        <p:txBody>
          <a:bodyPr/>
          <a:lstStyle/>
          <a:p>
            <a:fld id="{89681F82-7582-1A4E-B351-F763B4AD5362}" type="datetimeFigureOut">
              <a:rPr lang="en-US" smtClean="0"/>
              <a:t>6/9/26</a:t>
            </a:fld>
            <a:endParaRPr lang="en-US"/>
          </a:p>
        </p:txBody>
      </p:sp>
      <p:sp>
        <p:nvSpPr>
          <p:cNvPr id="6" name="Footer Placeholder 5">
            <a:extLst>
              <a:ext uri="{FF2B5EF4-FFF2-40B4-BE49-F238E27FC236}">
                <a16:creationId xmlns:a16="http://schemas.microsoft.com/office/drawing/2014/main" id="{9F7E653E-9C71-9447-B508-459B83AD28A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0E40B31-D02C-CE4B-9FEE-C6AFFC8DF9A9}"/>
              </a:ext>
            </a:extLst>
          </p:cNvPr>
          <p:cNvSpPr>
            <a:spLocks noGrp="1"/>
          </p:cNvSpPr>
          <p:nvPr>
            <p:ph type="sldNum" sz="quarter" idx="12"/>
          </p:nvPr>
        </p:nvSpPr>
        <p:spPr>
          <a:xfrm>
            <a:off x="8610600" y="6356350"/>
            <a:ext cx="2743200" cy="365125"/>
          </a:xfrm>
          <a:prstGeom prst="rect">
            <a:avLst/>
          </a:prstGeom>
        </p:spPr>
        <p:txBody>
          <a:bodyPr/>
          <a:lstStyle/>
          <a:p>
            <a:fld id="{32D8A78A-3C5F-DB48-A662-CE930F8785BE}" type="slidenum">
              <a:rPr lang="en-US" smtClean="0"/>
              <a:t>‹#›</a:t>
            </a:fld>
            <a:endParaRPr lang="en-US"/>
          </a:p>
        </p:txBody>
      </p:sp>
      <p:sp>
        <p:nvSpPr>
          <p:cNvPr id="9" name="Text Placeholder 8">
            <a:extLst>
              <a:ext uri="{FF2B5EF4-FFF2-40B4-BE49-F238E27FC236}">
                <a16:creationId xmlns:a16="http://schemas.microsoft.com/office/drawing/2014/main" id="{D45C1E5B-F41D-FB4E-BE32-02F18083585E}"/>
              </a:ext>
            </a:extLst>
          </p:cNvPr>
          <p:cNvSpPr>
            <a:spLocks noGrp="1"/>
          </p:cNvSpPr>
          <p:nvPr>
            <p:ph type="body" sz="quarter" idx="13"/>
          </p:nvPr>
        </p:nvSpPr>
        <p:spPr>
          <a:xfrm>
            <a:off x="838200" y="4646947"/>
            <a:ext cx="5181600" cy="1530015"/>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0">
            <a:extLst>
              <a:ext uri="{FF2B5EF4-FFF2-40B4-BE49-F238E27FC236}">
                <a16:creationId xmlns:a16="http://schemas.microsoft.com/office/drawing/2014/main" id="{0F082438-7E11-D94E-BBC4-5FEF094F2FEA}"/>
              </a:ext>
            </a:extLst>
          </p:cNvPr>
          <p:cNvSpPr>
            <a:spLocks noGrp="1"/>
          </p:cNvSpPr>
          <p:nvPr>
            <p:ph type="body" sz="quarter" idx="14"/>
          </p:nvPr>
        </p:nvSpPr>
        <p:spPr>
          <a:xfrm>
            <a:off x="6172200" y="4646185"/>
            <a:ext cx="5181600" cy="1530015"/>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12">
            <a:extLst>
              <a:ext uri="{FF2B5EF4-FFF2-40B4-BE49-F238E27FC236}">
                <a16:creationId xmlns:a16="http://schemas.microsoft.com/office/drawing/2014/main" id="{7F4D3A86-9F3D-D448-9A38-DA014BA70678}"/>
              </a:ext>
            </a:extLst>
          </p:cNvPr>
          <p:cNvSpPr>
            <a:spLocks noGrp="1"/>
          </p:cNvSpPr>
          <p:nvPr>
            <p:ph type="body" sz="quarter" idx="15"/>
          </p:nvPr>
        </p:nvSpPr>
        <p:spPr>
          <a:xfrm>
            <a:off x="838200" y="1433774"/>
            <a:ext cx="10515600" cy="1428528"/>
          </a:xfrm>
        </p:spPr>
        <p:txBody>
          <a:bodyPr/>
          <a:lstStyle>
            <a:lvl1pPr marL="0" indent="0">
              <a:buNone/>
              <a:defRPr/>
            </a:lvl1pPr>
          </a:lstStyle>
          <a:p>
            <a:pPr lvl="0"/>
            <a:endParaRPr lang="en-US"/>
          </a:p>
        </p:txBody>
      </p:sp>
    </p:spTree>
    <p:extLst>
      <p:ext uri="{BB962C8B-B14F-4D97-AF65-F5344CB8AC3E}">
        <p14:creationId xmlns:p14="http://schemas.microsoft.com/office/powerpoint/2010/main" val="11658518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0D772-C6ED-7847-A968-7BE017F75F0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FEB177-29C6-0F4A-BC2D-C20ADD4F965A}"/>
              </a:ext>
            </a:extLst>
          </p:cNvPr>
          <p:cNvSpPr>
            <a:spLocks noGrp="1"/>
          </p:cNvSpPr>
          <p:nvPr>
            <p:ph sz="half" idx="1"/>
          </p:nvPr>
        </p:nvSpPr>
        <p:spPr>
          <a:xfrm>
            <a:off x="838200" y="1389413"/>
            <a:ext cx="5181600" cy="47875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8A53484-E103-7B4D-AA36-63A97A1DAF70}"/>
              </a:ext>
            </a:extLst>
          </p:cNvPr>
          <p:cNvSpPr>
            <a:spLocks noGrp="1"/>
          </p:cNvSpPr>
          <p:nvPr>
            <p:ph type="dt" sz="half" idx="10"/>
          </p:nvPr>
        </p:nvSpPr>
        <p:spPr>
          <a:xfrm>
            <a:off x="838200" y="6356350"/>
            <a:ext cx="2743200" cy="365125"/>
          </a:xfrm>
          <a:prstGeom prst="rect">
            <a:avLst/>
          </a:prstGeom>
        </p:spPr>
        <p:txBody>
          <a:bodyPr/>
          <a:lstStyle/>
          <a:p>
            <a:fld id="{89681F82-7582-1A4E-B351-F763B4AD5362}" type="datetimeFigureOut">
              <a:rPr lang="en-US" smtClean="0"/>
              <a:t>6/9/26</a:t>
            </a:fld>
            <a:endParaRPr lang="en-US"/>
          </a:p>
        </p:txBody>
      </p:sp>
      <p:sp>
        <p:nvSpPr>
          <p:cNvPr id="6" name="Footer Placeholder 5">
            <a:extLst>
              <a:ext uri="{FF2B5EF4-FFF2-40B4-BE49-F238E27FC236}">
                <a16:creationId xmlns:a16="http://schemas.microsoft.com/office/drawing/2014/main" id="{9F7E653E-9C71-9447-B508-459B83AD28A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0E40B31-D02C-CE4B-9FEE-C6AFFC8DF9A9}"/>
              </a:ext>
            </a:extLst>
          </p:cNvPr>
          <p:cNvSpPr>
            <a:spLocks noGrp="1"/>
          </p:cNvSpPr>
          <p:nvPr>
            <p:ph type="sldNum" sz="quarter" idx="12"/>
          </p:nvPr>
        </p:nvSpPr>
        <p:spPr>
          <a:xfrm>
            <a:off x="8610600" y="6356350"/>
            <a:ext cx="2743200" cy="365125"/>
          </a:xfrm>
          <a:prstGeom prst="rect">
            <a:avLst/>
          </a:prstGeom>
        </p:spPr>
        <p:txBody>
          <a:bodyPr/>
          <a:lstStyle/>
          <a:p>
            <a:fld id="{32D8A78A-3C5F-DB48-A662-CE930F8785BE}" type="slidenum">
              <a:rPr lang="en-US" smtClean="0"/>
              <a:t>‹#›</a:t>
            </a:fld>
            <a:endParaRPr lang="en-US"/>
          </a:p>
        </p:txBody>
      </p:sp>
      <p:sp>
        <p:nvSpPr>
          <p:cNvPr id="9" name="Text Placeholder 8">
            <a:extLst>
              <a:ext uri="{FF2B5EF4-FFF2-40B4-BE49-F238E27FC236}">
                <a16:creationId xmlns:a16="http://schemas.microsoft.com/office/drawing/2014/main" id="{CCCB7946-3219-A44A-A448-2448B9A100B5}"/>
              </a:ext>
            </a:extLst>
          </p:cNvPr>
          <p:cNvSpPr>
            <a:spLocks noGrp="1"/>
          </p:cNvSpPr>
          <p:nvPr>
            <p:ph type="body" sz="quarter" idx="13" hasCustomPrompt="1"/>
          </p:nvPr>
        </p:nvSpPr>
        <p:spPr>
          <a:xfrm>
            <a:off x="7089774" y="1767671"/>
            <a:ext cx="3194050" cy="2767012"/>
          </a:xfrm>
        </p:spPr>
        <p:txBody>
          <a:bodyPr anchor="b">
            <a:normAutofit/>
          </a:bodyPr>
          <a:lstStyle>
            <a:lvl1pPr marL="0" indent="0" algn="ctr">
              <a:buNone/>
              <a:defRPr sz="19900" b="1">
                <a:solidFill>
                  <a:schemeClr val="accent1"/>
                </a:solidFill>
              </a:defRPr>
            </a:lvl1pPr>
          </a:lstStyle>
          <a:p>
            <a:pPr lvl="0"/>
            <a:r>
              <a:rPr lang="en-US"/>
              <a:t>##</a:t>
            </a:r>
          </a:p>
        </p:txBody>
      </p:sp>
      <p:sp>
        <p:nvSpPr>
          <p:cNvPr id="10" name="Text Placeholder 8">
            <a:extLst>
              <a:ext uri="{FF2B5EF4-FFF2-40B4-BE49-F238E27FC236}">
                <a16:creationId xmlns:a16="http://schemas.microsoft.com/office/drawing/2014/main" id="{2C6295F9-A3CB-8E47-8D5C-EB4D9D611E17}"/>
              </a:ext>
            </a:extLst>
          </p:cNvPr>
          <p:cNvSpPr>
            <a:spLocks noGrp="1"/>
          </p:cNvSpPr>
          <p:nvPr>
            <p:ph type="body" sz="quarter" idx="14" hasCustomPrompt="1"/>
          </p:nvPr>
        </p:nvSpPr>
        <p:spPr>
          <a:xfrm>
            <a:off x="6442363" y="4664880"/>
            <a:ext cx="4488873" cy="1182665"/>
          </a:xfrm>
        </p:spPr>
        <p:txBody>
          <a:bodyPr>
            <a:noAutofit/>
          </a:bodyPr>
          <a:lstStyle>
            <a:lvl1pPr marL="0" indent="0" algn="ctr">
              <a:buNone/>
              <a:defRPr sz="2800"/>
            </a:lvl1pPr>
          </a:lstStyle>
          <a:p>
            <a:pPr lvl="0"/>
            <a:r>
              <a:rPr lang="en-US"/>
              <a:t>Explanation for this number</a:t>
            </a:r>
          </a:p>
        </p:txBody>
      </p:sp>
    </p:spTree>
    <p:extLst>
      <p:ext uri="{BB962C8B-B14F-4D97-AF65-F5344CB8AC3E}">
        <p14:creationId xmlns:p14="http://schemas.microsoft.com/office/powerpoint/2010/main" val="6300923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37969-FABD-0C4F-AD76-15B3D2C70107}"/>
              </a:ext>
            </a:extLst>
          </p:cNvPr>
          <p:cNvSpPr>
            <a:spLocks noGrp="1"/>
          </p:cNvSpPr>
          <p:nvPr>
            <p:ph type="title"/>
          </p:nvPr>
        </p:nvSpPr>
        <p:spPr>
          <a:xfrm>
            <a:off x="839788" y="365125"/>
            <a:ext cx="91440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BFCE562-CA54-8046-892F-2EAE6BD3D0E9}"/>
              </a:ext>
            </a:extLst>
          </p:cNvPr>
          <p:cNvSpPr>
            <a:spLocks noGrp="1"/>
          </p:cNvSpPr>
          <p:nvPr>
            <p:ph type="body" idx="1"/>
          </p:nvPr>
        </p:nvSpPr>
        <p:spPr>
          <a:xfrm>
            <a:off x="839788" y="1857375"/>
            <a:ext cx="5157787" cy="647699"/>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8A7C179-1FDF-674B-92B7-DBEAB48D4EB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B9A0327-9F7A-894C-8822-67ED8AE71CDE}"/>
              </a:ext>
            </a:extLst>
          </p:cNvPr>
          <p:cNvSpPr>
            <a:spLocks noGrp="1"/>
          </p:cNvSpPr>
          <p:nvPr>
            <p:ph type="body" sz="quarter" idx="3"/>
          </p:nvPr>
        </p:nvSpPr>
        <p:spPr>
          <a:xfrm>
            <a:off x="6172200" y="1857375"/>
            <a:ext cx="5183188" cy="647699"/>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53D74EB-FF9E-3242-A589-C95040955FF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A5EBBC7-782E-C848-996A-CC771F846AFA}"/>
              </a:ext>
            </a:extLst>
          </p:cNvPr>
          <p:cNvSpPr>
            <a:spLocks noGrp="1"/>
          </p:cNvSpPr>
          <p:nvPr>
            <p:ph type="dt" sz="half" idx="10"/>
          </p:nvPr>
        </p:nvSpPr>
        <p:spPr>
          <a:xfrm>
            <a:off x="838200" y="6356350"/>
            <a:ext cx="2743200" cy="365125"/>
          </a:xfrm>
          <a:prstGeom prst="rect">
            <a:avLst/>
          </a:prstGeom>
        </p:spPr>
        <p:txBody>
          <a:bodyPr/>
          <a:lstStyle/>
          <a:p>
            <a:fld id="{89681F82-7582-1A4E-B351-F763B4AD5362}" type="datetimeFigureOut">
              <a:rPr lang="en-US" smtClean="0"/>
              <a:t>6/9/26</a:t>
            </a:fld>
            <a:endParaRPr lang="en-US"/>
          </a:p>
        </p:txBody>
      </p:sp>
      <p:sp>
        <p:nvSpPr>
          <p:cNvPr id="8" name="Footer Placeholder 7">
            <a:extLst>
              <a:ext uri="{FF2B5EF4-FFF2-40B4-BE49-F238E27FC236}">
                <a16:creationId xmlns:a16="http://schemas.microsoft.com/office/drawing/2014/main" id="{21578B19-92F5-BB41-A673-06E3E673D59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E89D9ACA-DA66-6548-9DF8-818F3F94D9E6}"/>
              </a:ext>
            </a:extLst>
          </p:cNvPr>
          <p:cNvSpPr>
            <a:spLocks noGrp="1"/>
          </p:cNvSpPr>
          <p:nvPr>
            <p:ph type="sldNum" sz="quarter" idx="12"/>
          </p:nvPr>
        </p:nvSpPr>
        <p:spPr>
          <a:xfrm>
            <a:off x="8610600" y="6356350"/>
            <a:ext cx="2743200" cy="365125"/>
          </a:xfrm>
          <a:prstGeom prst="rect">
            <a:avLst/>
          </a:prstGeom>
        </p:spPr>
        <p:txBody>
          <a:bodyPr/>
          <a:lstStyle/>
          <a:p>
            <a:fld id="{32D8A78A-3C5F-DB48-A662-CE930F8785BE}" type="slidenum">
              <a:rPr lang="en-US" smtClean="0"/>
              <a:t>‹#›</a:t>
            </a:fld>
            <a:endParaRPr lang="en-US"/>
          </a:p>
        </p:txBody>
      </p:sp>
    </p:spTree>
    <p:extLst>
      <p:ext uri="{BB962C8B-B14F-4D97-AF65-F5344CB8AC3E}">
        <p14:creationId xmlns:p14="http://schemas.microsoft.com/office/powerpoint/2010/main" val="16801532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51E5B-931F-7C4D-B2EE-FB778ECD88D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331F8BB-4507-E34F-AF4C-BCDD91A0E926}"/>
              </a:ext>
            </a:extLst>
          </p:cNvPr>
          <p:cNvSpPr>
            <a:spLocks noGrp="1"/>
          </p:cNvSpPr>
          <p:nvPr>
            <p:ph type="dt" sz="half" idx="10"/>
          </p:nvPr>
        </p:nvSpPr>
        <p:spPr>
          <a:xfrm>
            <a:off x="838200" y="6356350"/>
            <a:ext cx="2743200" cy="365125"/>
          </a:xfrm>
          <a:prstGeom prst="rect">
            <a:avLst/>
          </a:prstGeom>
        </p:spPr>
        <p:txBody>
          <a:bodyPr/>
          <a:lstStyle/>
          <a:p>
            <a:fld id="{89681F82-7582-1A4E-B351-F763B4AD5362}" type="datetimeFigureOut">
              <a:rPr lang="en-US" smtClean="0"/>
              <a:t>6/9/26</a:t>
            </a:fld>
            <a:endParaRPr lang="en-US"/>
          </a:p>
        </p:txBody>
      </p:sp>
      <p:sp>
        <p:nvSpPr>
          <p:cNvPr id="4" name="Footer Placeholder 3">
            <a:extLst>
              <a:ext uri="{FF2B5EF4-FFF2-40B4-BE49-F238E27FC236}">
                <a16:creationId xmlns:a16="http://schemas.microsoft.com/office/drawing/2014/main" id="{2BFED505-32CE-A543-A63A-D83ABDF554A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4D8FD378-21E7-2A4D-AB1B-2A8847391826}"/>
              </a:ext>
            </a:extLst>
          </p:cNvPr>
          <p:cNvSpPr>
            <a:spLocks noGrp="1"/>
          </p:cNvSpPr>
          <p:nvPr>
            <p:ph type="sldNum" sz="quarter" idx="12"/>
          </p:nvPr>
        </p:nvSpPr>
        <p:spPr>
          <a:xfrm>
            <a:off x="8610600" y="6356350"/>
            <a:ext cx="2743200" cy="365125"/>
          </a:xfrm>
          <a:prstGeom prst="rect">
            <a:avLst/>
          </a:prstGeom>
        </p:spPr>
        <p:txBody>
          <a:bodyPr/>
          <a:lstStyle/>
          <a:p>
            <a:fld id="{32D8A78A-3C5F-DB48-A662-CE930F8785BE}" type="slidenum">
              <a:rPr lang="en-US" smtClean="0"/>
              <a:t>‹#›</a:t>
            </a:fld>
            <a:endParaRPr lang="en-US"/>
          </a:p>
        </p:txBody>
      </p:sp>
    </p:spTree>
    <p:extLst>
      <p:ext uri="{BB962C8B-B14F-4D97-AF65-F5344CB8AC3E}">
        <p14:creationId xmlns:p14="http://schemas.microsoft.com/office/powerpoint/2010/main" val="8665781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09CB0B-2BED-7546-9A21-3CD43A468048}"/>
              </a:ext>
            </a:extLst>
          </p:cNvPr>
          <p:cNvSpPr>
            <a:spLocks noGrp="1"/>
          </p:cNvSpPr>
          <p:nvPr>
            <p:ph type="title"/>
          </p:nvPr>
        </p:nvSpPr>
        <p:spPr>
          <a:xfrm>
            <a:off x="838200" y="365125"/>
            <a:ext cx="9144000" cy="893741"/>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a:extLst>
              <a:ext uri="{FF2B5EF4-FFF2-40B4-BE49-F238E27FC236}">
                <a16:creationId xmlns:a16="http://schemas.microsoft.com/office/drawing/2014/main" id="{1DC12C68-8335-BE42-9D99-63A33604F2BB}"/>
              </a:ext>
            </a:extLst>
          </p:cNvPr>
          <p:cNvSpPr>
            <a:spLocks noGrp="1"/>
          </p:cNvSpPr>
          <p:nvPr>
            <p:ph type="body" idx="1"/>
          </p:nvPr>
        </p:nvSpPr>
        <p:spPr>
          <a:xfrm>
            <a:off x="838200" y="1402915"/>
            <a:ext cx="10515600" cy="508996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a:extLst>
              <a:ext uri="{FF2B5EF4-FFF2-40B4-BE49-F238E27FC236}">
                <a16:creationId xmlns:a16="http://schemas.microsoft.com/office/drawing/2014/main" id="{530CDACD-284D-E945-916E-DF8382D7DCD8}"/>
              </a:ext>
            </a:extLst>
          </p:cNvPr>
          <p:cNvSpPr/>
          <p:nvPr userDrawn="1"/>
        </p:nvSpPr>
        <p:spPr>
          <a:xfrm>
            <a:off x="0" y="0"/>
            <a:ext cx="228600" cy="68580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solidFill>
                <a:schemeClr val="accent1"/>
              </a:solidFill>
            </a:endParaRPr>
          </a:p>
        </p:txBody>
      </p:sp>
      <p:pic>
        <p:nvPicPr>
          <p:cNvPr id="11" name="Picture 10">
            <a:extLst>
              <a:ext uri="{FF2B5EF4-FFF2-40B4-BE49-F238E27FC236}">
                <a16:creationId xmlns:a16="http://schemas.microsoft.com/office/drawing/2014/main" id="{FC1895E7-A3E3-9043-9213-3C0D8F50AD20}"/>
              </a:ext>
            </a:extLst>
          </p:cNvPr>
          <p:cNvPicPr>
            <a:picLocks noChangeAspect="1"/>
          </p:cNvPicPr>
          <p:nvPr userDrawn="1"/>
        </p:nvPicPr>
        <p:blipFill>
          <a:blip r:embed="rId18" cstate="screen">
            <a:extLst>
              <a:ext uri="{28A0092B-C50C-407E-A947-70E740481C1C}">
                <a14:useLocalDpi xmlns:a14="http://schemas.microsoft.com/office/drawing/2010/main"/>
              </a:ext>
            </a:extLst>
          </a:blip>
          <a:srcRect/>
          <a:stretch/>
        </p:blipFill>
        <p:spPr>
          <a:xfrm>
            <a:off x="10223446" y="156823"/>
            <a:ext cx="1828800" cy="644871"/>
          </a:xfrm>
          <a:prstGeom prst="rect">
            <a:avLst/>
          </a:prstGeom>
        </p:spPr>
      </p:pic>
    </p:spTree>
    <p:extLst>
      <p:ext uri="{BB962C8B-B14F-4D97-AF65-F5344CB8AC3E}">
        <p14:creationId xmlns:p14="http://schemas.microsoft.com/office/powerpoint/2010/main" val="4109614008"/>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702" r:id="rId15"/>
    <p:sldLayoutId id="2147483703" r:id="rId16"/>
  </p:sldLayoutIdLst>
  <p:txStyles>
    <p:titleStyle>
      <a:lvl1pPr algn="l" defTabSz="914400" rtl="0" eaLnBrk="1" latinLnBrk="0" hangingPunct="1">
        <a:lnSpc>
          <a:spcPct val="90000"/>
        </a:lnSpc>
        <a:spcBef>
          <a:spcPct val="0"/>
        </a:spcBef>
        <a:buNone/>
        <a:defRPr sz="4000" b="1"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hhs.gov/about/agencies/asa/ocio/hc3/index.html" TargetMode="External"/><Relationship Id="rId2" Type="http://schemas.openxmlformats.org/officeDocument/2006/relationships/notesSlide" Target="../notesSlides/notesSlide23.xml"/><Relationship Id="rId1" Type="http://schemas.openxmlformats.org/officeDocument/2006/relationships/slideLayout" Target="../slideLayouts/slideLayout5.xml"/><Relationship Id="rId6" Type="http://schemas.openxmlformats.org/officeDocument/2006/relationships/image" Target="../media/image20.png"/><Relationship Id="rId5" Type="http://schemas.openxmlformats.org/officeDocument/2006/relationships/hyperlink" Target="http://www.405d.gov" TargetMode="External"/><Relationship Id="rId4" Type="http://schemas.openxmlformats.org/officeDocument/2006/relationships/hyperlink" Target="http://www.cisa.gov/stopransomware"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erson typing on a computer&#10;&#10;Description automatically generated with low confidence">
            <a:extLst>
              <a:ext uri="{FF2B5EF4-FFF2-40B4-BE49-F238E27FC236}">
                <a16:creationId xmlns:a16="http://schemas.microsoft.com/office/drawing/2014/main" id="{097F1DB8-CB46-47A5-AF44-B44368A684F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523488" y="10"/>
            <a:ext cx="8668512" cy="6857990"/>
          </a:xfrm>
          <a:prstGeom prst="rect">
            <a:avLst/>
          </a:prstGeom>
        </p:spPr>
      </p:pic>
      <p:sp>
        <p:nvSpPr>
          <p:cNvPr id="2" name="Title 1">
            <a:extLst>
              <a:ext uri="{FF2B5EF4-FFF2-40B4-BE49-F238E27FC236}">
                <a16:creationId xmlns:a16="http://schemas.microsoft.com/office/drawing/2014/main" id="{ACF4AB47-33EF-0B47-BEDD-D89B2D7DFB93}"/>
              </a:ext>
            </a:extLst>
          </p:cNvPr>
          <p:cNvSpPr>
            <a:spLocks noGrp="1"/>
          </p:cNvSpPr>
          <p:nvPr>
            <p:ph type="title"/>
          </p:nvPr>
        </p:nvSpPr>
        <p:spPr>
          <a:xfrm>
            <a:off x="477981" y="1122363"/>
            <a:ext cx="4023360" cy="3204134"/>
          </a:xfrm>
        </p:spPr>
        <p:txBody>
          <a:bodyPr vert="horz" lIns="91440" tIns="45720" rIns="91440" bIns="45720" rtlCol="0" anchor="b">
            <a:normAutofit/>
          </a:bodyPr>
          <a:lstStyle/>
          <a:p>
            <a:br>
              <a:rPr lang="en-US" sz="4800">
                <a:solidFill>
                  <a:schemeClr val="tx1"/>
                </a:solidFill>
              </a:rPr>
            </a:br>
            <a:r>
              <a:rPr lang="en-US" sz="4800">
                <a:solidFill>
                  <a:schemeClr val="tx1"/>
                </a:solidFill>
              </a:rPr>
              <a:t>Ransomware </a:t>
            </a:r>
            <a:br>
              <a:rPr lang="en-US" sz="4800">
                <a:solidFill>
                  <a:schemeClr val="tx1"/>
                </a:solidFill>
              </a:rPr>
            </a:br>
            <a:r>
              <a:rPr lang="en-US" sz="4800">
                <a:solidFill>
                  <a:schemeClr val="tx1"/>
                </a:solidFill>
              </a:rPr>
              <a:t>Not if, but when </a:t>
            </a:r>
          </a:p>
        </p:txBody>
      </p:sp>
      <p:sp>
        <p:nvSpPr>
          <p:cNvPr id="4" name="TextBox 3">
            <a:extLst>
              <a:ext uri="{FF2B5EF4-FFF2-40B4-BE49-F238E27FC236}">
                <a16:creationId xmlns:a16="http://schemas.microsoft.com/office/drawing/2014/main" id="{420AA5F9-703F-7A1C-F55A-C7E626260D14}"/>
              </a:ext>
            </a:extLst>
          </p:cNvPr>
          <p:cNvSpPr txBox="1"/>
          <p:nvPr/>
        </p:nvSpPr>
        <p:spPr>
          <a:xfrm>
            <a:off x="477980" y="4872922"/>
            <a:ext cx="4023359" cy="1208141"/>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rmAutofit/>
          </a:bodyPr>
          <a:lstStyle/>
          <a:p>
            <a:pPr>
              <a:lnSpc>
                <a:spcPct val="90000"/>
              </a:lnSpc>
              <a:spcBef>
                <a:spcPts val="1000"/>
              </a:spcBef>
            </a:pPr>
            <a:r>
              <a:rPr lang="en-US" sz="2000"/>
              <a:t>Plan</a:t>
            </a:r>
          </a:p>
          <a:p>
            <a:pPr>
              <a:lnSpc>
                <a:spcPct val="90000"/>
              </a:lnSpc>
              <a:spcBef>
                <a:spcPts val="1000"/>
              </a:spcBef>
            </a:pPr>
            <a:r>
              <a:rPr lang="en-US" sz="2000"/>
              <a:t>Prepare</a:t>
            </a:r>
          </a:p>
          <a:p>
            <a:pPr>
              <a:lnSpc>
                <a:spcPct val="90000"/>
              </a:lnSpc>
              <a:spcBef>
                <a:spcPts val="1000"/>
              </a:spcBef>
            </a:pPr>
            <a:r>
              <a:rPr lang="en-US" sz="2000"/>
              <a:t>Protect</a:t>
            </a:r>
          </a:p>
        </p:txBody>
      </p:sp>
      <p:sp>
        <p:nvSpPr>
          <p:cNvPr id="7" name="TextBox 6">
            <a:extLst>
              <a:ext uri="{FF2B5EF4-FFF2-40B4-BE49-F238E27FC236}">
                <a16:creationId xmlns:a16="http://schemas.microsoft.com/office/drawing/2014/main" id="{1C1886F5-DD2E-49F3-97D7-C4FC3D74F95D}"/>
              </a:ext>
            </a:extLst>
          </p:cNvPr>
          <p:cNvSpPr txBox="1"/>
          <p:nvPr/>
        </p:nvSpPr>
        <p:spPr>
          <a:xfrm>
            <a:off x="320568" y="3581400"/>
            <a:ext cx="6096000" cy="369332"/>
          </a:xfrm>
          <a:prstGeom prst="rect">
            <a:avLst/>
          </a:prstGeom>
          <a:noFill/>
        </p:spPr>
        <p:txBody>
          <a:bodyPr wrap="square" lIns="91440" tIns="45720" rIns="91440" bIns="45720" anchor="t">
            <a:spAutoFit/>
          </a:bodyPr>
          <a:lstStyle/>
          <a:p>
            <a:endParaRPr lang="en-US">
              <a:cs typeface="Arial"/>
            </a:endParaRPr>
          </a:p>
        </p:txBody>
      </p:sp>
    </p:spTree>
    <p:extLst>
      <p:ext uri="{BB962C8B-B14F-4D97-AF65-F5344CB8AC3E}">
        <p14:creationId xmlns:p14="http://schemas.microsoft.com/office/powerpoint/2010/main" val="432650647"/>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1">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Shooting star outline">
            <a:extLst>
              <a:ext uri="{FF2B5EF4-FFF2-40B4-BE49-F238E27FC236}">
                <a16:creationId xmlns:a16="http://schemas.microsoft.com/office/drawing/2014/main" id="{4C070B6F-60B0-4025-8881-9236ADFA04B0}"/>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764988" y="1744515"/>
            <a:ext cx="3368969" cy="3368969"/>
          </a:xfrm>
          <a:prstGeom prst="rect">
            <a:avLst/>
          </a:prstGeom>
        </p:spPr>
      </p:pic>
      <p:sp>
        <p:nvSpPr>
          <p:cNvPr id="18" name="Freeform: Shape 13">
            <a:extLst>
              <a:ext uri="{FF2B5EF4-FFF2-40B4-BE49-F238E27FC236}">
                <a16:creationId xmlns:a16="http://schemas.microsoft.com/office/drawing/2014/main" id="{15109354-9C5D-4F8C-B0E6-D1043C7BF2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9992" y="0"/>
            <a:ext cx="7562008" cy="68580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chemeClr val="accent2"/>
          </a:solidFill>
          <a:ln w="685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7D71B110-B00F-2D4E-A8FE-DFB7AA92217C}"/>
              </a:ext>
            </a:extLst>
          </p:cNvPr>
          <p:cNvSpPr>
            <a:spLocks noGrp="1"/>
          </p:cNvSpPr>
          <p:nvPr>
            <p:ph type="title"/>
          </p:nvPr>
        </p:nvSpPr>
        <p:spPr>
          <a:xfrm>
            <a:off x="5759354" y="457201"/>
            <a:ext cx="5337270" cy="1835911"/>
          </a:xfrm>
        </p:spPr>
        <p:txBody>
          <a:bodyPr anchor="b">
            <a:normAutofit/>
          </a:bodyPr>
          <a:lstStyle/>
          <a:p>
            <a:r>
              <a:rPr lang="en-US" sz="4200">
                <a:solidFill>
                  <a:srgbClr val="FFFFFF"/>
                </a:solidFill>
              </a:rPr>
              <a:t>Answer to Knowledge Check #1</a:t>
            </a:r>
          </a:p>
        </p:txBody>
      </p:sp>
      <p:sp>
        <p:nvSpPr>
          <p:cNvPr id="16" name="sketch line">
            <a:extLst>
              <a:ext uri="{FF2B5EF4-FFF2-40B4-BE49-F238E27FC236}">
                <a16:creationId xmlns:a16="http://schemas.microsoft.com/office/drawing/2014/main" id="{49B530FE-A87D-41A0-A920-ADC6539EA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59353" y="2560829"/>
            <a:ext cx="5029200" cy="18288"/>
          </a:xfrm>
          <a:custGeom>
            <a:avLst/>
            <a:gdLst>
              <a:gd name="csX0" fmla="*/ 0 w 5029200"/>
              <a:gd name="csY0" fmla="*/ 0 h 18288"/>
              <a:gd name="csX1" fmla="*/ 528066 w 5029200"/>
              <a:gd name="csY1" fmla="*/ 0 h 18288"/>
              <a:gd name="csX2" fmla="*/ 1207008 w 5029200"/>
              <a:gd name="csY2" fmla="*/ 0 h 18288"/>
              <a:gd name="csX3" fmla="*/ 1785366 w 5029200"/>
              <a:gd name="csY3" fmla="*/ 0 h 18288"/>
              <a:gd name="csX4" fmla="*/ 2313432 w 5029200"/>
              <a:gd name="csY4" fmla="*/ 0 h 18288"/>
              <a:gd name="csX5" fmla="*/ 2992374 w 5029200"/>
              <a:gd name="csY5" fmla="*/ 0 h 18288"/>
              <a:gd name="csX6" fmla="*/ 3621024 w 5029200"/>
              <a:gd name="csY6" fmla="*/ 0 h 18288"/>
              <a:gd name="csX7" fmla="*/ 4249674 w 5029200"/>
              <a:gd name="csY7" fmla="*/ 0 h 18288"/>
              <a:gd name="csX8" fmla="*/ 5029200 w 5029200"/>
              <a:gd name="csY8" fmla="*/ 0 h 18288"/>
              <a:gd name="csX9" fmla="*/ 5029200 w 5029200"/>
              <a:gd name="csY9" fmla="*/ 18288 h 18288"/>
              <a:gd name="csX10" fmla="*/ 4501134 w 5029200"/>
              <a:gd name="csY10" fmla="*/ 18288 h 18288"/>
              <a:gd name="csX11" fmla="*/ 4023360 w 5029200"/>
              <a:gd name="csY11" fmla="*/ 18288 h 18288"/>
              <a:gd name="csX12" fmla="*/ 3344418 w 5029200"/>
              <a:gd name="csY12" fmla="*/ 18288 h 18288"/>
              <a:gd name="csX13" fmla="*/ 2816352 w 5029200"/>
              <a:gd name="csY13" fmla="*/ 18288 h 18288"/>
              <a:gd name="csX14" fmla="*/ 2137410 w 5029200"/>
              <a:gd name="csY14" fmla="*/ 18288 h 18288"/>
              <a:gd name="csX15" fmla="*/ 1408176 w 5029200"/>
              <a:gd name="csY15" fmla="*/ 18288 h 18288"/>
              <a:gd name="csX16" fmla="*/ 829818 w 5029200"/>
              <a:gd name="csY16" fmla="*/ 18288 h 18288"/>
              <a:gd name="csX17" fmla="*/ 0 w 5029200"/>
              <a:gd name="csY17" fmla="*/ 18288 h 18288"/>
              <a:gd name="csX18" fmla="*/ 0 w 5029200"/>
              <a:gd name="csY18"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Lst>
            <a:rect l="l" t="t" r="r" b="b"/>
            <a:pathLst>
              <a:path w="5029200" h="18288" fill="none" extrusionOk="0">
                <a:moveTo>
                  <a:pt x="0" y="0"/>
                </a:moveTo>
                <a:cubicBezTo>
                  <a:pt x="142937" y="1696"/>
                  <a:pt x="371859" y="12840"/>
                  <a:pt x="528066" y="0"/>
                </a:cubicBezTo>
                <a:cubicBezTo>
                  <a:pt x="684273" y="-12840"/>
                  <a:pt x="928949" y="-5725"/>
                  <a:pt x="1207008" y="0"/>
                </a:cubicBezTo>
                <a:cubicBezTo>
                  <a:pt x="1485067" y="5725"/>
                  <a:pt x="1562886" y="-21331"/>
                  <a:pt x="1785366" y="0"/>
                </a:cubicBezTo>
                <a:cubicBezTo>
                  <a:pt x="2007846" y="21331"/>
                  <a:pt x="2056226" y="25221"/>
                  <a:pt x="2313432" y="0"/>
                </a:cubicBezTo>
                <a:cubicBezTo>
                  <a:pt x="2570638" y="-25221"/>
                  <a:pt x="2732455" y="16294"/>
                  <a:pt x="2992374" y="0"/>
                </a:cubicBezTo>
                <a:cubicBezTo>
                  <a:pt x="3252293" y="-16294"/>
                  <a:pt x="3319267" y="-29774"/>
                  <a:pt x="3621024" y="0"/>
                </a:cubicBezTo>
                <a:cubicBezTo>
                  <a:pt x="3922781" y="29774"/>
                  <a:pt x="3998107" y="-1004"/>
                  <a:pt x="4249674" y="0"/>
                </a:cubicBezTo>
                <a:cubicBezTo>
                  <a:pt x="4501241" y="1004"/>
                  <a:pt x="4792523" y="-4510"/>
                  <a:pt x="5029200" y="0"/>
                </a:cubicBezTo>
                <a:cubicBezTo>
                  <a:pt x="5029730" y="6954"/>
                  <a:pt x="5029934" y="12839"/>
                  <a:pt x="5029200" y="18288"/>
                </a:cubicBezTo>
                <a:cubicBezTo>
                  <a:pt x="4805432" y="23154"/>
                  <a:pt x="4715801" y="17034"/>
                  <a:pt x="4501134" y="18288"/>
                </a:cubicBezTo>
                <a:cubicBezTo>
                  <a:pt x="4286467" y="19542"/>
                  <a:pt x="4193719" y="41701"/>
                  <a:pt x="4023360" y="18288"/>
                </a:cubicBezTo>
                <a:cubicBezTo>
                  <a:pt x="3853001" y="-5125"/>
                  <a:pt x="3676466" y="16909"/>
                  <a:pt x="3344418" y="18288"/>
                </a:cubicBezTo>
                <a:cubicBezTo>
                  <a:pt x="3012370" y="19667"/>
                  <a:pt x="2945824" y="14410"/>
                  <a:pt x="2816352" y="18288"/>
                </a:cubicBezTo>
                <a:cubicBezTo>
                  <a:pt x="2686880" y="22166"/>
                  <a:pt x="2438351" y="13507"/>
                  <a:pt x="2137410" y="18288"/>
                </a:cubicBezTo>
                <a:cubicBezTo>
                  <a:pt x="1836469" y="23069"/>
                  <a:pt x="1581391" y="46111"/>
                  <a:pt x="1408176" y="18288"/>
                </a:cubicBezTo>
                <a:cubicBezTo>
                  <a:pt x="1234961" y="-9535"/>
                  <a:pt x="1040489" y="-7495"/>
                  <a:pt x="829818" y="18288"/>
                </a:cubicBezTo>
                <a:cubicBezTo>
                  <a:pt x="619147" y="44071"/>
                  <a:pt x="238626" y="37568"/>
                  <a:pt x="0" y="18288"/>
                </a:cubicBezTo>
                <a:cubicBezTo>
                  <a:pt x="-570" y="9279"/>
                  <a:pt x="132" y="5100"/>
                  <a:pt x="0" y="0"/>
                </a:cubicBezTo>
                <a:close/>
              </a:path>
              <a:path w="5029200" h="18288" stroke="0" extrusionOk="0">
                <a:moveTo>
                  <a:pt x="0" y="0"/>
                </a:moveTo>
                <a:cubicBezTo>
                  <a:pt x="165412" y="-21137"/>
                  <a:pt x="322344" y="-21985"/>
                  <a:pt x="578358" y="0"/>
                </a:cubicBezTo>
                <a:cubicBezTo>
                  <a:pt x="834372" y="21985"/>
                  <a:pt x="907099" y="-19195"/>
                  <a:pt x="1056132" y="0"/>
                </a:cubicBezTo>
                <a:cubicBezTo>
                  <a:pt x="1205165" y="19195"/>
                  <a:pt x="1612834" y="-24928"/>
                  <a:pt x="1785366" y="0"/>
                </a:cubicBezTo>
                <a:cubicBezTo>
                  <a:pt x="1957898" y="24928"/>
                  <a:pt x="2149044" y="19108"/>
                  <a:pt x="2363724" y="0"/>
                </a:cubicBezTo>
                <a:cubicBezTo>
                  <a:pt x="2578404" y="-19108"/>
                  <a:pt x="2759981" y="-21788"/>
                  <a:pt x="2942082" y="0"/>
                </a:cubicBezTo>
                <a:cubicBezTo>
                  <a:pt x="3124183" y="21788"/>
                  <a:pt x="3482217" y="8836"/>
                  <a:pt x="3671316" y="0"/>
                </a:cubicBezTo>
                <a:cubicBezTo>
                  <a:pt x="3860415" y="-8836"/>
                  <a:pt x="4058665" y="-25048"/>
                  <a:pt x="4199382" y="0"/>
                </a:cubicBezTo>
                <a:cubicBezTo>
                  <a:pt x="4340099" y="25048"/>
                  <a:pt x="4735096" y="-22088"/>
                  <a:pt x="5029200" y="0"/>
                </a:cubicBezTo>
                <a:cubicBezTo>
                  <a:pt x="5028517" y="5414"/>
                  <a:pt x="5028480" y="12510"/>
                  <a:pt x="5029200" y="18288"/>
                </a:cubicBezTo>
                <a:cubicBezTo>
                  <a:pt x="4891577" y="31493"/>
                  <a:pt x="4684146" y="-2509"/>
                  <a:pt x="4501134" y="18288"/>
                </a:cubicBezTo>
                <a:cubicBezTo>
                  <a:pt x="4318122" y="39085"/>
                  <a:pt x="4030703" y="3672"/>
                  <a:pt x="3872484" y="18288"/>
                </a:cubicBezTo>
                <a:cubicBezTo>
                  <a:pt x="3714265" y="32905"/>
                  <a:pt x="3546134" y="7501"/>
                  <a:pt x="3294126" y="18288"/>
                </a:cubicBezTo>
                <a:cubicBezTo>
                  <a:pt x="3042118" y="29075"/>
                  <a:pt x="2912116" y="11153"/>
                  <a:pt x="2564892" y="18288"/>
                </a:cubicBezTo>
                <a:cubicBezTo>
                  <a:pt x="2217668" y="25423"/>
                  <a:pt x="2095118" y="11659"/>
                  <a:pt x="1835658" y="18288"/>
                </a:cubicBezTo>
                <a:cubicBezTo>
                  <a:pt x="1576198" y="24917"/>
                  <a:pt x="1500897" y="19889"/>
                  <a:pt x="1307592" y="18288"/>
                </a:cubicBezTo>
                <a:cubicBezTo>
                  <a:pt x="1114287" y="16687"/>
                  <a:pt x="961527" y="47453"/>
                  <a:pt x="678942" y="18288"/>
                </a:cubicBezTo>
                <a:cubicBezTo>
                  <a:pt x="396357" y="-10877"/>
                  <a:pt x="271066" y="23005"/>
                  <a:pt x="0" y="18288"/>
                </a:cubicBezTo>
                <a:cubicBezTo>
                  <a:pt x="-306" y="11061"/>
                  <a:pt x="-655" y="7751"/>
                  <a:pt x="0" y="0"/>
                </a:cubicBezTo>
                <a:close/>
              </a:path>
            </a:pathLst>
          </a:custGeom>
          <a:solidFill>
            <a:srgbClr val="FFFFFF"/>
          </a:solidFill>
          <a:ln w="38100"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8687118-2D9A-0842-ABBC-0444527A11B3}"/>
              </a:ext>
            </a:extLst>
          </p:cNvPr>
          <p:cNvSpPr>
            <a:spLocks noGrp="1"/>
          </p:cNvSpPr>
          <p:nvPr>
            <p:ph idx="1"/>
          </p:nvPr>
        </p:nvSpPr>
        <p:spPr>
          <a:xfrm>
            <a:off x="5543405" y="2579117"/>
            <a:ext cx="6015183" cy="3821682"/>
          </a:xfrm>
        </p:spPr>
        <p:txBody>
          <a:bodyPr anchor="t">
            <a:normAutofit lnSpcReduction="10000"/>
          </a:bodyPr>
          <a:lstStyle/>
          <a:p>
            <a:pPr marL="0" indent="0">
              <a:buNone/>
            </a:pPr>
            <a:endParaRPr lang="en-US" sz="2000" dirty="0">
              <a:solidFill>
                <a:srgbClr val="FFFFFF"/>
              </a:solidFill>
            </a:endParaRPr>
          </a:p>
          <a:p>
            <a:pPr marL="0" indent="0">
              <a:buNone/>
            </a:pPr>
            <a:r>
              <a:rPr lang="en-US" dirty="0">
                <a:solidFill>
                  <a:srgbClr val="FFFFFF"/>
                </a:solidFill>
              </a:rPr>
              <a:t>The correct answer is: C</a:t>
            </a:r>
          </a:p>
          <a:p>
            <a:pPr marL="0" indent="0">
              <a:buNone/>
            </a:pPr>
            <a:endParaRPr lang="en-US" dirty="0">
              <a:solidFill>
                <a:srgbClr val="FFFFFF"/>
              </a:solidFill>
            </a:endParaRPr>
          </a:p>
          <a:p>
            <a:pPr marL="0" indent="0">
              <a:buNone/>
            </a:pPr>
            <a:r>
              <a:rPr lang="en-US" dirty="0">
                <a:solidFill>
                  <a:srgbClr val="FFFFFF"/>
                </a:solidFill>
              </a:rPr>
              <a:t>Ransomware if a type of malicious software that attempts to deny access to a user’s data, usually by encrypting the data with a key known only to the malicious attacker.</a:t>
            </a:r>
          </a:p>
          <a:p>
            <a:pPr marL="0" indent="0">
              <a:buNone/>
            </a:pPr>
            <a:endParaRPr lang="en-US" dirty="0">
              <a:solidFill>
                <a:srgbClr val="FFFFFF"/>
              </a:solidFill>
            </a:endParaRPr>
          </a:p>
          <a:p>
            <a:pPr marL="0" indent="0">
              <a:buNone/>
            </a:pPr>
            <a:r>
              <a:rPr lang="en-US" dirty="0">
                <a:solidFill>
                  <a:srgbClr val="FFFFFF"/>
                </a:solidFill>
              </a:rPr>
              <a:t>Great job!!</a:t>
            </a:r>
          </a:p>
        </p:txBody>
      </p:sp>
    </p:spTree>
    <p:extLst>
      <p:ext uri="{BB962C8B-B14F-4D97-AF65-F5344CB8AC3E}">
        <p14:creationId xmlns:p14="http://schemas.microsoft.com/office/powerpoint/2010/main" val="5996284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FED16-212F-354D-8051-A7A818703114}"/>
              </a:ext>
            </a:extLst>
          </p:cNvPr>
          <p:cNvSpPr>
            <a:spLocks noGrp="1"/>
          </p:cNvSpPr>
          <p:nvPr>
            <p:ph type="title"/>
          </p:nvPr>
        </p:nvSpPr>
        <p:spPr/>
        <p:txBody>
          <a:bodyPr>
            <a:normAutofit/>
          </a:bodyPr>
          <a:lstStyle/>
          <a:p>
            <a:r>
              <a:rPr lang="en-US"/>
              <a:t>Impacts to Healthcare - Facts </a:t>
            </a:r>
          </a:p>
        </p:txBody>
      </p:sp>
      <p:sp>
        <p:nvSpPr>
          <p:cNvPr id="3" name="Content Placeholder 2">
            <a:extLst>
              <a:ext uri="{FF2B5EF4-FFF2-40B4-BE49-F238E27FC236}">
                <a16:creationId xmlns:a16="http://schemas.microsoft.com/office/drawing/2014/main" id="{64E32328-927B-E946-A36E-F039454C54D7}"/>
              </a:ext>
            </a:extLst>
          </p:cNvPr>
          <p:cNvSpPr>
            <a:spLocks noGrp="1"/>
          </p:cNvSpPr>
          <p:nvPr>
            <p:ph sz="half" idx="1"/>
          </p:nvPr>
        </p:nvSpPr>
        <p:spPr>
          <a:xfrm>
            <a:off x="838199" y="1389413"/>
            <a:ext cx="8909957" cy="994558"/>
          </a:xfrm>
        </p:spPr>
        <p:txBody>
          <a:bodyPr>
            <a:normAutofit/>
          </a:bodyPr>
          <a:lstStyle/>
          <a:p>
            <a:pPr marL="0" indent="0">
              <a:buNone/>
            </a:pPr>
            <a:r>
              <a:rPr lang="en-US"/>
              <a:t>FBI IC3 – Internet Crime Complaint Center (IC3) March 2022</a:t>
            </a:r>
          </a:p>
          <a:p>
            <a:pPr marL="0" indent="0">
              <a:buNone/>
            </a:pPr>
            <a:endParaRPr lang="en-US"/>
          </a:p>
        </p:txBody>
      </p:sp>
      <p:sp>
        <p:nvSpPr>
          <p:cNvPr id="4" name="TextBox 3">
            <a:extLst>
              <a:ext uri="{FF2B5EF4-FFF2-40B4-BE49-F238E27FC236}">
                <a16:creationId xmlns:a16="http://schemas.microsoft.com/office/drawing/2014/main" id="{E2584803-5BF6-4632-AABD-702DB7BBC9ED}"/>
              </a:ext>
            </a:extLst>
          </p:cNvPr>
          <p:cNvSpPr txBox="1"/>
          <p:nvPr/>
        </p:nvSpPr>
        <p:spPr>
          <a:xfrm>
            <a:off x="466947" y="1568450"/>
            <a:ext cx="8212595" cy="4185761"/>
          </a:xfrm>
          <a:prstGeom prst="rect">
            <a:avLst/>
          </a:prstGeom>
          <a:noFill/>
        </p:spPr>
        <p:txBody>
          <a:bodyPr wrap="square" rtlCol="0">
            <a:spAutoFit/>
          </a:bodyPr>
          <a:lstStyle/>
          <a:p>
            <a:endParaRPr lang="en-US" sz="2000" dirty="0"/>
          </a:p>
          <a:p>
            <a:pPr marL="285750" indent="-285750">
              <a:buFont typeface="Wingdings" panose="05000000000000000000" pitchFamily="2" charset="2"/>
              <a:buChar char="q"/>
            </a:pPr>
            <a:endParaRPr lang="en-US" dirty="0"/>
          </a:p>
          <a:p>
            <a:r>
              <a:rPr lang="en-US" sz="2400" dirty="0"/>
              <a:t>The FBI pays a lot of attention to the topic of Ransomware</a:t>
            </a:r>
          </a:p>
          <a:p>
            <a:endParaRPr lang="en-US" sz="2400" dirty="0"/>
          </a:p>
          <a:p>
            <a:r>
              <a:rPr lang="en-US" sz="2400" dirty="0"/>
              <a:t>In 2021 one incident during the height of the pandemic exposed the files of nearly 1.6 million health system patients!</a:t>
            </a:r>
          </a:p>
          <a:p>
            <a:endParaRPr lang="en-US" sz="2400" dirty="0"/>
          </a:p>
          <a:p>
            <a:r>
              <a:rPr lang="en-US" sz="2400" dirty="0"/>
              <a:t>This health system shut down the IT Network and employed employee health record downtime procedures</a:t>
            </a:r>
          </a:p>
          <a:p>
            <a:endParaRPr lang="en-US" dirty="0"/>
          </a:p>
          <a:p>
            <a:endParaRPr lang="en-US" dirty="0"/>
          </a:p>
        </p:txBody>
      </p:sp>
      <p:grpSp>
        <p:nvGrpSpPr>
          <p:cNvPr id="7" name="Group 6">
            <a:extLst>
              <a:ext uri="{FF2B5EF4-FFF2-40B4-BE49-F238E27FC236}">
                <a16:creationId xmlns:a16="http://schemas.microsoft.com/office/drawing/2014/main" id="{4963FA0D-AB13-D8EC-E468-9D4287EEA580}"/>
              </a:ext>
            </a:extLst>
          </p:cNvPr>
          <p:cNvGrpSpPr/>
          <p:nvPr/>
        </p:nvGrpSpPr>
        <p:grpSpPr>
          <a:xfrm>
            <a:off x="9048307" y="1977656"/>
            <a:ext cx="2219607" cy="2433868"/>
            <a:chOff x="7746770" y="2472211"/>
            <a:chExt cx="2542949" cy="2631897"/>
          </a:xfrm>
        </p:grpSpPr>
        <p:sp>
          <p:nvSpPr>
            <p:cNvPr id="6" name="Oval 5">
              <a:extLst>
                <a:ext uri="{FF2B5EF4-FFF2-40B4-BE49-F238E27FC236}">
                  <a16:creationId xmlns:a16="http://schemas.microsoft.com/office/drawing/2014/main" id="{CF4B3BBB-C8FB-6211-593C-8CA1C4B12A9E}"/>
                </a:ext>
              </a:extLst>
            </p:cNvPr>
            <p:cNvSpPr/>
            <p:nvPr/>
          </p:nvSpPr>
          <p:spPr>
            <a:xfrm>
              <a:off x="7953153" y="2707756"/>
              <a:ext cx="2154866" cy="215486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a:extLst>
                <a:ext uri="{FF2B5EF4-FFF2-40B4-BE49-F238E27FC236}">
                  <a16:creationId xmlns:a16="http://schemas.microsoft.com/office/drawing/2014/main" id="{88BA1FE1-605F-44EE-A971-246CC09C556A}"/>
                </a:ext>
              </a:extLst>
            </p:cNvPr>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746770" y="2472211"/>
              <a:ext cx="2542949" cy="263189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9539313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FED16-212F-354D-8051-A7A818703114}"/>
              </a:ext>
            </a:extLst>
          </p:cNvPr>
          <p:cNvSpPr>
            <a:spLocks noGrp="1"/>
          </p:cNvSpPr>
          <p:nvPr>
            <p:ph type="title"/>
          </p:nvPr>
        </p:nvSpPr>
        <p:spPr/>
        <p:txBody>
          <a:bodyPr>
            <a:normAutofit/>
          </a:bodyPr>
          <a:lstStyle/>
          <a:p>
            <a:r>
              <a:rPr lang="en-US"/>
              <a:t>Impacts to Healthcare - Facts </a:t>
            </a:r>
          </a:p>
        </p:txBody>
      </p:sp>
      <p:sp>
        <p:nvSpPr>
          <p:cNvPr id="3" name="Content Placeholder 2">
            <a:extLst>
              <a:ext uri="{FF2B5EF4-FFF2-40B4-BE49-F238E27FC236}">
                <a16:creationId xmlns:a16="http://schemas.microsoft.com/office/drawing/2014/main" id="{64E32328-927B-E946-A36E-F039454C54D7}"/>
              </a:ext>
            </a:extLst>
          </p:cNvPr>
          <p:cNvSpPr>
            <a:spLocks noGrp="1"/>
          </p:cNvSpPr>
          <p:nvPr>
            <p:ph sz="half" idx="1"/>
          </p:nvPr>
        </p:nvSpPr>
        <p:spPr>
          <a:xfrm>
            <a:off x="838199" y="1389413"/>
            <a:ext cx="8909957" cy="994558"/>
          </a:xfrm>
        </p:spPr>
        <p:txBody>
          <a:bodyPr>
            <a:normAutofit/>
          </a:bodyPr>
          <a:lstStyle/>
          <a:p>
            <a:pPr marL="0" indent="0">
              <a:buNone/>
            </a:pPr>
            <a:r>
              <a:rPr lang="en-US"/>
              <a:t>FBI IC3 – Internet Crime Complaint Center (IC3) March 2022</a:t>
            </a:r>
          </a:p>
          <a:p>
            <a:pPr marL="0" indent="0">
              <a:buNone/>
            </a:pPr>
            <a:r>
              <a:rPr lang="en-US"/>
              <a:t>“Healthcare Sector Faced Most Ransomware Attacks Last year”</a:t>
            </a:r>
          </a:p>
        </p:txBody>
      </p:sp>
      <p:sp>
        <p:nvSpPr>
          <p:cNvPr id="4" name="TextBox 3">
            <a:extLst>
              <a:ext uri="{FF2B5EF4-FFF2-40B4-BE49-F238E27FC236}">
                <a16:creationId xmlns:a16="http://schemas.microsoft.com/office/drawing/2014/main" id="{E2584803-5BF6-4632-AABD-702DB7BBC9ED}"/>
              </a:ext>
            </a:extLst>
          </p:cNvPr>
          <p:cNvSpPr txBox="1"/>
          <p:nvPr/>
        </p:nvSpPr>
        <p:spPr>
          <a:xfrm>
            <a:off x="838199" y="2281466"/>
            <a:ext cx="5674178" cy="4647426"/>
          </a:xfrm>
          <a:prstGeom prst="rect">
            <a:avLst/>
          </a:prstGeom>
          <a:noFill/>
        </p:spPr>
        <p:txBody>
          <a:bodyPr wrap="square" rtlCol="0">
            <a:spAutoFit/>
          </a:bodyPr>
          <a:lstStyle/>
          <a:p>
            <a:pPr marL="285750" indent="-285750">
              <a:buFont typeface="Wingdings" panose="05000000000000000000" pitchFamily="2" charset="2"/>
              <a:buChar char="q"/>
            </a:pPr>
            <a:endParaRPr lang="en-US" sz="2000" dirty="0"/>
          </a:p>
          <a:p>
            <a:pPr marL="285750" indent="-285750">
              <a:buFont typeface="Wingdings" panose="05000000000000000000" pitchFamily="2" charset="2"/>
              <a:buChar char="q"/>
            </a:pPr>
            <a:r>
              <a:rPr lang="en-US" sz="2000" dirty="0"/>
              <a:t>The IC3 confirmed the Healthcare sector faced the most ransomware attacks in 2021</a:t>
            </a:r>
          </a:p>
          <a:p>
            <a:pPr marL="285750" indent="-285750">
              <a:buFont typeface="Wingdings" panose="05000000000000000000" pitchFamily="2" charset="2"/>
              <a:buChar char="q"/>
            </a:pPr>
            <a:r>
              <a:rPr lang="en-US" sz="2000" dirty="0"/>
              <a:t>148 complaints files were healthcare ransomware attacks</a:t>
            </a:r>
          </a:p>
          <a:p>
            <a:pPr marL="285750" indent="-285750">
              <a:buFont typeface="Wingdings" panose="05000000000000000000" pitchFamily="2" charset="2"/>
              <a:buChar char="q"/>
            </a:pPr>
            <a:r>
              <a:rPr lang="en-US" sz="2000" b="0" i="0" dirty="0">
                <a:effectLst/>
              </a:rPr>
              <a:t>In 2021, the IC3 observed 847,376 complaints and recorded $6.9 billion in losses. These numbers have been steadily climbing over the last five years.</a:t>
            </a:r>
            <a:endParaRPr lang="en-US" sz="2000" dirty="0"/>
          </a:p>
          <a:p>
            <a:pPr marL="285750" indent="-285750">
              <a:buFont typeface="Wingdings" panose="05000000000000000000" pitchFamily="2" charset="2"/>
              <a:buChar char="q"/>
            </a:pPr>
            <a:r>
              <a:rPr lang="en-US" sz="2000" dirty="0"/>
              <a:t>Phishing emails remain at the top of the list for initial infection vectors for ransomware</a:t>
            </a:r>
          </a:p>
          <a:p>
            <a:pPr marL="285750" indent="-285750">
              <a:buFont typeface="Wingdings" panose="05000000000000000000" pitchFamily="2" charset="2"/>
              <a:buChar char="q"/>
            </a:pPr>
            <a:r>
              <a:rPr lang="en-US" sz="2000" dirty="0"/>
              <a:t>Don’t get hooked!</a:t>
            </a:r>
          </a:p>
          <a:p>
            <a:endParaRPr lang="en-US" sz="2000" dirty="0"/>
          </a:p>
          <a:p>
            <a:pPr marL="285750" indent="-285750">
              <a:buFont typeface="Wingdings" panose="05000000000000000000" pitchFamily="2" charset="2"/>
              <a:buChar char="q"/>
            </a:pPr>
            <a:endParaRPr lang="en-US" dirty="0"/>
          </a:p>
          <a:p>
            <a:endParaRPr lang="en-US" dirty="0"/>
          </a:p>
        </p:txBody>
      </p:sp>
      <p:pic>
        <p:nvPicPr>
          <p:cNvPr id="3074" name="Picture 2">
            <a:extLst>
              <a:ext uri="{FF2B5EF4-FFF2-40B4-BE49-F238E27FC236}">
                <a16:creationId xmlns:a16="http://schemas.microsoft.com/office/drawing/2014/main" id="{88BA1FE1-605F-44EE-A971-246CC09C556A}"/>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746770" y="2472211"/>
            <a:ext cx="2542949" cy="263189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60040FD-C35F-4D47-89B0-F41AC6D121CA}"/>
              </a:ext>
            </a:extLst>
          </p:cNvPr>
          <p:cNvSpPr txBox="1"/>
          <p:nvPr/>
        </p:nvSpPr>
        <p:spPr>
          <a:xfrm>
            <a:off x="7184571" y="5323324"/>
            <a:ext cx="4318907" cy="1169551"/>
          </a:xfrm>
          <a:prstGeom prst="rect">
            <a:avLst/>
          </a:prstGeom>
          <a:noFill/>
        </p:spPr>
        <p:txBody>
          <a:bodyPr wrap="square" rtlCol="0">
            <a:spAutoFit/>
          </a:bodyPr>
          <a:lstStyle/>
          <a:p>
            <a:r>
              <a:rPr lang="en-US" sz="1400" b="0" i="1">
                <a:solidFill>
                  <a:schemeClr val="accent1"/>
                </a:solidFill>
                <a:effectLst/>
                <a:latin typeface="Georgia" panose="02040502050405020303" pitchFamily="18" charset="0"/>
              </a:rPr>
              <a:t>“Ransomware tactics and techniques continued to evolve in 2021, which demonstrates ransomware threat actors’ growing technological sophistication and an increased ransomware threat to organizations globally,”</a:t>
            </a:r>
            <a:endParaRPr lang="en-US" sz="1400" i="1">
              <a:solidFill>
                <a:schemeClr val="accent1"/>
              </a:solidFill>
            </a:endParaRPr>
          </a:p>
        </p:txBody>
      </p:sp>
    </p:spTree>
    <p:extLst>
      <p:ext uri="{BB962C8B-B14F-4D97-AF65-F5344CB8AC3E}">
        <p14:creationId xmlns:p14="http://schemas.microsoft.com/office/powerpoint/2010/main" val="645030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009C5-CE45-3742-898A-48D1F1769F1B}"/>
              </a:ext>
            </a:extLst>
          </p:cNvPr>
          <p:cNvSpPr>
            <a:spLocks noGrp="1"/>
          </p:cNvSpPr>
          <p:nvPr>
            <p:ph type="title"/>
          </p:nvPr>
        </p:nvSpPr>
        <p:spPr>
          <a:xfrm>
            <a:off x="4965430" y="629268"/>
            <a:ext cx="6586491" cy="1286160"/>
          </a:xfrm>
        </p:spPr>
        <p:txBody>
          <a:bodyPr vert="horz" lIns="91440" tIns="45720" rIns="91440" bIns="45720" rtlCol="0" anchor="b">
            <a:normAutofit fontScale="90000"/>
          </a:bodyPr>
          <a:lstStyle/>
          <a:p>
            <a:r>
              <a:rPr lang="en-US" sz="4400">
                <a:solidFill>
                  <a:schemeClr val="tx1"/>
                </a:solidFill>
                <a:cs typeface="Arial"/>
              </a:rPr>
              <a:t>Impacts to the organization</a:t>
            </a:r>
          </a:p>
        </p:txBody>
      </p:sp>
      <p:sp>
        <p:nvSpPr>
          <p:cNvPr id="3" name="Content Placeholder 2">
            <a:extLst>
              <a:ext uri="{FF2B5EF4-FFF2-40B4-BE49-F238E27FC236}">
                <a16:creationId xmlns:a16="http://schemas.microsoft.com/office/drawing/2014/main" id="{B885A05F-43DD-B34B-B8A3-CE3D677D075D}"/>
              </a:ext>
            </a:extLst>
          </p:cNvPr>
          <p:cNvSpPr>
            <a:spLocks noGrp="1"/>
          </p:cNvSpPr>
          <p:nvPr>
            <p:ph sz="half" idx="1"/>
          </p:nvPr>
        </p:nvSpPr>
        <p:spPr>
          <a:xfrm>
            <a:off x="4965431" y="2438400"/>
            <a:ext cx="6731269" cy="3785419"/>
          </a:xfrm>
        </p:spPr>
        <p:txBody>
          <a:bodyPr vert="horz" lIns="91440" tIns="45720" rIns="91440" bIns="45720" rtlCol="0" anchor="t">
            <a:normAutofit/>
          </a:bodyPr>
          <a:lstStyle/>
          <a:p>
            <a:r>
              <a:rPr lang="en-US" dirty="0"/>
              <a:t>Monetary impacts to the organization</a:t>
            </a:r>
          </a:p>
          <a:p>
            <a:r>
              <a:rPr lang="en-US" dirty="0">
                <a:cs typeface="Arial"/>
              </a:rPr>
              <a:t>Potential impact to the organization's reputation</a:t>
            </a:r>
            <a:endParaRPr lang="en-US" dirty="0"/>
          </a:p>
          <a:p>
            <a:r>
              <a:rPr lang="en-US" dirty="0"/>
              <a:t>Permanent closures of organization, especially the smaller ones</a:t>
            </a:r>
            <a:endParaRPr lang="en-US" dirty="0">
              <a:cs typeface="Arial" panose="020B0604020202020204"/>
            </a:endParaRPr>
          </a:p>
          <a:p>
            <a:r>
              <a:rPr lang="en-US" dirty="0"/>
              <a:t>Loss or deleted files</a:t>
            </a:r>
            <a:endParaRPr lang="en-US" dirty="0">
              <a:cs typeface="Arial" panose="020B0604020202020204"/>
            </a:endParaRPr>
          </a:p>
          <a:p>
            <a:r>
              <a:rPr lang="en-US" dirty="0"/>
              <a:t>Delayed or cancelled patient care: procedures, testing, surgery, etc. </a:t>
            </a:r>
            <a:endParaRPr lang="en-US" dirty="0">
              <a:cs typeface="Arial" panose="020B0604020202020204"/>
            </a:endParaRPr>
          </a:p>
          <a:p>
            <a:r>
              <a:rPr lang="en-US" dirty="0"/>
              <a:t>Systems shut down, potentially crippling network systems and forcing manual transactions were possible</a:t>
            </a:r>
            <a:endParaRPr lang="en-US" dirty="0">
              <a:cs typeface="Arial" panose="020B0604020202020204"/>
            </a:endParaRPr>
          </a:p>
          <a:p>
            <a:endParaRPr lang="en-US" dirty="0"/>
          </a:p>
        </p:txBody>
      </p:sp>
      <p:pic>
        <p:nvPicPr>
          <p:cNvPr id="10" name="Picture 9" descr="A picture containing text&#10;&#10;Description automatically generated">
            <a:extLst>
              <a:ext uri="{FF2B5EF4-FFF2-40B4-BE49-F238E27FC236}">
                <a16:creationId xmlns:a16="http://schemas.microsoft.com/office/drawing/2014/main" id="{187E2AE2-19A9-439D-94E6-1054D4258AD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1"/>
          <a:stretch/>
        </p:blipFill>
        <p:spPr>
          <a:xfrm>
            <a:off x="20" y="10"/>
            <a:ext cx="4635571" cy="6857990"/>
          </a:xfrm>
          <a:prstGeom prst="rect">
            <a:avLst/>
          </a:prstGeom>
          <a:effectLst/>
        </p:spPr>
      </p:pic>
    </p:spTree>
    <p:extLst>
      <p:ext uri="{BB962C8B-B14F-4D97-AF65-F5344CB8AC3E}">
        <p14:creationId xmlns:p14="http://schemas.microsoft.com/office/powerpoint/2010/main" val="4274285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xt, letter&#10;&#10;Description automatically generated">
            <a:extLst>
              <a:ext uri="{FF2B5EF4-FFF2-40B4-BE49-F238E27FC236}">
                <a16:creationId xmlns:a16="http://schemas.microsoft.com/office/drawing/2014/main" id="{79ACFB4A-2D0D-459E-95F5-9167A717270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11830" y="1670051"/>
            <a:ext cx="6988628" cy="4678337"/>
          </a:xfrm>
          <a:prstGeom prst="rect">
            <a:avLst/>
          </a:prstGeom>
        </p:spPr>
      </p:pic>
      <p:sp>
        <p:nvSpPr>
          <p:cNvPr id="2" name="Title 1">
            <a:extLst>
              <a:ext uri="{FF2B5EF4-FFF2-40B4-BE49-F238E27FC236}">
                <a16:creationId xmlns:a16="http://schemas.microsoft.com/office/drawing/2014/main" id="{C1C0C475-876D-7748-A48D-C288D8217709}"/>
              </a:ext>
            </a:extLst>
          </p:cNvPr>
          <p:cNvSpPr>
            <a:spLocks noGrp="1"/>
          </p:cNvSpPr>
          <p:nvPr>
            <p:ph type="title"/>
          </p:nvPr>
        </p:nvSpPr>
        <p:spPr/>
        <p:txBody>
          <a:bodyPr>
            <a:normAutofit fontScale="90000"/>
          </a:bodyPr>
          <a:lstStyle/>
          <a:p>
            <a:r>
              <a:rPr lang="en-US"/>
              <a:t>IBM 2022 Report </a:t>
            </a:r>
            <a:br>
              <a:rPr lang="en-US"/>
            </a:br>
            <a:r>
              <a:rPr lang="en-US"/>
              <a:t>Cost of  Ransomware attacks</a:t>
            </a:r>
          </a:p>
        </p:txBody>
      </p:sp>
      <p:sp>
        <p:nvSpPr>
          <p:cNvPr id="3" name="Rectangle 2">
            <a:extLst>
              <a:ext uri="{FF2B5EF4-FFF2-40B4-BE49-F238E27FC236}">
                <a16:creationId xmlns:a16="http://schemas.microsoft.com/office/drawing/2014/main" id="{0F02668E-0A41-462E-8D9F-33F7C34D392F}"/>
              </a:ext>
            </a:extLst>
          </p:cNvPr>
          <p:cNvSpPr/>
          <p:nvPr/>
        </p:nvSpPr>
        <p:spPr>
          <a:xfrm>
            <a:off x="2329544" y="2439560"/>
            <a:ext cx="6376306" cy="3046988"/>
          </a:xfrm>
          <a:prstGeom prst="rect">
            <a:avLst/>
          </a:prstGeom>
          <a:noFill/>
        </p:spPr>
        <p:txBody>
          <a:bodyPr wrap="square" lIns="91440" tIns="45720" rIns="91440" bIns="45720">
            <a:spAutoFit/>
          </a:bodyPr>
          <a:lstStyle/>
          <a:p>
            <a:pPr algn="ctr"/>
            <a:r>
              <a:rPr lang="en-US" sz="9600" b="1" cap="none" spc="0" dirty="0">
                <a:ln w="12700">
                  <a:solidFill>
                    <a:schemeClr val="accent1"/>
                  </a:solidFill>
                  <a:prstDash val="solid"/>
                </a:ln>
                <a:solidFill>
                  <a:schemeClr val="accent3">
                    <a:lumMod val="20000"/>
                    <a:lumOff val="80000"/>
                  </a:schemeClr>
                </a:solidFill>
                <a:effectLst>
                  <a:outerShdw dist="38100" dir="2640000" algn="bl" rotWithShape="0">
                    <a:schemeClr val="accent1"/>
                  </a:outerShdw>
                </a:effectLst>
              </a:rPr>
              <a:t>$</a:t>
            </a:r>
            <a:r>
              <a:rPr lang="en-US" sz="9600" b="1" dirty="0">
                <a:ln w="12700">
                  <a:solidFill>
                    <a:schemeClr val="accent1"/>
                  </a:solidFill>
                  <a:prstDash val="solid"/>
                </a:ln>
                <a:solidFill>
                  <a:schemeClr val="accent3">
                    <a:lumMod val="20000"/>
                    <a:lumOff val="80000"/>
                  </a:schemeClr>
                </a:solidFill>
                <a:effectLst>
                  <a:outerShdw dist="38100" dir="2640000" algn="bl" rotWithShape="0">
                    <a:schemeClr val="accent1"/>
                  </a:outerShdw>
                </a:effectLst>
              </a:rPr>
              <a:t>4.54 Million</a:t>
            </a:r>
          </a:p>
        </p:txBody>
      </p:sp>
    </p:spTree>
    <p:extLst>
      <p:ext uri="{BB962C8B-B14F-4D97-AF65-F5344CB8AC3E}">
        <p14:creationId xmlns:p14="http://schemas.microsoft.com/office/powerpoint/2010/main" val="1466461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FED16-212F-354D-8051-A7A818703114}"/>
              </a:ext>
            </a:extLst>
          </p:cNvPr>
          <p:cNvSpPr>
            <a:spLocks noGrp="1"/>
          </p:cNvSpPr>
          <p:nvPr>
            <p:ph type="title"/>
          </p:nvPr>
        </p:nvSpPr>
        <p:spPr>
          <a:xfrm>
            <a:off x="838200" y="365125"/>
            <a:ext cx="9144000" cy="1028211"/>
          </a:xfrm>
        </p:spPr>
        <p:txBody>
          <a:bodyPr>
            <a:normAutofit/>
          </a:bodyPr>
          <a:lstStyle/>
          <a:p>
            <a:r>
              <a:rPr lang="en-US"/>
              <a:t>What you can do!</a:t>
            </a:r>
            <a:endParaRPr lang="en-US">
              <a:cs typeface="Arial"/>
            </a:endParaRPr>
          </a:p>
        </p:txBody>
      </p:sp>
      <p:sp>
        <p:nvSpPr>
          <p:cNvPr id="7" name="TextBox 6">
            <a:extLst>
              <a:ext uri="{FF2B5EF4-FFF2-40B4-BE49-F238E27FC236}">
                <a16:creationId xmlns:a16="http://schemas.microsoft.com/office/drawing/2014/main" id="{6E220A4D-8EA3-9254-9E6A-EE12F56A890F}"/>
              </a:ext>
            </a:extLst>
          </p:cNvPr>
          <p:cNvSpPr txBox="1"/>
          <p:nvPr/>
        </p:nvSpPr>
        <p:spPr>
          <a:xfrm>
            <a:off x="7889631" y="1711569"/>
            <a:ext cx="3701594"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a:p>
            <a:endParaRPr lang="en-US">
              <a:cs typeface="Arial"/>
            </a:endParaRPr>
          </a:p>
          <a:p>
            <a:endParaRPr lang="en-US">
              <a:cs typeface="Arial"/>
            </a:endParaRPr>
          </a:p>
          <a:p>
            <a:endParaRPr lang="en-US">
              <a:cs typeface="Arial"/>
            </a:endParaRPr>
          </a:p>
        </p:txBody>
      </p:sp>
      <p:sp>
        <p:nvSpPr>
          <p:cNvPr id="5" name="Rectangle: Rounded Corners 4">
            <a:extLst>
              <a:ext uri="{FF2B5EF4-FFF2-40B4-BE49-F238E27FC236}">
                <a16:creationId xmlns:a16="http://schemas.microsoft.com/office/drawing/2014/main" id="{142F6A45-7527-E753-1D4F-0757CD756FE2}"/>
              </a:ext>
            </a:extLst>
          </p:cNvPr>
          <p:cNvSpPr/>
          <p:nvPr/>
        </p:nvSpPr>
        <p:spPr>
          <a:xfrm>
            <a:off x="6683830" y="1948544"/>
            <a:ext cx="5301341" cy="28847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rtl="0">
              <a:buFont typeface="Wingdings"/>
              <a:buChar char="ü"/>
            </a:pPr>
            <a:r>
              <a:rPr lang="en-US">
                <a:solidFill>
                  <a:srgbClr val="FFFFFF"/>
                </a:solidFill>
                <a:latin typeface="Arial"/>
                <a:ea typeface="Arial"/>
                <a:cs typeface="Arial"/>
              </a:rPr>
              <a:t>Hover over the email URL – be sure you know who the sender is – if not report it</a:t>
            </a:r>
            <a:r>
              <a:rPr lang="en-US">
                <a:latin typeface="Arial"/>
                <a:ea typeface="Arial"/>
                <a:cs typeface="Arial"/>
              </a:rPr>
              <a:t>​</a:t>
            </a:r>
            <a:endParaRPr lang="en-US"/>
          </a:p>
          <a:p>
            <a:pPr marL="285750" lvl="0" indent="-285750" rtl="0">
              <a:buFont typeface="Wingdings"/>
              <a:buChar char="ü"/>
            </a:pPr>
            <a:r>
              <a:rPr lang="en-US">
                <a:solidFill>
                  <a:srgbClr val="FFFFFF"/>
                </a:solidFill>
                <a:latin typeface="Arial"/>
                <a:ea typeface="Arial"/>
                <a:cs typeface="Arial"/>
              </a:rPr>
              <a:t>Software updates</a:t>
            </a:r>
            <a:r>
              <a:rPr lang="en-US">
                <a:latin typeface="Arial"/>
                <a:ea typeface="Arial"/>
                <a:cs typeface="Arial"/>
              </a:rPr>
              <a:t>​</a:t>
            </a:r>
          </a:p>
          <a:p>
            <a:pPr marL="285750" lvl="0" indent="-285750" rtl="0">
              <a:buFont typeface="Wingdings"/>
              <a:buChar char="ü"/>
            </a:pPr>
            <a:r>
              <a:rPr lang="en-US">
                <a:solidFill>
                  <a:srgbClr val="FFFFFF"/>
                </a:solidFill>
                <a:latin typeface="Arial"/>
                <a:ea typeface="Arial"/>
                <a:cs typeface="Arial"/>
              </a:rPr>
              <a:t>Check your mobile settings to activate QR code confirmation feature</a:t>
            </a:r>
            <a:r>
              <a:rPr lang="en-US">
                <a:latin typeface="Arial"/>
                <a:ea typeface="Arial"/>
                <a:cs typeface="Arial"/>
              </a:rPr>
              <a:t>​</a:t>
            </a:r>
          </a:p>
          <a:p>
            <a:pPr marL="285750" lvl="0" indent="-285750" rtl="0">
              <a:buFont typeface="Wingdings"/>
              <a:buChar char="ü"/>
            </a:pPr>
            <a:r>
              <a:rPr lang="en-US">
                <a:solidFill>
                  <a:srgbClr val="FFFFFF"/>
                </a:solidFill>
                <a:latin typeface="Arial"/>
                <a:ea typeface="Arial"/>
                <a:cs typeface="Arial"/>
              </a:rPr>
              <a:t>Install an app that previews QR codes before launching</a:t>
            </a:r>
            <a:r>
              <a:rPr lang="en-US">
                <a:latin typeface="Arial"/>
                <a:ea typeface="Arial"/>
                <a:cs typeface="Arial"/>
              </a:rPr>
              <a:t>​</a:t>
            </a:r>
            <a:endParaRPr lang="en-US">
              <a:cs typeface="Arial"/>
            </a:endParaRPr>
          </a:p>
        </p:txBody>
      </p:sp>
      <p:sp>
        <p:nvSpPr>
          <p:cNvPr id="8" name="Rectangle: Rounded Corners 7">
            <a:extLst>
              <a:ext uri="{FF2B5EF4-FFF2-40B4-BE49-F238E27FC236}">
                <a16:creationId xmlns:a16="http://schemas.microsoft.com/office/drawing/2014/main" id="{282E44F3-1A42-9787-FD44-BF082FA226EB}"/>
              </a:ext>
            </a:extLst>
          </p:cNvPr>
          <p:cNvSpPr/>
          <p:nvPr/>
        </p:nvSpPr>
        <p:spPr>
          <a:xfrm>
            <a:off x="556533" y="1949905"/>
            <a:ext cx="5606142" cy="28847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85750" indent="-285750">
              <a:buFont typeface="Wingdings"/>
              <a:buChar char="ü"/>
            </a:pPr>
            <a:endParaRPr lang="en-US">
              <a:latin typeface="Arial"/>
              <a:ea typeface="Segoe UI"/>
              <a:cs typeface="Segoe UI"/>
            </a:endParaRPr>
          </a:p>
          <a:p>
            <a:pPr marL="285750" indent="-285750">
              <a:buFont typeface="Wingdings"/>
              <a:buChar char="ü"/>
            </a:pPr>
            <a:r>
              <a:rPr lang="en-US">
                <a:latin typeface="Arial"/>
                <a:ea typeface="Segoe UI"/>
                <a:cs typeface="Segoe UI"/>
              </a:rPr>
              <a:t>Change your passwords when prompted to do so​ and never share your password!</a:t>
            </a:r>
            <a:endParaRPr lang="en-US">
              <a:cs typeface="Arial"/>
            </a:endParaRPr>
          </a:p>
          <a:p>
            <a:pPr marL="285750" indent="-285750" rtl="0">
              <a:buFont typeface="Wingdings"/>
              <a:buChar char="ü"/>
            </a:pPr>
            <a:r>
              <a:rPr lang="en-US">
                <a:latin typeface="Arial"/>
                <a:ea typeface="Segoe UI"/>
                <a:cs typeface="Segoe UI"/>
              </a:rPr>
              <a:t>Phishing emails – this is the top choice for an initial cybercriminal attack ​</a:t>
            </a:r>
          </a:p>
          <a:p>
            <a:pPr marL="285750" indent="-285750" rtl="0">
              <a:buFont typeface="Wingdings"/>
              <a:buChar char="ü"/>
            </a:pPr>
            <a:r>
              <a:rPr lang="en-US">
                <a:latin typeface="Arial"/>
                <a:ea typeface="Segoe UI"/>
                <a:cs typeface="Segoe UI"/>
              </a:rPr>
              <a:t>Hackers have expanded their tactics by using QR (Quick Response)Codes​</a:t>
            </a:r>
          </a:p>
          <a:p>
            <a:pPr marL="285750" indent="-285750" rtl="0">
              <a:buFont typeface="Wingdings"/>
              <a:buChar char="ü"/>
            </a:pPr>
            <a:r>
              <a:rPr lang="en-US">
                <a:latin typeface="Arial"/>
                <a:ea typeface="Segoe UI"/>
                <a:cs typeface="Segoe UI"/>
              </a:rPr>
              <a:t>Report incidents to your Manager or IT administrator​</a:t>
            </a:r>
          </a:p>
          <a:p>
            <a:pPr rtl="0"/>
            <a:r>
              <a:rPr lang="en-US">
                <a:latin typeface="Arial"/>
                <a:ea typeface="Segoe UI"/>
                <a:cs typeface="Segoe UI"/>
              </a:rPr>
              <a:t>​</a:t>
            </a:r>
            <a:endParaRPr lang="en-US"/>
          </a:p>
        </p:txBody>
      </p:sp>
    </p:spTree>
    <p:extLst>
      <p:ext uri="{BB962C8B-B14F-4D97-AF65-F5344CB8AC3E}">
        <p14:creationId xmlns:p14="http://schemas.microsoft.com/office/powerpoint/2010/main" val="41544658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980C1-9D60-7741-9FD5-8331468AFF20}"/>
              </a:ext>
            </a:extLst>
          </p:cNvPr>
          <p:cNvSpPr>
            <a:spLocks noGrp="1"/>
          </p:cNvSpPr>
          <p:nvPr>
            <p:ph type="title"/>
          </p:nvPr>
        </p:nvSpPr>
        <p:spPr/>
        <p:txBody>
          <a:bodyPr>
            <a:normAutofit fontScale="90000"/>
          </a:bodyPr>
          <a:lstStyle/>
          <a:p>
            <a:r>
              <a:rPr lang="en-US"/>
              <a:t>Knowledge Check #2</a:t>
            </a:r>
          </a:p>
        </p:txBody>
      </p:sp>
      <p:sp>
        <p:nvSpPr>
          <p:cNvPr id="3" name="Content Placeholder 2">
            <a:extLst>
              <a:ext uri="{FF2B5EF4-FFF2-40B4-BE49-F238E27FC236}">
                <a16:creationId xmlns:a16="http://schemas.microsoft.com/office/drawing/2014/main" id="{B6D9767C-0798-6947-A30A-35EF149B7393}"/>
              </a:ext>
            </a:extLst>
          </p:cNvPr>
          <p:cNvSpPr>
            <a:spLocks noGrp="1"/>
          </p:cNvSpPr>
          <p:nvPr>
            <p:ph idx="1"/>
          </p:nvPr>
        </p:nvSpPr>
        <p:spPr>
          <a:xfrm>
            <a:off x="838200" y="1402915"/>
            <a:ext cx="10515600" cy="3157655"/>
          </a:xfrm>
        </p:spPr>
        <p:txBody>
          <a:bodyPr vert="horz" lIns="91440" tIns="45720" rIns="91440" bIns="45720" rtlCol="0" anchor="t">
            <a:normAutofit/>
          </a:bodyPr>
          <a:lstStyle/>
          <a:p>
            <a:pPr marL="0" indent="0">
              <a:buNone/>
            </a:pPr>
            <a:endParaRPr lang="en-US" dirty="0">
              <a:cs typeface="Arial"/>
            </a:endParaRPr>
          </a:p>
          <a:p>
            <a:pPr marL="0" indent="0">
              <a:buNone/>
            </a:pPr>
            <a:r>
              <a:rPr lang="en-US" dirty="0"/>
              <a:t>True or False?</a:t>
            </a:r>
            <a:endParaRPr lang="en-US" dirty="0">
              <a:cs typeface="Arial"/>
            </a:endParaRPr>
          </a:p>
          <a:p>
            <a:pPr marL="0" indent="0">
              <a:buNone/>
            </a:pPr>
            <a:endParaRPr lang="en-US" dirty="0"/>
          </a:p>
          <a:p>
            <a:pPr marL="0" indent="0">
              <a:buNone/>
            </a:pPr>
            <a:r>
              <a:rPr lang="en-US" sz="2400" i="0" u="none" strike="noStrike" baseline="0" dirty="0">
                <a:solidFill>
                  <a:srgbClr val="000000"/>
                </a:solidFill>
              </a:rPr>
              <a:t>According to the IBM Report of </a:t>
            </a:r>
            <a:r>
              <a:rPr lang="en-US" dirty="0">
                <a:solidFill>
                  <a:srgbClr val="000000"/>
                </a:solidFill>
              </a:rPr>
              <a:t>2022</a:t>
            </a:r>
            <a:r>
              <a:rPr lang="en-US" sz="2400" i="0" u="none" strike="noStrike" baseline="0" dirty="0">
                <a:solidFill>
                  <a:srgbClr val="000000"/>
                </a:solidFill>
              </a:rPr>
              <a:t>, </a:t>
            </a:r>
            <a:r>
              <a:rPr lang="en-US" dirty="0">
                <a:solidFill>
                  <a:srgbClr val="000000"/>
                </a:solidFill>
              </a:rPr>
              <a:t>the frequency of Ransomware</a:t>
            </a:r>
            <a:r>
              <a:rPr lang="en-US" sz="2400" i="0" u="none" strike="noStrike" baseline="0" dirty="0">
                <a:solidFill>
                  <a:srgbClr val="000000"/>
                </a:solidFill>
              </a:rPr>
              <a:t> </a:t>
            </a:r>
            <a:r>
              <a:rPr lang="en-US" dirty="0">
                <a:solidFill>
                  <a:srgbClr val="000000"/>
                </a:solidFill>
              </a:rPr>
              <a:t>breaches has increased from previous years.</a:t>
            </a:r>
            <a:endParaRPr lang="en-US" sz="2400" i="0" u="none" strike="noStrike" baseline="0" dirty="0">
              <a:solidFill>
                <a:srgbClr val="000000"/>
              </a:solidFill>
              <a:cs typeface="Arial"/>
            </a:endParaRPr>
          </a:p>
          <a:p>
            <a:pPr marL="0" indent="0">
              <a:buNone/>
            </a:pPr>
            <a:endParaRPr lang="en-US" dirty="0"/>
          </a:p>
        </p:txBody>
      </p:sp>
      <p:pic>
        <p:nvPicPr>
          <p:cNvPr id="4" name="Picture 4" descr="TrueFalse.jpg">
            <a:extLst>
              <a:ext uri="{FF2B5EF4-FFF2-40B4-BE49-F238E27FC236}">
                <a16:creationId xmlns:a16="http://schemas.microsoft.com/office/drawing/2014/main" id="{6AA84D82-769D-6BF9-6947-399D442E0C2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81443" y="3864199"/>
            <a:ext cx="5099538" cy="2555630"/>
          </a:xfrm>
          <a:prstGeom prst="rect">
            <a:avLst/>
          </a:prstGeom>
        </p:spPr>
      </p:pic>
    </p:spTree>
    <p:extLst>
      <p:ext uri="{BB962C8B-B14F-4D97-AF65-F5344CB8AC3E}">
        <p14:creationId xmlns:p14="http://schemas.microsoft.com/office/powerpoint/2010/main" val="27841283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1B110-B00F-2D4E-A8FE-DFB7AA92217C}"/>
              </a:ext>
            </a:extLst>
          </p:cNvPr>
          <p:cNvSpPr>
            <a:spLocks noGrp="1"/>
          </p:cNvSpPr>
          <p:nvPr>
            <p:ph type="title"/>
          </p:nvPr>
        </p:nvSpPr>
        <p:spPr/>
        <p:txBody>
          <a:bodyPr/>
          <a:lstStyle/>
          <a:p>
            <a:r>
              <a:rPr lang="en-US"/>
              <a:t>Answer to Knowledge Check #2</a:t>
            </a:r>
          </a:p>
        </p:txBody>
      </p:sp>
      <p:sp>
        <p:nvSpPr>
          <p:cNvPr id="3" name="Content Placeholder 2">
            <a:extLst>
              <a:ext uri="{FF2B5EF4-FFF2-40B4-BE49-F238E27FC236}">
                <a16:creationId xmlns:a16="http://schemas.microsoft.com/office/drawing/2014/main" id="{C8687118-2D9A-0842-ABBC-0444527A11B3}"/>
              </a:ext>
            </a:extLst>
          </p:cNvPr>
          <p:cNvSpPr>
            <a:spLocks noGrp="1"/>
          </p:cNvSpPr>
          <p:nvPr>
            <p:ph idx="1"/>
          </p:nvPr>
        </p:nvSpPr>
        <p:spPr/>
        <p:txBody>
          <a:bodyPr/>
          <a:lstStyle/>
          <a:p>
            <a:pPr marL="0" indent="0">
              <a:buNone/>
            </a:pPr>
            <a:r>
              <a:rPr lang="en-US">
                <a:solidFill>
                  <a:srgbClr val="FFFFFE"/>
                </a:solidFill>
              </a:rPr>
              <a:t>Now, let’s look at some “phi</a:t>
            </a:r>
            <a:endParaRPr lang="en-US"/>
          </a:p>
        </p:txBody>
      </p:sp>
      <p:sp>
        <p:nvSpPr>
          <p:cNvPr id="4" name="TextBox 3">
            <a:extLst>
              <a:ext uri="{FF2B5EF4-FFF2-40B4-BE49-F238E27FC236}">
                <a16:creationId xmlns:a16="http://schemas.microsoft.com/office/drawing/2014/main" id="{75034AE2-FC00-4356-8B46-7FA28AE9A763}"/>
              </a:ext>
            </a:extLst>
          </p:cNvPr>
          <p:cNvSpPr txBox="1"/>
          <p:nvPr/>
        </p:nvSpPr>
        <p:spPr>
          <a:xfrm>
            <a:off x="1240077" y="2292263"/>
            <a:ext cx="8744723" cy="3046988"/>
          </a:xfrm>
          <a:prstGeom prst="rect">
            <a:avLst/>
          </a:prstGeom>
          <a:noFill/>
        </p:spPr>
        <p:txBody>
          <a:bodyPr wrap="square" lIns="91440" tIns="45720" rIns="91440" bIns="45720" rtlCol="0" anchor="t">
            <a:spAutoFit/>
          </a:bodyPr>
          <a:lstStyle/>
          <a:p>
            <a:r>
              <a:rPr lang="en-US" sz="3200" dirty="0"/>
              <a:t>The correct answer is: </a:t>
            </a:r>
            <a:r>
              <a:rPr lang="en-US" sz="3200" b="1" dirty="0"/>
              <a:t>True</a:t>
            </a:r>
          </a:p>
          <a:p>
            <a:endParaRPr lang="en-US" sz="3200" b="1" dirty="0">
              <a:ea typeface="+mn-lt"/>
              <a:cs typeface="+mn-lt"/>
            </a:endParaRPr>
          </a:p>
          <a:p>
            <a:r>
              <a:rPr lang="en-US" sz="3200" dirty="0">
                <a:ea typeface="+mn-lt"/>
                <a:cs typeface="+mn-lt"/>
              </a:rPr>
              <a:t>7.8% of breaches in the 2021 increased to 11% in the 2022 study.</a:t>
            </a:r>
          </a:p>
          <a:p>
            <a:endParaRPr lang="en-US" sz="3200" dirty="0">
              <a:ea typeface="+mn-lt"/>
              <a:cs typeface="+mn-lt"/>
            </a:endParaRPr>
          </a:p>
          <a:p>
            <a:endParaRPr lang="en-US" sz="3200" dirty="0">
              <a:cs typeface="Arial"/>
            </a:endParaRPr>
          </a:p>
        </p:txBody>
      </p:sp>
    </p:spTree>
    <p:extLst>
      <p:ext uri="{BB962C8B-B14F-4D97-AF65-F5344CB8AC3E}">
        <p14:creationId xmlns:p14="http://schemas.microsoft.com/office/powerpoint/2010/main" val="6846722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009C5-CE45-3742-898A-48D1F1769F1B}"/>
              </a:ext>
            </a:extLst>
          </p:cNvPr>
          <p:cNvSpPr>
            <a:spLocks noGrp="1"/>
          </p:cNvSpPr>
          <p:nvPr>
            <p:ph type="title"/>
          </p:nvPr>
        </p:nvSpPr>
        <p:spPr>
          <a:xfrm>
            <a:off x="838200" y="365125"/>
            <a:ext cx="9144000" cy="943423"/>
          </a:xfrm>
        </p:spPr>
        <p:txBody>
          <a:bodyPr>
            <a:normAutofit fontScale="90000"/>
          </a:bodyPr>
          <a:lstStyle/>
          <a:p>
            <a:r>
              <a:rPr lang="en-US"/>
              <a:t>Best Defense is a good Best Offense</a:t>
            </a:r>
            <a:br>
              <a:rPr lang="en-US"/>
            </a:br>
            <a:endParaRPr lang="en-US"/>
          </a:p>
        </p:txBody>
      </p:sp>
      <p:sp>
        <p:nvSpPr>
          <p:cNvPr id="3" name="Content Placeholder 2">
            <a:extLst>
              <a:ext uri="{FF2B5EF4-FFF2-40B4-BE49-F238E27FC236}">
                <a16:creationId xmlns:a16="http://schemas.microsoft.com/office/drawing/2014/main" id="{B885A05F-43DD-B34B-B8A3-CE3D677D075D}"/>
              </a:ext>
            </a:extLst>
          </p:cNvPr>
          <p:cNvSpPr>
            <a:spLocks noGrp="1"/>
          </p:cNvSpPr>
          <p:nvPr>
            <p:ph sz="half" idx="1"/>
          </p:nvPr>
        </p:nvSpPr>
        <p:spPr>
          <a:xfrm>
            <a:off x="944544" y="4213433"/>
            <a:ext cx="4661758" cy="2279441"/>
          </a:xfrm>
        </p:spPr>
        <p:txBody>
          <a:bodyPr vert="horz" lIns="91440" tIns="45720" rIns="91440" bIns="45720" rtlCol="0" anchor="t">
            <a:normAutofit/>
          </a:bodyPr>
          <a:lstStyle/>
          <a:p>
            <a:pPr marL="0" indent="0" algn="ctr">
              <a:buNone/>
            </a:pPr>
            <a:r>
              <a:rPr lang="en-US" sz="2800" b="1" dirty="0">
                <a:solidFill>
                  <a:schemeClr val="accent1"/>
                </a:solidFill>
              </a:rPr>
              <a:t>Staying Resilient </a:t>
            </a:r>
            <a:endParaRPr lang="en-US" sz="2800" b="1" dirty="0">
              <a:solidFill>
                <a:schemeClr val="accent1"/>
              </a:solidFill>
              <a:cs typeface="Arial"/>
            </a:endParaRPr>
          </a:p>
          <a:p>
            <a:pPr algn="ctr">
              <a:buFont typeface="Wingdings" panose="05000000000000000000" pitchFamily="2" charset="2"/>
              <a:buChar char="q"/>
            </a:pPr>
            <a:r>
              <a:rPr lang="en-US" dirty="0"/>
              <a:t>Most ransomware attacks are sent in phishing campaign emails</a:t>
            </a:r>
            <a:endParaRPr lang="en-US" dirty="0">
              <a:cs typeface="Arial"/>
            </a:endParaRPr>
          </a:p>
          <a:p>
            <a:pPr algn="ctr">
              <a:buFont typeface="Wingdings" panose="05000000000000000000" pitchFamily="2" charset="2"/>
              <a:buChar char="q"/>
            </a:pPr>
            <a:endParaRPr lang="en-US" dirty="0"/>
          </a:p>
          <a:p>
            <a:pPr algn="ctr">
              <a:buFont typeface="Wingdings" panose="05000000000000000000" pitchFamily="2" charset="2"/>
              <a:buChar char="q"/>
            </a:pPr>
            <a:r>
              <a:rPr lang="en-US" dirty="0"/>
              <a:t>Stay alert when any email asks you to enter your credentials.</a:t>
            </a:r>
            <a:endParaRPr lang="en-US" dirty="0">
              <a:cs typeface="Arial"/>
            </a:endParaRPr>
          </a:p>
          <a:p>
            <a:endParaRPr lang="en-US" dirty="0"/>
          </a:p>
        </p:txBody>
      </p:sp>
      <p:sp>
        <p:nvSpPr>
          <p:cNvPr id="4" name="Content Placeholder 3">
            <a:extLst>
              <a:ext uri="{FF2B5EF4-FFF2-40B4-BE49-F238E27FC236}">
                <a16:creationId xmlns:a16="http://schemas.microsoft.com/office/drawing/2014/main" id="{628A9D13-CBB5-B84F-ADCA-A49BA59AB46A}"/>
              </a:ext>
            </a:extLst>
          </p:cNvPr>
          <p:cNvSpPr>
            <a:spLocks noGrp="1"/>
          </p:cNvSpPr>
          <p:nvPr>
            <p:ph sz="half" idx="2"/>
          </p:nvPr>
        </p:nvSpPr>
        <p:spPr>
          <a:xfrm>
            <a:off x="6172200" y="1308548"/>
            <a:ext cx="5298440" cy="4742426"/>
          </a:xfrm>
        </p:spPr>
        <p:txBody>
          <a:bodyPr vert="horz" lIns="91440" tIns="45720" rIns="91440" bIns="45720" rtlCol="0" anchor="t">
            <a:normAutofit/>
          </a:bodyPr>
          <a:lstStyle/>
          <a:p>
            <a:endParaRPr lang="en-US" dirty="0"/>
          </a:p>
          <a:p>
            <a:pPr marL="0" indent="0" algn="ctr">
              <a:buNone/>
            </a:pPr>
            <a:r>
              <a:rPr lang="en-US" sz="2600" b="1" dirty="0">
                <a:solidFill>
                  <a:schemeClr val="accent1"/>
                </a:solidFill>
              </a:rPr>
              <a:t>Self- Check List</a:t>
            </a:r>
            <a:endParaRPr lang="en-US" sz="2600" b="1" dirty="0">
              <a:solidFill>
                <a:schemeClr val="accent1"/>
              </a:solidFill>
              <a:cs typeface="Arial"/>
            </a:endParaRPr>
          </a:p>
          <a:p>
            <a:pPr>
              <a:buFont typeface="Wingdings" panose="020B0604020202020204" pitchFamily="34" charset="0"/>
              <a:buChar char="q"/>
            </a:pPr>
            <a:r>
              <a:rPr lang="en-US" dirty="0"/>
              <a:t>Be on the lookout for any updates you receive from your office administrator or IT administrator.  </a:t>
            </a:r>
            <a:endParaRPr lang="en-US" dirty="0">
              <a:cs typeface="Arial" panose="020B0604020202020204"/>
            </a:endParaRPr>
          </a:p>
          <a:p>
            <a:pPr>
              <a:buFont typeface="Wingdings" panose="020B0604020202020204" pitchFamily="34" charset="0"/>
              <a:buChar char="q"/>
            </a:pPr>
            <a:r>
              <a:rPr lang="en-US" dirty="0"/>
              <a:t>Install updates whenever prompted to do so. </a:t>
            </a:r>
            <a:endParaRPr lang="en-US" dirty="0">
              <a:cs typeface="Arial" panose="020B0604020202020204"/>
            </a:endParaRPr>
          </a:p>
          <a:p>
            <a:pPr>
              <a:buFont typeface="Wingdings" panose="020B0604020202020204" pitchFamily="34" charset="0"/>
              <a:buChar char="q"/>
            </a:pPr>
            <a:r>
              <a:rPr lang="en-US" dirty="0"/>
              <a:t>Are you aware of your organization's incident response plan?  </a:t>
            </a:r>
            <a:endParaRPr lang="en-US" dirty="0">
              <a:cs typeface="Arial"/>
            </a:endParaRPr>
          </a:p>
          <a:p>
            <a:pPr>
              <a:buFont typeface="Wingdings" panose="020B0604020202020204" pitchFamily="34" charset="0"/>
              <a:buChar char="q"/>
            </a:pPr>
            <a:r>
              <a:rPr lang="en-US" dirty="0"/>
              <a:t>Is there training I should be aware of to understand my organization’s security policies?</a:t>
            </a:r>
            <a:endParaRPr lang="en-US" dirty="0">
              <a:cs typeface="Arial"/>
            </a:endParaRPr>
          </a:p>
          <a:p>
            <a:pPr>
              <a:buFont typeface="Wingdings" panose="020B0604020202020204" pitchFamily="34" charset="0"/>
              <a:buChar char="q"/>
            </a:pPr>
            <a:r>
              <a:rPr lang="en-US" dirty="0"/>
              <a:t>Do I have an emergency contact list?</a:t>
            </a:r>
            <a:endParaRPr lang="en-US" dirty="0">
              <a:cs typeface="Arial"/>
            </a:endParaRPr>
          </a:p>
          <a:p>
            <a:endParaRPr lang="en-US" dirty="0">
              <a:cs typeface="Arial"/>
            </a:endParaRPr>
          </a:p>
          <a:p>
            <a:endParaRPr lang="en-US" dirty="0">
              <a:cs typeface="Arial"/>
            </a:endParaRPr>
          </a:p>
          <a:p>
            <a:endParaRPr lang="en-US" dirty="0">
              <a:cs typeface="Arial"/>
            </a:endParaRPr>
          </a:p>
        </p:txBody>
      </p:sp>
      <p:pic>
        <p:nvPicPr>
          <p:cNvPr id="6" name="Picture 5" descr="A close up of a keyboard&#10;&#10;Description automatically generated with low confidence">
            <a:extLst>
              <a:ext uri="{FF2B5EF4-FFF2-40B4-BE49-F238E27FC236}">
                <a16:creationId xmlns:a16="http://schemas.microsoft.com/office/drawing/2014/main" id="{9CADEB4E-B31A-42CF-8FAE-25846941B46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8245" y="1147023"/>
            <a:ext cx="4414355" cy="2811872"/>
          </a:xfrm>
          <a:prstGeom prst="rect">
            <a:avLst/>
          </a:prstGeom>
          <a:ln>
            <a:solidFill>
              <a:schemeClr val="accent2">
                <a:lumMod val="60000"/>
                <a:lumOff val="40000"/>
              </a:schemeClr>
            </a:solidFill>
          </a:ln>
          <a:scene3d>
            <a:camera prst="isometricOffAxis2Left"/>
            <a:lightRig rig="threePt" dir="t"/>
          </a:scene3d>
          <a:sp3d>
            <a:bevelT/>
          </a:sp3d>
        </p:spPr>
      </p:pic>
    </p:spTree>
    <p:extLst>
      <p:ext uri="{BB962C8B-B14F-4D97-AF65-F5344CB8AC3E}">
        <p14:creationId xmlns:p14="http://schemas.microsoft.com/office/powerpoint/2010/main" val="42701378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icture containing text, water sport, swimming&#10;&#10;Description automatically generated">
            <a:extLst>
              <a:ext uri="{FF2B5EF4-FFF2-40B4-BE49-F238E27FC236}">
                <a16:creationId xmlns:a16="http://schemas.microsoft.com/office/drawing/2014/main" id="{38BAF380-064B-44F8-A003-4C27F0CD229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68584" y="2454417"/>
            <a:ext cx="4917401" cy="2880805"/>
          </a:xfrm>
          <a:prstGeom prst="rect">
            <a:avLst/>
          </a:prstGeom>
        </p:spPr>
      </p:pic>
      <p:sp>
        <p:nvSpPr>
          <p:cNvPr id="2" name="Title 1">
            <a:extLst>
              <a:ext uri="{FF2B5EF4-FFF2-40B4-BE49-F238E27FC236}">
                <a16:creationId xmlns:a16="http://schemas.microsoft.com/office/drawing/2014/main" id="{94818D89-C14B-C74D-84ED-DBDD012B8FA0}"/>
              </a:ext>
            </a:extLst>
          </p:cNvPr>
          <p:cNvSpPr>
            <a:spLocks noGrp="1"/>
          </p:cNvSpPr>
          <p:nvPr>
            <p:ph type="title"/>
          </p:nvPr>
        </p:nvSpPr>
        <p:spPr/>
        <p:txBody>
          <a:bodyPr>
            <a:normAutofit/>
          </a:bodyPr>
          <a:lstStyle/>
          <a:p>
            <a:r>
              <a:rPr lang="en-US" dirty="0"/>
              <a:t>Lessons Learned </a:t>
            </a:r>
          </a:p>
        </p:txBody>
      </p:sp>
      <p:sp>
        <p:nvSpPr>
          <p:cNvPr id="4" name="Content Placeholder 3">
            <a:extLst>
              <a:ext uri="{FF2B5EF4-FFF2-40B4-BE49-F238E27FC236}">
                <a16:creationId xmlns:a16="http://schemas.microsoft.com/office/drawing/2014/main" id="{56E16185-1183-064D-81EA-72F5279542F6}"/>
              </a:ext>
            </a:extLst>
          </p:cNvPr>
          <p:cNvSpPr>
            <a:spLocks noGrp="1"/>
          </p:cNvSpPr>
          <p:nvPr>
            <p:ph sz="half" idx="1"/>
          </p:nvPr>
        </p:nvSpPr>
        <p:spPr>
          <a:xfrm>
            <a:off x="645250" y="1392150"/>
            <a:ext cx="7808650" cy="5242006"/>
          </a:xfrm>
        </p:spPr>
        <p:txBody>
          <a:bodyPr>
            <a:normAutofit fontScale="40000" lnSpcReduction="20000"/>
          </a:bodyPr>
          <a:lstStyle/>
          <a:p>
            <a:pPr marL="0" indent="0">
              <a:buNone/>
            </a:pPr>
            <a:r>
              <a:rPr lang="en-US" sz="6000" dirty="0"/>
              <a:t>DO NOT PAY THE RANSOM </a:t>
            </a:r>
          </a:p>
          <a:p>
            <a:pPr marL="0" indent="0">
              <a:buNone/>
            </a:pPr>
            <a:endParaRPr lang="en-US" sz="2400" dirty="0"/>
          </a:p>
          <a:p>
            <a:pPr marL="0" indent="0">
              <a:buNone/>
            </a:pPr>
            <a:r>
              <a:rPr lang="en-US" sz="5000" dirty="0"/>
              <a:t>Important things to remember for overall system security</a:t>
            </a:r>
          </a:p>
          <a:p>
            <a:pPr marL="0" indent="0">
              <a:buNone/>
            </a:pPr>
            <a:endParaRPr lang="en-US" sz="5000" dirty="0"/>
          </a:p>
          <a:p>
            <a:r>
              <a:rPr lang="en-US" sz="5000" dirty="0"/>
              <a:t>Keep Calm and Patch On  </a:t>
            </a:r>
          </a:p>
          <a:p>
            <a:r>
              <a:rPr lang="en-US" sz="5000" dirty="0"/>
              <a:t>Backing Up Is Your Best Bet </a:t>
            </a:r>
          </a:p>
          <a:p>
            <a:r>
              <a:rPr lang="en-US" sz="5000" dirty="0"/>
              <a:t>When in Doubt, Report it Out </a:t>
            </a:r>
          </a:p>
          <a:p>
            <a:r>
              <a:rPr lang="en-US" sz="5000" dirty="0"/>
              <a:t>Always Authenticate</a:t>
            </a:r>
          </a:p>
          <a:p>
            <a:r>
              <a:rPr lang="en-US" sz="5000" dirty="0"/>
              <a:t>Prepare and Practice Your Plan  </a:t>
            </a:r>
          </a:p>
          <a:p>
            <a:r>
              <a:rPr lang="en-US" sz="5000" dirty="0"/>
              <a:t>Your Data Will Be Fine if It’s Stored Offline  </a:t>
            </a:r>
          </a:p>
          <a:p>
            <a:r>
              <a:rPr lang="en-US" sz="5000" dirty="0"/>
              <a:t>Secure Your Service Message Block (SMB) </a:t>
            </a:r>
          </a:p>
          <a:p>
            <a:r>
              <a:rPr lang="en-US" sz="5000" dirty="0"/>
              <a:t>Paying Ransoms Doesn’t Pay Off  </a:t>
            </a:r>
          </a:p>
          <a:p>
            <a:pPr marL="0" indent="0">
              <a:buNone/>
            </a:pPr>
            <a:endParaRPr lang="en-US" sz="3400" dirty="0"/>
          </a:p>
          <a:p>
            <a:pPr marL="0" indent="0">
              <a:buNone/>
            </a:pPr>
            <a:r>
              <a:rPr lang="en-US" sz="5000" dirty="0"/>
              <a:t>Last but not least….</a:t>
            </a:r>
          </a:p>
          <a:p>
            <a:endParaRPr lang="en-US" dirty="0"/>
          </a:p>
          <a:p>
            <a:pPr marL="0" indent="0">
              <a:buNone/>
            </a:pPr>
            <a:r>
              <a:rPr lang="en-US" sz="5000" b="1" i="1" dirty="0">
                <a:solidFill>
                  <a:schemeClr val="accent6">
                    <a:lumMod val="50000"/>
                    <a:lumOff val="50000"/>
                  </a:schemeClr>
                </a:solidFill>
              </a:rPr>
              <a:t>Good Cyber Hygiene Habits Keep Your Network Healthy </a:t>
            </a:r>
          </a:p>
        </p:txBody>
      </p:sp>
      <p:sp>
        <p:nvSpPr>
          <p:cNvPr id="5" name="Rectangle 4">
            <a:extLst>
              <a:ext uri="{FF2B5EF4-FFF2-40B4-BE49-F238E27FC236}">
                <a16:creationId xmlns:a16="http://schemas.microsoft.com/office/drawing/2014/main" id="{4A319F2C-23BE-4CD6-A17F-FA594A22E7C5}"/>
              </a:ext>
            </a:extLst>
          </p:cNvPr>
          <p:cNvSpPr/>
          <p:nvPr/>
        </p:nvSpPr>
        <p:spPr>
          <a:xfrm>
            <a:off x="8550375" y="2651945"/>
            <a:ext cx="3332085" cy="1242874"/>
          </a:xfrm>
          <a:prstGeom prst="rect">
            <a:avLst/>
          </a:prstGeom>
          <a:noFill/>
        </p:spPr>
        <p:txBody>
          <a:bodyPr wrap="none" lIns="91440" tIns="45720" rIns="91440" bIns="45720">
            <a:prstTxWarp prst="textArchDown">
              <a:avLst/>
            </a:prstTxWarp>
            <a:spAutoFit/>
          </a:bodyPr>
          <a:lstStyle/>
          <a:p>
            <a:pPr algn="ctr"/>
            <a:r>
              <a:rPr lang="en-US" sz="3200" i="1">
                <a:ln w="0"/>
                <a:effectLst>
                  <a:outerShdw blurRad="38100" dist="25400" dir="5400000" algn="ctr" rotWithShape="0">
                    <a:srgbClr val="6E747A">
                      <a:alpha val="43000"/>
                    </a:srgbClr>
                  </a:outerShdw>
                </a:effectLst>
              </a:rPr>
              <a:t>Cyber Safety Is</a:t>
            </a:r>
          </a:p>
          <a:p>
            <a:pPr algn="ctr"/>
            <a:r>
              <a:rPr lang="en-US" sz="3200" i="1">
                <a:ln w="0"/>
                <a:effectLst>
                  <a:outerShdw blurRad="38100" dist="25400" dir="5400000" algn="ctr" rotWithShape="0">
                    <a:srgbClr val="6E747A">
                      <a:alpha val="43000"/>
                    </a:srgbClr>
                  </a:outerShdw>
                </a:effectLst>
              </a:rPr>
              <a:t>Patient Safety</a:t>
            </a:r>
            <a:endParaRPr lang="en-US" sz="3200">
              <a:ln w="0"/>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2064686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Effect transition="in" filter="fade">
                                      <p:cBhvr>
                                        <p:cTn id="7" dur="500"/>
                                        <p:tgtEl>
                                          <p:spTgt spid="4">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5" end="5"/>
                                            </p:txEl>
                                          </p:spTgt>
                                        </p:tgtEl>
                                        <p:attrNameLst>
                                          <p:attrName>style.visibility</p:attrName>
                                        </p:attrNameLst>
                                      </p:cBhvr>
                                      <p:to>
                                        <p:strVal val="visible"/>
                                      </p:to>
                                    </p:set>
                                    <p:animEffect transition="in" filter="fade">
                                      <p:cBhvr>
                                        <p:cTn id="12" dur="500"/>
                                        <p:tgtEl>
                                          <p:spTgt spid="4">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6" end="6"/>
                                            </p:txEl>
                                          </p:spTgt>
                                        </p:tgtEl>
                                        <p:attrNameLst>
                                          <p:attrName>style.visibility</p:attrName>
                                        </p:attrNameLst>
                                      </p:cBhvr>
                                      <p:to>
                                        <p:strVal val="visible"/>
                                      </p:to>
                                    </p:set>
                                    <p:animEffect transition="in" filter="fade">
                                      <p:cBhvr>
                                        <p:cTn id="17" dur="500"/>
                                        <p:tgtEl>
                                          <p:spTgt spid="4">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7" end="7"/>
                                            </p:txEl>
                                          </p:spTgt>
                                        </p:tgtEl>
                                        <p:attrNameLst>
                                          <p:attrName>style.visibility</p:attrName>
                                        </p:attrNameLst>
                                      </p:cBhvr>
                                      <p:to>
                                        <p:strVal val="visible"/>
                                      </p:to>
                                    </p:set>
                                    <p:animEffect transition="in" filter="fade">
                                      <p:cBhvr>
                                        <p:cTn id="22" dur="500"/>
                                        <p:tgtEl>
                                          <p:spTgt spid="4">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animEffect transition="in" filter="fade">
                                      <p:cBhvr>
                                        <p:cTn id="27" dur="500"/>
                                        <p:tgtEl>
                                          <p:spTgt spid="4">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9" end="9"/>
                                            </p:txEl>
                                          </p:spTgt>
                                        </p:tgtEl>
                                        <p:attrNameLst>
                                          <p:attrName>style.visibility</p:attrName>
                                        </p:attrNameLst>
                                      </p:cBhvr>
                                      <p:to>
                                        <p:strVal val="visible"/>
                                      </p:to>
                                    </p:set>
                                    <p:animEffect transition="in" filter="fade">
                                      <p:cBhvr>
                                        <p:cTn id="32" dur="500"/>
                                        <p:tgtEl>
                                          <p:spTgt spid="4">
                                            <p:txEl>
                                              <p:pRg st="9" end="9"/>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10" end="10"/>
                                            </p:txEl>
                                          </p:spTgt>
                                        </p:tgtEl>
                                        <p:attrNameLst>
                                          <p:attrName>style.visibility</p:attrName>
                                        </p:attrNameLst>
                                      </p:cBhvr>
                                      <p:to>
                                        <p:strVal val="visible"/>
                                      </p:to>
                                    </p:set>
                                    <p:animEffect transition="in" filter="fade">
                                      <p:cBhvr>
                                        <p:cTn id="37" dur="500"/>
                                        <p:tgtEl>
                                          <p:spTgt spid="4">
                                            <p:txEl>
                                              <p:pRg st="10" end="1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
                                            <p:txEl>
                                              <p:pRg st="11" end="11"/>
                                            </p:txEl>
                                          </p:spTgt>
                                        </p:tgtEl>
                                        <p:attrNameLst>
                                          <p:attrName>style.visibility</p:attrName>
                                        </p:attrNameLst>
                                      </p:cBhvr>
                                      <p:to>
                                        <p:strVal val="visible"/>
                                      </p:to>
                                    </p:set>
                                    <p:animEffect transition="in" filter="fade">
                                      <p:cBhvr>
                                        <p:cTn id="42" dur="500"/>
                                        <p:tgtEl>
                                          <p:spTgt spid="4">
                                            <p:txEl>
                                              <p:pRg st="11" end="1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4C91B-502B-4A3C-AC5C-9ED1FC12593C}"/>
              </a:ext>
            </a:extLst>
          </p:cNvPr>
          <p:cNvSpPr>
            <a:spLocks noGrp="1"/>
          </p:cNvSpPr>
          <p:nvPr>
            <p:ph type="title"/>
          </p:nvPr>
        </p:nvSpPr>
        <p:spPr>
          <a:xfrm>
            <a:off x="594360" y="640263"/>
            <a:ext cx="3822192" cy="1344975"/>
          </a:xfrm>
        </p:spPr>
        <p:txBody>
          <a:bodyPr vert="horz" lIns="91440" tIns="45720" rIns="91440" bIns="45720" rtlCol="0" anchor="ctr">
            <a:normAutofit/>
          </a:bodyPr>
          <a:lstStyle/>
          <a:p>
            <a:r>
              <a:rPr lang="en-US" sz="3600" kern="1200">
                <a:solidFill>
                  <a:schemeClr val="tx1"/>
                </a:solidFill>
                <a:latin typeface="+mj-lt"/>
                <a:ea typeface="+mj-ea"/>
                <a:cs typeface="+mj-cs"/>
              </a:rPr>
              <a:t>Welcome</a:t>
            </a:r>
            <a:br>
              <a:rPr lang="en-US" sz="3600" kern="1200">
                <a:solidFill>
                  <a:schemeClr val="tx1"/>
                </a:solidFill>
                <a:latin typeface="+mj-lt"/>
                <a:ea typeface="+mj-ea"/>
                <a:cs typeface="+mj-cs"/>
              </a:rPr>
            </a:br>
            <a:r>
              <a:rPr lang="en-US" sz="3600" kern="1200">
                <a:solidFill>
                  <a:schemeClr val="tx1"/>
                </a:solidFill>
                <a:latin typeface="+mj-lt"/>
                <a:ea typeface="+mj-ea"/>
                <a:cs typeface="+mj-cs"/>
              </a:rPr>
              <a:t>Ransomware </a:t>
            </a:r>
          </a:p>
        </p:txBody>
      </p:sp>
      <p:sp>
        <p:nvSpPr>
          <p:cNvPr id="3" name="TextBox 2">
            <a:extLst>
              <a:ext uri="{FF2B5EF4-FFF2-40B4-BE49-F238E27FC236}">
                <a16:creationId xmlns:a16="http://schemas.microsoft.com/office/drawing/2014/main" id="{81178D76-4239-4F14-B044-50F7D2CB8092}"/>
              </a:ext>
            </a:extLst>
          </p:cNvPr>
          <p:cNvSpPr txBox="1"/>
          <p:nvPr/>
        </p:nvSpPr>
        <p:spPr>
          <a:xfrm>
            <a:off x="593610" y="2121763"/>
            <a:ext cx="3822192" cy="3773010"/>
          </a:xfrm>
          <a:prstGeom prst="rect">
            <a:avLst/>
          </a:prstGeom>
        </p:spPr>
        <p:txBody>
          <a:bodyPr vert="horz" lIns="91440" tIns="45720" rIns="91440" bIns="45720" rtlCol="0" anchor="t">
            <a:normAutofit/>
          </a:bodyPr>
          <a:lstStyle/>
          <a:p>
            <a:pPr marL="457200" indent="-228600">
              <a:lnSpc>
                <a:spcPct val="90000"/>
              </a:lnSpc>
              <a:spcAft>
                <a:spcPts val="600"/>
              </a:spcAft>
              <a:buFont typeface="Arial" panose="020B0604020202020204" pitchFamily="34" charset="0"/>
              <a:buChar char="•"/>
            </a:pPr>
            <a:r>
              <a:rPr lang="en-US" sz="2400" dirty="0"/>
              <a:t>What is Ransomware?</a:t>
            </a:r>
          </a:p>
          <a:p>
            <a:pPr marL="457200" indent="-228600">
              <a:lnSpc>
                <a:spcPct val="90000"/>
              </a:lnSpc>
              <a:spcAft>
                <a:spcPts val="600"/>
              </a:spcAft>
              <a:buFont typeface="Arial" panose="020B0604020202020204" pitchFamily="34" charset="0"/>
              <a:buChar char="•"/>
            </a:pPr>
            <a:r>
              <a:rPr lang="en-US" sz="2400" dirty="0">
                <a:cs typeface="Arial"/>
              </a:rPr>
              <a:t>Facts and Resources</a:t>
            </a:r>
          </a:p>
          <a:p>
            <a:pPr marL="457200" indent="-228600">
              <a:lnSpc>
                <a:spcPct val="90000"/>
              </a:lnSpc>
              <a:spcAft>
                <a:spcPts val="600"/>
              </a:spcAft>
              <a:buFont typeface="Arial" panose="020B0604020202020204" pitchFamily="34" charset="0"/>
              <a:buChar char="•"/>
            </a:pPr>
            <a:r>
              <a:rPr lang="en-US" sz="2400" dirty="0"/>
              <a:t>What are the threats? Impacts?</a:t>
            </a:r>
            <a:endParaRPr lang="en-US" sz="2400" dirty="0">
              <a:cs typeface="Arial"/>
            </a:endParaRPr>
          </a:p>
          <a:p>
            <a:pPr marL="457200" indent="-228600">
              <a:lnSpc>
                <a:spcPct val="90000"/>
              </a:lnSpc>
              <a:spcAft>
                <a:spcPts val="600"/>
              </a:spcAft>
              <a:buFont typeface="Arial" panose="020B0604020202020204" pitchFamily="34" charset="0"/>
              <a:buChar char="•"/>
            </a:pPr>
            <a:r>
              <a:rPr lang="en-US" sz="2400" dirty="0"/>
              <a:t>Best Defense is Good Offense</a:t>
            </a:r>
            <a:endParaRPr lang="en-US" sz="2400" dirty="0">
              <a:cs typeface="Arial"/>
            </a:endParaRPr>
          </a:p>
          <a:p>
            <a:pPr marL="457200" indent="-228600">
              <a:lnSpc>
                <a:spcPct val="90000"/>
              </a:lnSpc>
              <a:spcAft>
                <a:spcPts val="600"/>
              </a:spcAft>
              <a:buFont typeface="Arial" panose="020B0604020202020204" pitchFamily="34" charset="0"/>
              <a:buChar char="•"/>
            </a:pPr>
            <a:r>
              <a:rPr lang="en-US" sz="2400" dirty="0"/>
              <a:t>Lessons learned</a:t>
            </a:r>
            <a:endParaRPr lang="en-US" sz="2400" dirty="0">
              <a:cs typeface="Arial"/>
            </a:endParaRPr>
          </a:p>
          <a:p>
            <a:pPr marL="457200" indent="-228600">
              <a:lnSpc>
                <a:spcPct val="90000"/>
              </a:lnSpc>
              <a:spcAft>
                <a:spcPts val="600"/>
              </a:spcAft>
              <a:buFont typeface="Arial" panose="020B0604020202020204" pitchFamily="34" charset="0"/>
              <a:buChar char="•"/>
            </a:pPr>
            <a:r>
              <a:rPr lang="en-US" sz="2400" dirty="0"/>
              <a:t>Knowledge Checks</a:t>
            </a:r>
            <a:endParaRPr lang="en-US" sz="2400" dirty="0">
              <a:cs typeface="Arial"/>
            </a:endParaRPr>
          </a:p>
          <a:p>
            <a:pPr indent="-228600">
              <a:lnSpc>
                <a:spcPct val="90000"/>
              </a:lnSpc>
              <a:spcAft>
                <a:spcPts val="600"/>
              </a:spcAft>
              <a:buFont typeface="Arial" panose="020B0604020202020204" pitchFamily="34" charset="0"/>
              <a:buChar char="•"/>
            </a:pPr>
            <a:endParaRPr lang="en-US" sz="2000" dirty="0"/>
          </a:p>
          <a:p>
            <a:pPr indent="-228600">
              <a:lnSpc>
                <a:spcPct val="90000"/>
              </a:lnSpc>
              <a:spcAft>
                <a:spcPts val="600"/>
              </a:spcAft>
              <a:buFont typeface="Arial" panose="020B0604020202020204" pitchFamily="34" charset="0"/>
              <a:buChar char="•"/>
            </a:pPr>
            <a:endParaRPr lang="en-US" sz="2000" dirty="0">
              <a:solidFill>
                <a:schemeClr val="bg1"/>
              </a:solidFill>
            </a:endParaRPr>
          </a:p>
        </p:txBody>
      </p:sp>
      <p:pic>
        <p:nvPicPr>
          <p:cNvPr id="4" name="Picture 4" descr="shutterstock_433275991ransompg5.jpg">
            <a:extLst>
              <a:ext uri="{FF2B5EF4-FFF2-40B4-BE49-F238E27FC236}">
                <a16:creationId xmlns:a16="http://schemas.microsoft.com/office/drawing/2014/main" id="{E04E5A91-A51A-DD54-AF1E-128AA70D820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10716" y="1162012"/>
            <a:ext cx="6596652" cy="4378527"/>
          </a:xfrm>
          <a:prstGeom prst="rect">
            <a:avLst/>
          </a:prstGeom>
        </p:spPr>
      </p:pic>
    </p:spTree>
    <p:extLst>
      <p:ext uri="{BB962C8B-B14F-4D97-AF65-F5344CB8AC3E}">
        <p14:creationId xmlns:p14="http://schemas.microsoft.com/office/powerpoint/2010/main" val="3870359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9">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58980C1-9D60-7741-9FD5-8331468AFF20}"/>
              </a:ext>
            </a:extLst>
          </p:cNvPr>
          <p:cNvSpPr>
            <a:spLocks noGrp="1"/>
          </p:cNvSpPr>
          <p:nvPr>
            <p:ph type="title"/>
          </p:nvPr>
        </p:nvSpPr>
        <p:spPr>
          <a:xfrm>
            <a:off x="945503" y="792062"/>
            <a:ext cx="5323715" cy="838704"/>
          </a:xfrm>
        </p:spPr>
        <p:txBody>
          <a:bodyPr vert="horz" lIns="91440" tIns="45720" rIns="91440" bIns="45720" rtlCol="0" anchor="b">
            <a:normAutofit/>
          </a:bodyPr>
          <a:lstStyle/>
          <a:p>
            <a:r>
              <a:rPr lang="en-US" kern="1200">
                <a:solidFill>
                  <a:schemeClr val="tx1"/>
                </a:solidFill>
                <a:latin typeface="+mj-lt"/>
                <a:ea typeface="+mj-ea"/>
                <a:cs typeface="+mj-cs"/>
              </a:rPr>
              <a:t>Knowledge Check #3</a:t>
            </a:r>
          </a:p>
        </p:txBody>
      </p:sp>
      <p:sp>
        <p:nvSpPr>
          <p:cNvPr id="3" name="Content Placeholder 2">
            <a:extLst>
              <a:ext uri="{FF2B5EF4-FFF2-40B4-BE49-F238E27FC236}">
                <a16:creationId xmlns:a16="http://schemas.microsoft.com/office/drawing/2014/main" id="{B6D9767C-0798-6947-A30A-35EF149B7393}"/>
              </a:ext>
            </a:extLst>
          </p:cNvPr>
          <p:cNvSpPr>
            <a:spLocks noGrp="1"/>
          </p:cNvSpPr>
          <p:nvPr>
            <p:ph idx="1"/>
          </p:nvPr>
        </p:nvSpPr>
        <p:spPr>
          <a:xfrm>
            <a:off x="954029" y="1784672"/>
            <a:ext cx="5315189" cy="3535083"/>
          </a:xfrm>
        </p:spPr>
        <p:txBody>
          <a:bodyPr vert="horz" lIns="91440" tIns="45720" rIns="91440" bIns="45720" rtlCol="0" anchor="t">
            <a:noAutofit/>
          </a:bodyPr>
          <a:lstStyle/>
          <a:p>
            <a:pPr marL="0" indent="0">
              <a:buNone/>
            </a:pPr>
            <a:r>
              <a:rPr lang="en-US" sz="1800"/>
              <a:t>The impacts of a ransomware attack can be crippling to include monetary, permanent closures of especially smaller organizations, deleted files and even patient procedures and testing being cancelled.</a:t>
            </a:r>
          </a:p>
          <a:p>
            <a:pPr marL="0">
              <a:tabLst>
                <a:tab pos="1314450" algn="l"/>
              </a:tabLst>
            </a:pPr>
            <a:endParaRPr lang="en-US" sz="1800"/>
          </a:p>
          <a:p>
            <a:pPr marL="0" indent="0">
              <a:buNone/>
            </a:pPr>
            <a:r>
              <a:rPr lang="en-US" sz="1800"/>
              <a:t>What can you do as an individual to help prevent this from happening?</a:t>
            </a:r>
          </a:p>
          <a:p>
            <a:pPr marL="571500" indent="-342900">
              <a:buFont typeface="+mj-lt"/>
              <a:buAutoNum type="alphaUcPeriod"/>
            </a:pPr>
            <a:r>
              <a:rPr lang="en-US" sz="1800"/>
              <a:t>Participate and complete any required training </a:t>
            </a:r>
          </a:p>
          <a:p>
            <a:pPr marL="571500" indent="-342900">
              <a:buFont typeface="+mj-lt"/>
              <a:buAutoNum type="alphaUcPeriod"/>
            </a:pPr>
            <a:r>
              <a:rPr lang="en-US" sz="1800"/>
              <a:t>Be aware of the network security firewalls in place</a:t>
            </a:r>
          </a:p>
          <a:p>
            <a:pPr marL="571500" indent="-342900">
              <a:buFont typeface="+mj-lt"/>
              <a:buAutoNum type="alphaUcPeriod"/>
            </a:pPr>
            <a:r>
              <a:rPr lang="en-US" sz="1800"/>
              <a:t>Have your IT administrator contact information easily accessible</a:t>
            </a:r>
          </a:p>
          <a:p>
            <a:pPr marL="571500" indent="-342900">
              <a:buFont typeface="+mj-lt"/>
              <a:buAutoNum type="alphaUcPeriod"/>
            </a:pPr>
            <a:r>
              <a:rPr lang="en-US" sz="1800"/>
              <a:t>All of the above</a:t>
            </a:r>
          </a:p>
        </p:txBody>
      </p:sp>
      <p:sp>
        <p:nvSpPr>
          <p:cNvPr id="23" name="Rectangle 11">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13">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15">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17">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Logo, company name&#10;&#10;Description automatically generated">
            <a:extLst>
              <a:ext uri="{FF2B5EF4-FFF2-40B4-BE49-F238E27FC236}">
                <a16:creationId xmlns:a16="http://schemas.microsoft.com/office/drawing/2014/main" id="{B9E879AC-B341-4F44-B991-032488772C4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75967" y="1630766"/>
            <a:ext cx="4170530" cy="3628361"/>
          </a:xfrm>
          <a:prstGeom prst="rect">
            <a:avLst/>
          </a:prstGeom>
        </p:spPr>
      </p:pic>
    </p:spTree>
    <p:extLst>
      <p:ext uri="{BB962C8B-B14F-4D97-AF65-F5344CB8AC3E}">
        <p14:creationId xmlns:p14="http://schemas.microsoft.com/office/powerpoint/2010/main" val="36753365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1B110-B00F-2D4E-A8FE-DFB7AA92217C}"/>
              </a:ext>
            </a:extLst>
          </p:cNvPr>
          <p:cNvSpPr>
            <a:spLocks noGrp="1"/>
          </p:cNvSpPr>
          <p:nvPr>
            <p:ph type="title"/>
          </p:nvPr>
        </p:nvSpPr>
        <p:spPr/>
        <p:txBody>
          <a:bodyPr/>
          <a:lstStyle/>
          <a:p>
            <a:r>
              <a:rPr lang="en-US"/>
              <a:t>Answer to Knowledge Check #3</a:t>
            </a:r>
          </a:p>
        </p:txBody>
      </p:sp>
      <p:sp>
        <p:nvSpPr>
          <p:cNvPr id="3" name="Content Placeholder 2">
            <a:extLst>
              <a:ext uri="{FF2B5EF4-FFF2-40B4-BE49-F238E27FC236}">
                <a16:creationId xmlns:a16="http://schemas.microsoft.com/office/drawing/2014/main" id="{C8687118-2D9A-0842-ABBC-0444527A11B3}"/>
              </a:ext>
            </a:extLst>
          </p:cNvPr>
          <p:cNvSpPr>
            <a:spLocks noGrp="1"/>
          </p:cNvSpPr>
          <p:nvPr>
            <p:ph idx="1"/>
          </p:nvPr>
        </p:nvSpPr>
        <p:spPr/>
        <p:txBody>
          <a:bodyPr vert="horz" lIns="91440" tIns="45720" rIns="91440" bIns="45720" rtlCol="0" anchor="t">
            <a:normAutofit/>
          </a:bodyPr>
          <a:lstStyle/>
          <a:p>
            <a:pPr marL="0" indent="0">
              <a:buNone/>
            </a:pPr>
            <a:r>
              <a:rPr lang="en-US">
                <a:solidFill>
                  <a:srgbClr val="FFFFFE"/>
                </a:solidFill>
              </a:rPr>
              <a:t>Now, let’s look at some emails and see if you can spot the red flags? Remember, the hackers are trying to trick you, so don’t fall for that hook!!  </a:t>
            </a:r>
          </a:p>
          <a:p>
            <a:endParaRPr lang="en-US"/>
          </a:p>
        </p:txBody>
      </p:sp>
      <p:sp>
        <p:nvSpPr>
          <p:cNvPr id="4" name="TextBox 3">
            <a:extLst>
              <a:ext uri="{FF2B5EF4-FFF2-40B4-BE49-F238E27FC236}">
                <a16:creationId xmlns:a16="http://schemas.microsoft.com/office/drawing/2014/main" id="{5D263E5D-0828-402C-BB80-B7D8B276C602}"/>
              </a:ext>
            </a:extLst>
          </p:cNvPr>
          <p:cNvSpPr txBox="1"/>
          <p:nvPr/>
        </p:nvSpPr>
        <p:spPr>
          <a:xfrm>
            <a:off x="1252603" y="2116899"/>
            <a:ext cx="8342334" cy="3170099"/>
          </a:xfrm>
          <a:prstGeom prst="rect">
            <a:avLst/>
          </a:prstGeom>
          <a:noFill/>
        </p:spPr>
        <p:txBody>
          <a:bodyPr wrap="square" rtlCol="0">
            <a:spAutoFit/>
          </a:bodyPr>
          <a:lstStyle/>
          <a:p>
            <a:r>
              <a:rPr lang="en-US" sz="2800" b="1" i="1"/>
              <a:t>The correct answer is  D – All of the above</a:t>
            </a:r>
          </a:p>
          <a:p>
            <a:endParaRPr lang="en-US" sz="2800" b="1" i="1"/>
          </a:p>
          <a:p>
            <a:r>
              <a:rPr lang="en-US" sz="2400"/>
              <a:t>Each of us play a critical role in patient care and patient safety.  Remember, </a:t>
            </a:r>
          </a:p>
          <a:p>
            <a:endParaRPr lang="en-US" sz="2400"/>
          </a:p>
          <a:p>
            <a:r>
              <a:rPr lang="en-US" sz="2400" b="1" i="1"/>
              <a:t>Cyber Safety is Patient Safety </a:t>
            </a:r>
            <a:r>
              <a:rPr lang="en-US" sz="2400"/>
              <a:t>and together we can protect our organization and the patient data we are entrusted to secure.</a:t>
            </a:r>
          </a:p>
        </p:txBody>
      </p:sp>
    </p:spTree>
    <p:extLst>
      <p:ext uri="{BB962C8B-B14F-4D97-AF65-F5344CB8AC3E}">
        <p14:creationId xmlns:p14="http://schemas.microsoft.com/office/powerpoint/2010/main" val="30452545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D71B110-B00F-2D4E-A8FE-DFB7AA92217C}"/>
              </a:ext>
            </a:extLst>
          </p:cNvPr>
          <p:cNvSpPr>
            <a:spLocks noGrp="1"/>
          </p:cNvSpPr>
          <p:nvPr>
            <p:ph type="title"/>
          </p:nvPr>
        </p:nvSpPr>
        <p:spPr>
          <a:xfrm>
            <a:off x="342900" y="0"/>
            <a:ext cx="5251316" cy="1192213"/>
          </a:xfrm>
        </p:spPr>
        <p:txBody>
          <a:bodyPr>
            <a:normAutofit/>
          </a:bodyPr>
          <a:lstStyle/>
          <a:p>
            <a:r>
              <a:rPr lang="en-US" dirty="0"/>
              <a:t>Summary</a:t>
            </a:r>
          </a:p>
        </p:txBody>
      </p:sp>
      <p:sp>
        <p:nvSpPr>
          <p:cNvPr id="3" name="Content Placeholder 2">
            <a:extLst>
              <a:ext uri="{FF2B5EF4-FFF2-40B4-BE49-F238E27FC236}">
                <a16:creationId xmlns:a16="http://schemas.microsoft.com/office/drawing/2014/main" id="{C8687118-2D9A-0842-ABBC-0444527A11B3}"/>
              </a:ext>
            </a:extLst>
          </p:cNvPr>
          <p:cNvSpPr>
            <a:spLocks noGrp="1"/>
          </p:cNvSpPr>
          <p:nvPr>
            <p:ph idx="1"/>
          </p:nvPr>
        </p:nvSpPr>
        <p:spPr>
          <a:xfrm>
            <a:off x="342900" y="1300163"/>
            <a:ext cx="6092820" cy="4876800"/>
          </a:xfrm>
        </p:spPr>
        <p:txBody>
          <a:bodyPr vert="horz" lIns="91440" tIns="45720" rIns="91440" bIns="45720" rtlCol="0">
            <a:noAutofit/>
          </a:bodyPr>
          <a:lstStyle/>
          <a:p>
            <a:pPr marL="285750" indent="-285750"/>
            <a:r>
              <a:rPr lang="en-US" dirty="0"/>
              <a:t>The Ransomware threat is real! And it could cripple your healthcare system and make the data vulnerable and accessible</a:t>
            </a:r>
            <a:endParaRPr lang="en-US" dirty="0">
              <a:cs typeface="Arial"/>
            </a:endParaRPr>
          </a:p>
          <a:p>
            <a:r>
              <a:rPr lang="en-US" dirty="0"/>
              <a:t>Awareness and attention to detail is critical since ransomware often begins with a phishing email</a:t>
            </a:r>
            <a:endParaRPr lang="en-US" dirty="0">
              <a:cs typeface="Arial"/>
            </a:endParaRPr>
          </a:p>
          <a:p>
            <a:r>
              <a:rPr lang="en-US" dirty="0"/>
              <a:t>Understand your organization's network and security capabilities</a:t>
            </a:r>
            <a:endParaRPr lang="en-US" dirty="0">
              <a:cs typeface="Arial"/>
            </a:endParaRPr>
          </a:p>
          <a:p>
            <a:r>
              <a:rPr lang="en-US" dirty="0"/>
              <a:t>Keep handy the contact information of your IT professionals or administrators</a:t>
            </a:r>
            <a:endParaRPr lang="en-US" dirty="0">
              <a:cs typeface="Arial"/>
            </a:endParaRPr>
          </a:p>
          <a:p>
            <a:r>
              <a:rPr lang="en-US" dirty="0"/>
              <a:t>If you are concerned you have been hacked, or something within your computer system seems off, contact your IT professionals immediately – quick action is critical!</a:t>
            </a:r>
            <a:endParaRPr lang="en-US" dirty="0">
              <a:cs typeface="Arial"/>
            </a:endParaRPr>
          </a:p>
        </p:txBody>
      </p:sp>
      <p:pic>
        <p:nvPicPr>
          <p:cNvPr id="4" name="Picture 4" descr="Losstheft.jpg">
            <a:extLst>
              <a:ext uri="{FF2B5EF4-FFF2-40B4-BE49-F238E27FC236}">
                <a16:creationId xmlns:a16="http://schemas.microsoft.com/office/drawing/2014/main" id="{0A6D648E-8BE5-2C90-E60D-A09CF190730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10991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2287AC-91CC-5B49-B3F0-4DC3747492BE}"/>
              </a:ext>
            </a:extLst>
          </p:cNvPr>
          <p:cNvSpPr>
            <a:spLocks noGrp="1"/>
          </p:cNvSpPr>
          <p:nvPr>
            <p:ph type="title"/>
          </p:nvPr>
        </p:nvSpPr>
        <p:spPr>
          <a:xfrm>
            <a:off x="723900" y="422275"/>
            <a:ext cx="9144000" cy="893741"/>
          </a:xfrm>
        </p:spPr>
        <p:txBody>
          <a:bodyPr>
            <a:normAutofit fontScale="90000"/>
          </a:bodyPr>
          <a:lstStyle/>
          <a:p>
            <a:r>
              <a:rPr lang="en-US" dirty="0"/>
              <a:t>Congratulations! </a:t>
            </a:r>
            <a:r>
              <a:rPr lang="en-US" sz="3100" dirty="0"/>
              <a:t>You have completed this session on Ransomware</a:t>
            </a:r>
          </a:p>
        </p:txBody>
      </p:sp>
      <p:sp>
        <p:nvSpPr>
          <p:cNvPr id="3" name="Content Placeholder 2">
            <a:extLst>
              <a:ext uri="{FF2B5EF4-FFF2-40B4-BE49-F238E27FC236}">
                <a16:creationId xmlns:a16="http://schemas.microsoft.com/office/drawing/2014/main" id="{836DE900-E8C9-D747-90DB-7493F51F90F6}"/>
              </a:ext>
            </a:extLst>
          </p:cNvPr>
          <p:cNvSpPr>
            <a:spLocks noGrp="1"/>
          </p:cNvSpPr>
          <p:nvPr>
            <p:ph sz="half" idx="1"/>
          </p:nvPr>
        </p:nvSpPr>
        <p:spPr/>
        <p:txBody>
          <a:bodyPr vert="horz" lIns="91440" tIns="45720" rIns="91440" bIns="45720" rtlCol="0" anchor="t">
            <a:normAutofit fontScale="70000" lnSpcReduction="20000"/>
          </a:bodyPr>
          <a:lstStyle/>
          <a:p>
            <a:pPr marL="0" indent="0">
              <a:buNone/>
            </a:pPr>
            <a:r>
              <a:rPr lang="en-US" dirty="0">
                <a:cs typeface="Arial"/>
              </a:rPr>
              <a:t>This video has provided an awareness of:</a:t>
            </a:r>
          </a:p>
          <a:p>
            <a:pPr marL="342900" indent="-342900">
              <a:buFont typeface="Arial" panose="020B0604020202020204" pitchFamily="34" charset="0"/>
              <a:buChar char="•"/>
            </a:pPr>
            <a:r>
              <a:rPr lang="en-US" sz="2000" dirty="0"/>
              <a:t>What is Ransomware?</a:t>
            </a:r>
            <a:endParaRPr lang="en-US" sz="2000" dirty="0">
              <a:cs typeface="Arial"/>
            </a:endParaRPr>
          </a:p>
          <a:p>
            <a:pPr marL="342900" indent="-342900">
              <a:buFont typeface="Arial" panose="020B0604020202020204" pitchFamily="34" charset="0"/>
              <a:buChar char="•"/>
            </a:pPr>
            <a:r>
              <a:rPr lang="en-US" sz="2000" dirty="0"/>
              <a:t>What’s are the threats? Impacts?</a:t>
            </a:r>
            <a:endParaRPr lang="en-US" sz="2000" dirty="0">
              <a:cs typeface="Arial"/>
            </a:endParaRPr>
          </a:p>
          <a:p>
            <a:pPr marL="342900" indent="-342900">
              <a:buFont typeface="Arial" panose="020B0604020202020204" pitchFamily="34" charset="0"/>
              <a:buChar char="•"/>
            </a:pPr>
            <a:r>
              <a:rPr lang="en-US" sz="2000" dirty="0"/>
              <a:t>Best Defense is Good Offense</a:t>
            </a:r>
            <a:endParaRPr lang="en-US" sz="2000" dirty="0">
              <a:cs typeface="Arial"/>
            </a:endParaRPr>
          </a:p>
          <a:p>
            <a:pPr marL="342900" indent="-342900">
              <a:buFont typeface="Arial" panose="020B0604020202020204" pitchFamily="34" charset="0"/>
              <a:buChar char="•"/>
            </a:pPr>
            <a:r>
              <a:rPr lang="en-US" sz="2000" dirty="0"/>
              <a:t>Best Practices</a:t>
            </a:r>
            <a:endParaRPr lang="en-US" sz="2000" dirty="0">
              <a:cs typeface="Arial"/>
            </a:endParaRPr>
          </a:p>
          <a:p>
            <a:pPr marL="342900" indent="-342900">
              <a:buFont typeface="Arial" panose="020B0604020202020204" pitchFamily="34" charset="0"/>
              <a:buChar char="•"/>
            </a:pPr>
            <a:endParaRPr lang="en-US" dirty="0">
              <a:cs typeface="Arial"/>
            </a:endParaRPr>
          </a:p>
          <a:p>
            <a:pPr marL="342900" indent="-342900"/>
            <a:endParaRPr lang="en-US" dirty="0">
              <a:cs typeface="Arial"/>
            </a:endParaRPr>
          </a:p>
          <a:p>
            <a:pPr marL="0" indent="0">
              <a:buNone/>
            </a:pPr>
            <a:r>
              <a:rPr lang="en-US" dirty="0">
                <a:cs typeface="Arial"/>
              </a:rPr>
              <a:t>Helpful Resources:</a:t>
            </a:r>
          </a:p>
          <a:p>
            <a:pPr marL="0" indent="0">
              <a:buNone/>
            </a:pPr>
            <a:r>
              <a:rPr lang="en-US" dirty="0">
                <a:cs typeface="Arial"/>
              </a:rPr>
              <a:t>HC3</a:t>
            </a:r>
          </a:p>
          <a:p>
            <a:pPr marL="0" indent="0">
              <a:buNone/>
            </a:pPr>
            <a:r>
              <a:rPr lang="en-US" dirty="0">
                <a:ea typeface="+mn-lt"/>
                <a:cs typeface="+mn-lt"/>
                <a:hlinkClick r:id="rId3"/>
              </a:rPr>
              <a:t>https://www.hhs.gov/about/agencies/asa/ocio/hc3/index.html</a:t>
            </a:r>
            <a:endParaRPr lang="en-US" dirty="0">
              <a:cs typeface="Arial"/>
            </a:endParaRPr>
          </a:p>
          <a:p>
            <a:pPr marL="0" indent="0">
              <a:buNone/>
            </a:pPr>
            <a:endParaRPr lang="en-US" dirty="0">
              <a:cs typeface="Arial"/>
            </a:endParaRPr>
          </a:p>
          <a:p>
            <a:pPr marL="0" indent="0">
              <a:buNone/>
            </a:pPr>
            <a:r>
              <a:rPr lang="en-US" dirty="0">
                <a:cs typeface="Arial"/>
              </a:rPr>
              <a:t>CISA </a:t>
            </a:r>
          </a:p>
          <a:p>
            <a:pPr marL="0" indent="0">
              <a:buNone/>
            </a:pPr>
            <a:r>
              <a:rPr lang="en-US" dirty="0">
                <a:cs typeface="Arial"/>
                <a:hlinkClick r:id="rId4"/>
              </a:rPr>
              <a:t>www.cisa.gov/stopransomware</a:t>
            </a:r>
            <a:endParaRPr lang="en-US" dirty="0">
              <a:cs typeface="Arial"/>
            </a:endParaRPr>
          </a:p>
          <a:p>
            <a:pPr marL="0" indent="0">
              <a:buNone/>
            </a:pPr>
            <a:endParaRPr lang="en-US" dirty="0">
              <a:cs typeface="Arial"/>
            </a:endParaRPr>
          </a:p>
          <a:p>
            <a:pPr marL="0" indent="0">
              <a:buNone/>
            </a:pPr>
            <a:r>
              <a:rPr lang="en-US" dirty="0">
                <a:cs typeface="Arial"/>
              </a:rPr>
              <a:t>HHS 405d </a:t>
            </a:r>
          </a:p>
          <a:p>
            <a:pPr marL="0" indent="0">
              <a:buNone/>
            </a:pPr>
            <a:r>
              <a:rPr lang="en-US" dirty="0">
                <a:cs typeface="Arial"/>
                <a:hlinkClick r:id="rId5"/>
              </a:rPr>
              <a:t>www.405d.gov</a:t>
            </a:r>
            <a:endParaRPr lang="en-US" dirty="0">
              <a:cs typeface="Arial"/>
            </a:endParaRPr>
          </a:p>
          <a:p>
            <a:pPr marL="0" indent="0">
              <a:buNone/>
            </a:pPr>
            <a:endParaRPr lang="en-US" dirty="0">
              <a:cs typeface="Arial"/>
            </a:endParaRPr>
          </a:p>
          <a:p>
            <a:pPr marL="0" indent="0">
              <a:buNone/>
            </a:pPr>
            <a:endParaRPr lang="en-US" dirty="0">
              <a:cs typeface="Arial"/>
            </a:endParaRPr>
          </a:p>
        </p:txBody>
      </p:sp>
      <p:sp>
        <p:nvSpPr>
          <p:cNvPr id="4" name="Content Placeholder 3">
            <a:extLst>
              <a:ext uri="{FF2B5EF4-FFF2-40B4-BE49-F238E27FC236}">
                <a16:creationId xmlns:a16="http://schemas.microsoft.com/office/drawing/2014/main" id="{5D78E48A-8ADB-8E43-8E14-0D932593C90A}"/>
              </a:ext>
            </a:extLst>
          </p:cNvPr>
          <p:cNvSpPr>
            <a:spLocks noGrp="1"/>
          </p:cNvSpPr>
          <p:nvPr>
            <p:ph sz="half" idx="2"/>
          </p:nvPr>
        </p:nvSpPr>
        <p:spPr/>
        <p:txBody>
          <a:bodyPr vert="horz" lIns="91440" tIns="45720" rIns="91440" bIns="45720" rtlCol="0" anchor="t">
            <a:normAutofit/>
          </a:bodyPr>
          <a:lstStyle/>
          <a:p>
            <a:pPr marL="0" indent="0">
              <a:buNone/>
            </a:pPr>
            <a:r>
              <a:rPr lang="en-US" dirty="0"/>
              <a:t>We all play a key role in keeping our organization safe.  We are the first line of defense so always remember:</a:t>
            </a:r>
          </a:p>
          <a:p>
            <a:endParaRPr lang="en-US" dirty="0"/>
          </a:p>
          <a:p>
            <a:pPr marL="0" indent="0">
              <a:buNone/>
            </a:pPr>
            <a:r>
              <a:rPr lang="en-US" sz="3200" b="1" dirty="0" err="1"/>
              <a:t>CyberSafety</a:t>
            </a:r>
            <a:r>
              <a:rPr lang="en-US" sz="3200" b="1" dirty="0"/>
              <a:t> is Patient Safety!</a:t>
            </a:r>
            <a:endParaRPr lang="en-US" sz="3200" b="1" dirty="0">
              <a:cs typeface="Arial"/>
            </a:endParaRPr>
          </a:p>
          <a:p>
            <a:endParaRPr lang="en-US" dirty="0"/>
          </a:p>
          <a:p>
            <a:pPr marL="0" indent="0">
              <a:buNone/>
            </a:pPr>
            <a:endParaRPr lang="en-US" dirty="0">
              <a:cs typeface="Arial"/>
            </a:endParaRPr>
          </a:p>
          <a:p>
            <a:pPr marL="0" indent="0">
              <a:buNone/>
            </a:pPr>
            <a:endParaRPr lang="en-US" dirty="0"/>
          </a:p>
        </p:txBody>
      </p:sp>
      <p:pic>
        <p:nvPicPr>
          <p:cNvPr id="6" name="Picture 5">
            <a:extLst>
              <a:ext uri="{FF2B5EF4-FFF2-40B4-BE49-F238E27FC236}">
                <a16:creationId xmlns:a16="http://schemas.microsoft.com/office/drawing/2014/main" id="{C987EED1-1A4D-0A8F-057B-61922FA8A4A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103027" y="3944016"/>
            <a:ext cx="3319946" cy="2552131"/>
          </a:xfrm>
          <a:prstGeom prst="rect">
            <a:avLst/>
          </a:prstGeom>
        </p:spPr>
      </p:pic>
    </p:spTree>
    <p:extLst>
      <p:ext uri="{BB962C8B-B14F-4D97-AF65-F5344CB8AC3E}">
        <p14:creationId xmlns:p14="http://schemas.microsoft.com/office/powerpoint/2010/main" val="16818378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F4AB47-33EF-0B47-BEDD-D89B2D7DFB93}"/>
              </a:ext>
            </a:extLst>
          </p:cNvPr>
          <p:cNvSpPr>
            <a:spLocks noGrp="1"/>
          </p:cNvSpPr>
          <p:nvPr>
            <p:ph type="title"/>
          </p:nvPr>
        </p:nvSpPr>
        <p:spPr>
          <a:xfrm>
            <a:off x="888630" y="4563895"/>
            <a:ext cx="5109005" cy="1777829"/>
          </a:xfrm>
        </p:spPr>
        <p:txBody>
          <a:bodyPr>
            <a:normAutofit/>
          </a:bodyPr>
          <a:lstStyle/>
          <a:p>
            <a:pPr algn="r"/>
            <a:br>
              <a:rPr lang="en-US">
                <a:solidFill>
                  <a:schemeClr val="tx1"/>
                </a:solidFill>
              </a:rPr>
            </a:br>
            <a:r>
              <a:rPr lang="en-US">
                <a:solidFill>
                  <a:schemeClr val="tx1"/>
                </a:solidFill>
              </a:rPr>
              <a:t>Ransomware  Actual Event </a:t>
            </a:r>
          </a:p>
        </p:txBody>
      </p:sp>
      <p:sp>
        <p:nvSpPr>
          <p:cNvPr id="3" name="Content Placeholder 2">
            <a:extLst>
              <a:ext uri="{FF2B5EF4-FFF2-40B4-BE49-F238E27FC236}">
                <a16:creationId xmlns:a16="http://schemas.microsoft.com/office/drawing/2014/main" id="{68AEAC80-BE28-324B-8037-4F6919EDD555}"/>
              </a:ext>
            </a:extLst>
          </p:cNvPr>
          <p:cNvSpPr>
            <a:spLocks noGrp="1"/>
          </p:cNvSpPr>
          <p:nvPr>
            <p:ph idx="1"/>
          </p:nvPr>
        </p:nvSpPr>
        <p:spPr>
          <a:xfrm>
            <a:off x="6191776" y="4571423"/>
            <a:ext cx="5208544" cy="1770300"/>
          </a:xfrm>
        </p:spPr>
        <p:txBody>
          <a:bodyPr vert="horz" lIns="91440" tIns="45720" rIns="91440" bIns="45720" rtlCol="0" anchor="ctr">
            <a:normAutofit/>
          </a:bodyPr>
          <a:lstStyle/>
          <a:p>
            <a:pPr marL="0" indent="0">
              <a:buNone/>
            </a:pPr>
            <a:r>
              <a:rPr lang="en-US" sz="1500" dirty="0"/>
              <a:t>It was approaching midnight on Sunday and the head of IT at a Florida hospital had a problem.</a:t>
            </a:r>
            <a:endParaRPr lang="en-US" dirty="0"/>
          </a:p>
          <a:p>
            <a:pPr marL="0" indent="0">
              <a:buNone/>
            </a:pPr>
            <a:endParaRPr lang="en-US" sz="1500">
              <a:cs typeface="Arial" panose="020B0604020202020204"/>
            </a:endParaRPr>
          </a:p>
          <a:p>
            <a:pPr marL="0" indent="0">
              <a:buNone/>
            </a:pPr>
            <a:r>
              <a:rPr lang="en-US" sz="1500" dirty="0"/>
              <a:t>The emergency room of this100-bed facility called to report that it couldn't connect to the charting system that doctors use to look up patients' medical histories. </a:t>
            </a:r>
            <a:endParaRPr lang="en-US" sz="1500" dirty="0">
              <a:cs typeface="Arial"/>
            </a:endParaRPr>
          </a:p>
        </p:txBody>
      </p:sp>
      <p:pic>
        <p:nvPicPr>
          <p:cNvPr id="5" name="Picture 4" descr="A picture containing text, gauge&#10;&#10;Description automatically generated">
            <a:extLst>
              <a:ext uri="{FF2B5EF4-FFF2-40B4-BE49-F238E27FC236}">
                <a16:creationId xmlns:a16="http://schemas.microsoft.com/office/drawing/2014/main" id="{64744FF9-C363-4508-90D3-CC610E318D5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3"/>
          <a:stretch/>
        </p:blipFill>
        <p:spPr>
          <a:xfrm>
            <a:off x="20" y="10"/>
            <a:ext cx="5997616" cy="4306823"/>
          </a:xfrm>
          <a:custGeom>
            <a:avLst/>
            <a:gdLst/>
            <a:ahLst/>
            <a:cxnLst/>
            <a:rect l="l" t="t" r="r" b="b"/>
            <a:pathLst>
              <a:path w="5997636" h="4306833">
                <a:moveTo>
                  <a:pt x="0" y="0"/>
                </a:moveTo>
                <a:lnTo>
                  <a:pt x="5997636" y="0"/>
                </a:lnTo>
                <a:lnTo>
                  <a:pt x="5997636" y="4302053"/>
                </a:lnTo>
                <a:lnTo>
                  <a:pt x="5313331" y="4306748"/>
                </a:lnTo>
                <a:cubicBezTo>
                  <a:pt x="3800480" y="4309129"/>
                  <a:pt x="2093145" y="4262282"/>
                  <a:pt x="400746" y="4118385"/>
                </a:cubicBezTo>
                <a:lnTo>
                  <a:pt x="0" y="4081409"/>
                </a:lnTo>
                <a:lnTo>
                  <a:pt x="0" y="2982070"/>
                </a:lnTo>
                <a:lnTo>
                  <a:pt x="0" y="2789945"/>
                </a:lnTo>
                <a:close/>
              </a:path>
            </a:pathLst>
          </a:custGeom>
        </p:spPr>
      </p:pic>
      <p:pic>
        <p:nvPicPr>
          <p:cNvPr id="7" name="Picture 6" descr="A sign outside of a building&#10;&#10;Description automatically generated with low confidence">
            <a:extLst>
              <a:ext uri="{FF2B5EF4-FFF2-40B4-BE49-F238E27FC236}">
                <a16:creationId xmlns:a16="http://schemas.microsoft.com/office/drawing/2014/main" id="{51893A08-B41A-446E-B261-2924BADA2B7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1" b="-1"/>
          <a:stretch/>
        </p:blipFill>
        <p:spPr>
          <a:xfrm>
            <a:off x="6176435" y="10"/>
            <a:ext cx="6015565" cy="4299555"/>
          </a:xfrm>
          <a:custGeom>
            <a:avLst/>
            <a:gdLst/>
            <a:ahLst/>
            <a:cxnLst/>
            <a:rect l="l" t="t" r="r" b="b"/>
            <a:pathLst>
              <a:path w="6015565" h="4299565">
                <a:moveTo>
                  <a:pt x="0" y="0"/>
                </a:moveTo>
                <a:lnTo>
                  <a:pt x="6015565" y="0"/>
                </a:lnTo>
                <a:lnTo>
                  <a:pt x="6015565" y="2789945"/>
                </a:lnTo>
                <a:lnTo>
                  <a:pt x="6015565" y="2982070"/>
                </a:lnTo>
                <a:lnTo>
                  <a:pt x="6015565" y="3957888"/>
                </a:lnTo>
                <a:lnTo>
                  <a:pt x="5937368" y="3966171"/>
                </a:lnTo>
                <a:cubicBezTo>
                  <a:pt x="3963073" y="4164120"/>
                  <a:pt x="2060717" y="4257123"/>
                  <a:pt x="577162" y="4289728"/>
                </a:cubicBezTo>
                <a:lnTo>
                  <a:pt x="0" y="4299565"/>
                </a:lnTo>
                <a:close/>
              </a:path>
            </a:pathLst>
          </a:custGeom>
        </p:spPr>
      </p:pic>
    </p:spTree>
    <p:extLst>
      <p:ext uri="{BB962C8B-B14F-4D97-AF65-F5344CB8AC3E}">
        <p14:creationId xmlns:p14="http://schemas.microsoft.com/office/powerpoint/2010/main" val="1697178068"/>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F4AB47-33EF-0B47-BEDD-D89B2D7DFB93}"/>
              </a:ext>
            </a:extLst>
          </p:cNvPr>
          <p:cNvSpPr>
            <a:spLocks noGrp="1"/>
          </p:cNvSpPr>
          <p:nvPr>
            <p:ph type="title"/>
          </p:nvPr>
        </p:nvSpPr>
        <p:spPr>
          <a:xfrm>
            <a:off x="640080" y="325369"/>
            <a:ext cx="4368602" cy="1956841"/>
          </a:xfrm>
        </p:spPr>
        <p:txBody>
          <a:bodyPr anchor="b">
            <a:normAutofit/>
          </a:bodyPr>
          <a:lstStyle/>
          <a:p>
            <a:br>
              <a:rPr lang="en-US" sz="3400"/>
            </a:br>
            <a:r>
              <a:rPr lang="en-US" sz="3400"/>
              <a:t>Ransomware – Actual Hospital Event </a:t>
            </a:r>
          </a:p>
        </p:txBody>
      </p:sp>
      <p:sp>
        <p:nvSpPr>
          <p:cNvPr id="3" name="Content Placeholder 2">
            <a:extLst>
              <a:ext uri="{FF2B5EF4-FFF2-40B4-BE49-F238E27FC236}">
                <a16:creationId xmlns:a16="http://schemas.microsoft.com/office/drawing/2014/main" id="{68AEAC80-BE28-324B-8037-4F6919EDD555}"/>
              </a:ext>
            </a:extLst>
          </p:cNvPr>
          <p:cNvSpPr>
            <a:spLocks noGrp="1"/>
          </p:cNvSpPr>
          <p:nvPr>
            <p:ph idx="1"/>
          </p:nvPr>
        </p:nvSpPr>
        <p:spPr>
          <a:xfrm>
            <a:off x="515068" y="2801257"/>
            <a:ext cx="4368601" cy="3392310"/>
          </a:xfrm>
        </p:spPr>
        <p:txBody>
          <a:bodyPr vert="horz" lIns="91440" tIns="45720" rIns="91440" bIns="45720" rtlCol="0">
            <a:normAutofit lnSpcReduction="10000"/>
          </a:bodyPr>
          <a:lstStyle/>
          <a:p>
            <a:pPr marL="0" indent="0">
              <a:buNone/>
            </a:pPr>
            <a:r>
              <a:rPr lang="en-US" sz="1400" i="1" dirty="0">
                <a:latin typeface="Arial" panose="020B0604020202020204" pitchFamily="34" charset="0"/>
                <a:cs typeface="Arial" panose="020B0604020202020204" pitchFamily="34" charset="0"/>
              </a:rPr>
              <a:t>A Florida hospital </a:t>
            </a:r>
            <a:r>
              <a:rPr lang="en-US" sz="1400" b="0" i="1" dirty="0">
                <a:effectLst/>
                <a:latin typeface="Arial" panose="020B0604020202020204" pitchFamily="34" charset="0"/>
                <a:cs typeface="Arial" panose="020B0604020202020204" pitchFamily="34" charset="0"/>
              </a:rPr>
              <a:t>IT director, soon realized that the charting software, which was maintained by an </a:t>
            </a:r>
            <a:r>
              <a:rPr lang="en-US" sz="1400" b="0" dirty="0">
                <a:effectLst/>
                <a:latin typeface="Arial" panose="020B0604020202020204" pitchFamily="34" charset="0"/>
                <a:cs typeface="Arial" panose="020B0604020202020204" pitchFamily="34" charset="0"/>
              </a:rPr>
              <a:t>outside</a:t>
            </a:r>
            <a:r>
              <a:rPr lang="en-US" sz="1400" b="0" i="1" dirty="0">
                <a:effectLst/>
                <a:latin typeface="Arial" panose="020B0604020202020204" pitchFamily="34" charset="0"/>
                <a:cs typeface="Arial" panose="020B0604020202020204" pitchFamily="34" charset="0"/>
              </a:rPr>
              <a:t> vendor, was infected with </a:t>
            </a:r>
            <a:r>
              <a:rPr lang="en-US" sz="1400" b="0" i="1" strike="noStrike" dirty="0">
                <a:effectLst/>
                <a:latin typeface="Arial" panose="020B0604020202020204" pitchFamily="34" charset="0"/>
                <a:cs typeface="Arial" panose="020B0604020202020204" pitchFamily="34" charset="0"/>
              </a:rPr>
              <a:t>ransomware</a:t>
            </a:r>
            <a:r>
              <a:rPr lang="en-US" sz="1400" b="0" i="1" dirty="0">
                <a:effectLst/>
                <a:latin typeface="Arial" panose="020B0604020202020204" pitchFamily="34" charset="0"/>
                <a:cs typeface="Arial" panose="020B0604020202020204" pitchFamily="34" charset="0"/>
              </a:rPr>
              <a:t> and that he didn't have much time to keep the computer virus from spreading.</a:t>
            </a:r>
          </a:p>
          <a:p>
            <a:pPr marL="0" indent="0">
              <a:buNone/>
            </a:pPr>
            <a:endParaRPr lang="en-US" sz="1400" b="0" i="1" dirty="0">
              <a:effectLst/>
              <a:latin typeface="Arial" panose="020B0604020202020204" pitchFamily="34" charset="0"/>
              <a:cs typeface="Arial" panose="020B0604020202020204" pitchFamily="34" charset="0"/>
            </a:endParaRPr>
          </a:p>
          <a:p>
            <a:pPr marL="0" indent="0">
              <a:buNone/>
            </a:pPr>
            <a:r>
              <a:rPr lang="en-US" sz="1400" b="0" i="1" dirty="0">
                <a:effectLst/>
                <a:latin typeface="Arial" panose="020B0604020202020204" pitchFamily="34" charset="0"/>
                <a:cs typeface="Arial" panose="020B0604020202020204" pitchFamily="34" charset="0"/>
              </a:rPr>
              <a:t>The hospital shut down its computer systems on his advice.</a:t>
            </a:r>
          </a:p>
          <a:p>
            <a:pPr marL="0" indent="0">
              <a:buNone/>
            </a:pPr>
            <a:endParaRPr lang="en-US" sz="1400" b="0" i="1" dirty="0">
              <a:effectLst/>
              <a:latin typeface="Arial" panose="020B0604020202020204" pitchFamily="34" charset="0"/>
              <a:cs typeface="Arial" panose="020B0604020202020204" pitchFamily="34" charset="0"/>
            </a:endParaRPr>
          </a:p>
          <a:p>
            <a:pPr marL="0" indent="0">
              <a:buNone/>
            </a:pPr>
            <a:r>
              <a:rPr lang="en-US" sz="1400" b="0" i="1" dirty="0">
                <a:effectLst/>
                <a:latin typeface="Arial" panose="020B0604020202020204" pitchFamily="34" charset="0"/>
                <a:cs typeface="Arial" panose="020B0604020202020204" pitchFamily="34" charset="0"/>
              </a:rPr>
              <a:t>"If we hadn't stopped it, it probably would've spread out through the entire hospital," </a:t>
            </a:r>
            <a:r>
              <a:rPr lang="en-US" sz="1400" i="1" dirty="0">
                <a:latin typeface="Arial" panose="020B0604020202020204" pitchFamily="34" charset="0"/>
                <a:cs typeface="Arial" panose="020B0604020202020204" pitchFamily="34" charset="0"/>
              </a:rPr>
              <a:t>the IT director </a:t>
            </a:r>
            <a:r>
              <a:rPr lang="en-US" sz="1400" b="0" i="1" dirty="0">
                <a:effectLst/>
                <a:latin typeface="Arial" panose="020B0604020202020204" pitchFamily="34" charset="0"/>
                <a:cs typeface="Arial" panose="020B0604020202020204" pitchFamily="34" charset="0"/>
              </a:rPr>
              <a:t>said. Hospital staff ditched the electronic records and reverted to pen and paper to keep the hospital running and organized, he said, but patient care wasn't disrupted.</a:t>
            </a:r>
          </a:p>
          <a:p>
            <a:endParaRPr lang="en-US" sz="1200" dirty="0"/>
          </a:p>
        </p:txBody>
      </p:sp>
      <p:pic>
        <p:nvPicPr>
          <p:cNvPr id="5" name="Picture 4" descr="A person typing on a computer&#10;&#10;Description automatically generated with low confidence">
            <a:extLst>
              <a:ext uri="{FF2B5EF4-FFF2-40B4-BE49-F238E27FC236}">
                <a16:creationId xmlns:a16="http://schemas.microsoft.com/office/drawing/2014/main" id="{AB0F7236-EE59-4AA5-8583-FAE135376EC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1021422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F4AB47-33EF-0B47-BEDD-D89B2D7DFB93}"/>
              </a:ext>
            </a:extLst>
          </p:cNvPr>
          <p:cNvSpPr>
            <a:spLocks noGrp="1"/>
          </p:cNvSpPr>
          <p:nvPr>
            <p:ph type="title"/>
          </p:nvPr>
        </p:nvSpPr>
        <p:spPr>
          <a:xfrm>
            <a:off x="592554" y="649807"/>
            <a:ext cx="5032413" cy="5558385"/>
          </a:xfrm>
        </p:spPr>
        <p:txBody>
          <a:bodyPr vert="horz" lIns="91440" tIns="45720" rIns="91440" bIns="45720" rtlCol="0" anchor="t">
            <a:normAutofit fontScale="90000"/>
          </a:bodyPr>
          <a:lstStyle/>
          <a:p>
            <a:br>
              <a:rPr lang="en-US" sz="2300" dirty="0"/>
            </a:br>
            <a:r>
              <a:rPr lang="en-US" sz="3200" dirty="0"/>
              <a:t>Ransomware disruptions have cost the sector millions of dollars</a:t>
            </a:r>
            <a:br>
              <a:rPr lang="en-US" sz="3200" dirty="0"/>
            </a:br>
            <a:br>
              <a:rPr lang="en-US" sz="3200" dirty="0"/>
            </a:br>
            <a:r>
              <a:rPr lang="en-US" sz="3200" dirty="0"/>
              <a:t>Attackers hold hospitals or physicians' data hostage until the money is paid</a:t>
            </a:r>
            <a:br>
              <a:rPr lang="en-US" sz="3200" dirty="0"/>
            </a:br>
            <a:br>
              <a:rPr lang="en-US" sz="3200" dirty="0"/>
            </a:br>
            <a:r>
              <a:rPr lang="en-US" sz="3200" dirty="0"/>
              <a:t>This causes interruption of patient services putting patients lives at risk </a:t>
            </a:r>
          </a:p>
        </p:txBody>
      </p:sp>
      <p:pic>
        <p:nvPicPr>
          <p:cNvPr id="12" name="Picture 11" descr="A low angle view of a building&#10;&#10;Description automatically generated with medium confidence">
            <a:extLst>
              <a:ext uri="{FF2B5EF4-FFF2-40B4-BE49-F238E27FC236}">
                <a16:creationId xmlns:a16="http://schemas.microsoft.com/office/drawing/2014/main" id="{11CC2680-9896-4184-84CA-A60065D5FCF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1"/>
          <a:stretch/>
        </p:blipFill>
        <p:spPr>
          <a:xfrm>
            <a:off x="6096000" y="1012536"/>
            <a:ext cx="4756162" cy="4756162"/>
          </a:xfrm>
          <a:custGeom>
            <a:avLst/>
            <a:gdLst/>
            <a:ahLst/>
            <a:cxnLst/>
            <a:rect l="l" t="t" r="r" b="b"/>
            <a:pathLst>
              <a:path w="5031136" h="5031136">
                <a:moveTo>
                  <a:pt x="2515568" y="0"/>
                </a:moveTo>
                <a:cubicBezTo>
                  <a:pt x="3904878" y="0"/>
                  <a:pt x="5031136" y="1126258"/>
                  <a:pt x="5031136" y="2515568"/>
                </a:cubicBezTo>
                <a:cubicBezTo>
                  <a:pt x="5031136" y="3904878"/>
                  <a:pt x="3904878" y="5031136"/>
                  <a:pt x="2515568" y="5031136"/>
                </a:cubicBezTo>
                <a:cubicBezTo>
                  <a:pt x="1126258" y="5031136"/>
                  <a:pt x="0" y="3904878"/>
                  <a:pt x="0" y="2515568"/>
                </a:cubicBezTo>
                <a:cubicBezTo>
                  <a:pt x="0" y="1126258"/>
                  <a:pt x="1126258" y="0"/>
                  <a:pt x="2515568" y="0"/>
                </a:cubicBezTo>
                <a:close/>
              </a:path>
            </a:pathLst>
          </a:custGeom>
        </p:spPr>
      </p:pic>
    </p:spTree>
    <p:extLst>
      <p:ext uri="{BB962C8B-B14F-4D97-AF65-F5344CB8AC3E}">
        <p14:creationId xmlns:p14="http://schemas.microsoft.com/office/powerpoint/2010/main" val="1852997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575C43-CEEC-6A43-9066-4AF46A8EBA6B}"/>
              </a:ext>
            </a:extLst>
          </p:cNvPr>
          <p:cNvSpPr>
            <a:spLocks noGrp="1"/>
          </p:cNvSpPr>
          <p:nvPr>
            <p:ph type="title"/>
          </p:nvPr>
        </p:nvSpPr>
        <p:spPr>
          <a:xfrm>
            <a:off x="542020" y="1733151"/>
            <a:ext cx="3797752" cy="2399869"/>
          </a:xfrm>
        </p:spPr>
        <p:txBody>
          <a:bodyPr vert="horz" lIns="91440" tIns="45720" rIns="91440" bIns="45720" rtlCol="0" anchor="ctr">
            <a:normAutofit/>
          </a:bodyPr>
          <a:lstStyle/>
          <a:p>
            <a:pPr algn="ctr"/>
            <a:r>
              <a:rPr lang="en-US" kern="1200" dirty="0">
                <a:solidFill>
                  <a:schemeClr val="tx1"/>
                </a:solidFill>
                <a:latin typeface="+mj-lt"/>
                <a:ea typeface="+mj-ea"/>
                <a:cs typeface="+mj-cs"/>
              </a:rPr>
              <a:t>What is Ransomware?</a:t>
            </a:r>
          </a:p>
        </p:txBody>
      </p:sp>
      <p:sp>
        <p:nvSpPr>
          <p:cNvPr id="3" name="Content Placeholder 2">
            <a:extLst>
              <a:ext uri="{FF2B5EF4-FFF2-40B4-BE49-F238E27FC236}">
                <a16:creationId xmlns:a16="http://schemas.microsoft.com/office/drawing/2014/main" id="{B6595782-5EA8-49CD-B999-F4A85DD45C00}"/>
              </a:ext>
            </a:extLst>
          </p:cNvPr>
          <p:cNvSpPr>
            <a:spLocks noGrp="1"/>
          </p:cNvSpPr>
          <p:nvPr>
            <p:ph sz="half" idx="1"/>
          </p:nvPr>
        </p:nvSpPr>
        <p:spPr>
          <a:xfrm>
            <a:off x="5120640" y="804672"/>
            <a:ext cx="6281928" cy="5248656"/>
          </a:xfrm>
        </p:spPr>
        <p:txBody>
          <a:bodyPr vert="horz" lIns="91440" tIns="45720" rIns="91440" bIns="45720" rtlCol="0" anchor="ctr">
            <a:normAutofit/>
          </a:bodyPr>
          <a:lstStyle/>
          <a:p>
            <a:pPr marL="0" indent="0">
              <a:buNone/>
            </a:pPr>
            <a:r>
              <a:rPr lang="en-US" i="1" dirty="0"/>
              <a:t> </a:t>
            </a:r>
            <a:r>
              <a:rPr lang="en-US" i="1" u="none" strike="noStrike" baseline="0" dirty="0"/>
              <a:t>“Ransomware </a:t>
            </a:r>
            <a:r>
              <a:rPr lang="en-US" i="1" dirty="0"/>
              <a:t>poses a threat to you and your device but what makes this form of malware so special is the word "ransom.  Ransomware is extortion software that can lock your computer and then demand a ransom for its release.”</a:t>
            </a:r>
            <a:endParaRPr lang="en-US" dirty="0"/>
          </a:p>
          <a:p>
            <a:pPr marL="0"/>
            <a:endParaRPr lang="en-US" dirty="0"/>
          </a:p>
          <a:p>
            <a:pPr marL="0" indent="0">
              <a:buNone/>
            </a:pPr>
            <a:r>
              <a:rPr lang="en-US" dirty="0"/>
              <a:t>In simple terms:</a:t>
            </a:r>
          </a:p>
          <a:p>
            <a:pPr marL="514350"/>
            <a:r>
              <a:rPr lang="en-US" dirty="0"/>
              <a:t>Malware gains access to the device</a:t>
            </a:r>
          </a:p>
          <a:p>
            <a:pPr marL="514350"/>
            <a:r>
              <a:rPr lang="en-US" dirty="0"/>
              <a:t>Depending on the type of ransomware, either the entire operating system or individual files are encrypted.</a:t>
            </a:r>
          </a:p>
          <a:p>
            <a:pPr marL="514350"/>
            <a:r>
              <a:rPr lang="en-US" dirty="0"/>
              <a:t>A ransom is then demanded from the victim.</a:t>
            </a:r>
          </a:p>
        </p:txBody>
      </p:sp>
      <p:sp>
        <p:nvSpPr>
          <p:cNvPr id="6" name="TextBox 5">
            <a:extLst>
              <a:ext uri="{FF2B5EF4-FFF2-40B4-BE49-F238E27FC236}">
                <a16:creationId xmlns:a16="http://schemas.microsoft.com/office/drawing/2014/main" id="{EA2A0B23-0848-409B-BDE2-91F00889A1DA}"/>
              </a:ext>
            </a:extLst>
          </p:cNvPr>
          <p:cNvSpPr txBox="1"/>
          <p:nvPr/>
        </p:nvSpPr>
        <p:spPr>
          <a:xfrm>
            <a:off x="5453742" y="5337140"/>
            <a:ext cx="6096000" cy="369332"/>
          </a:xfrm>
          <a:prstGeom prst="rect">
            <a:avLst/>
          </a:prstGeom>
          <a:noFill/>
        </p:spPr>
        <p:txBody>
          <a:bodyPr wrap="square" lIns="91440" tIns="45720" rIns="91440" bIns="45720" anchor="t">
            <a:spAutoFit/>
          </a:bodyPr>
          <a:lstStyle/>
          <a:p>
            <a:endParaRPr lang="en-US" i="1" u="sng">
              <a:latin typeface="Calibri"/>
              <a:cs typeface="Calibri"/>
            </a:endParaRPr>
          </a:p>
        </p:txBody>
      </p:sp>
    </p:spTree>
    <p:extLst>
      <p:ext uri="{BB962C8B-B14F-4D97-AF65-F5344CB8AC3E}">
        <p14:creationId xmlns:p14="http://schemas.microsoft.com/office/powerpoint/2010/main" val="1217230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E8415-D038-3445-932C-4F1B0CCD27F6}"/>
              </a:ext>
            </a:extLst>
          </p:cNvPr>
          <p:cNvSpPr>
            <a:spLocks noGrp="1"/>
          </p:cNvSpPr>
          <p:nvPr>
            <p:ph type="title"/>
          </p:nvPr>
        </p:nvSpPr>
        <p:spPr>
          <a:xfrm>
            <a:off x="282601" y="327163"/>
            <a:ext cx="3638046" cy="810260"/>
          </a:xfrm>
        </p:spPr>
        <p:txBody>
          <a:bodyPr>
            <a:normAutofit fontScale="90000"/>
          </a:bodyPr>
          <a:lstStyle/>
          <a:p>
            <a:pPr algn="ctr"/>
            <a:r>
              <a:rPr lang="en-US" sz="3600">
                <a:cs typeface="Arial"/>
              </a:rPr>
              <a:t> </a:t>
            </a:r>
            <a:r>
              <a:rPr lang="en-US" sz="3200" b="1">
                <a:solidFill>
                  <a:schemeClr val="accent1"/>
                </a:solidFill>
                <a:latin typeface="+mn-lt"/>
                <a:cs typeface="Arial"/>
              </a:rPr>
              <a:t> </a:t>
            </a:r>
            <a:r>
              <a:rPr lang="en-US" sz="3200" b="1">
                <a:solidFill>
                  <a:schemeClr val="accent1"/>
                </a:solidFill>
                <a:latin typeface="+mn-lt"/>
                <a:cs typeface="Arial" panose="020B0604020202020204" pitchFamily="34" charset="0"/>
              </a:rPr>
              <a:t>Ransomware Facts</a:t>
            </a:r>
          </a:p>
        </p:txBody>
      </p:sp>
      <p:sp>
        <p:nvSpPr>
          <p:cNvPr id="6" name="TextBox 5">
            <a:extLst>
              <a:ext uri="{FF2B5EF4-FFF2-40B4-BE49-F238E27FC236}">
                <a16:creationId xmlns:a16="http://schemas.microsoft.com/office/drawing/2014/main" id="{162EE49D-90F3-210B-CBCF-153B0E3F2DA8}"/>
              </a:ext>
            </a:extLst>
          </p:cNvPr>
          <p:cNvSpPr txBox="1"/>
          <p:nvPr/>
        </p:nvSpPr>
        <p:spPr>
          <a:xfrm>
            <a:off x="6096000" y="4408714"/>
            <a:ext cx="5140083" cy="1569660"/>
          </a:xfrm>
          <a:prstGeom prst="rect">
            <a:avLst/>
          </a:prstGeom>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b="1" dirty="0">
                <a:solidFill>
                  <a:srgbClr val="006600"/>
                </a:solidFill>
                <a:cs typeface="Arial"/>
              </a:rPr>
              <a:t>Ransomware demands in some cases exceeded</a:t>
            </a:r>
          </a:p>
          <a:p>
            <a:pPr algn="ctr"/>
            <a:r>
              <a:rPr lang="en-US" sz="3200" b="1" dirty="0">
                <a:solidFill>
                  <a:srgbClr val="006600"/>
                </a:solidFill>
                <a:cs typeface="Arial"/>
              </a:rPr>
              <a:t>$1 Million Dollars</a:t>
            </a:r>
            <a:r>
              <a:rPr lang="en-US" sz="3200" b="1" dirty="0">
                <a:solidFill>
                  <a:srgbClr val="006600"/>
                </a:solidFill>
              </a:rPr>
              <a:t>!</a:t>
            </a:r>
            <a:endParaRPr lang="en-US" sz="3200" b="1" dirty="0">
              <a:solidFill>
                <a:srgbClr val="006600"/>
              </a:solidFill>
              <a:cs typeface="Arial"/>
            </a:endParaRPr>
          </a:p>
        </p:txBody>
      </p:sp>
      <p:sp>
        <p:nvSpPr>
          <p:cNvPr id="8" name="TextBox 7">
            <a:extLst>
              <a:ext uri="{FF2B5EF4-FFF2-40B4-BE49-F238E27FC236}">
                <a16:creationId xmlns:a16="http://schemas.microsoft.com/office/drawing/2014/main" id="{D3973EE1-E601-B7C1-80B7-E5974E600009}"/>
              </a:ext>
            </a:extLst>
          </p:cNvPr>
          <p:cNvSpPr txBox="1"/>
          <p:nvPr/>
        </p:nvSpPr>
        <p:spPr>
          <a:xfrm>
            <a:off x="707571" y="1611086"/>
            <a:ext cx="469174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solidFill>
                <a:schemeClr val="bg1"/>
              </a:solidFill>
              <a:cs typeface="Arial"/>
            </a:endParaRPr>
          </a:p>
        </p:txBody>
      </p:sp>
      <p:sp>
        <p:nvSpPr>
          <p:cNvPr id="10" name="TextBox 9">
            <a:extLst>
              <a:ext uri="{FF2B5EF4-FFF2-40B4-BE49-F238E27FC236}">
                <a16:creationId xmlns:a16="http://schemas.microsoft.com/office/drawing/2014/main" id="{3E455A9B-6798-C1E9-1AFE-267264A88A52}"/>
              </a:ext>
            </a:extLst>
          </p:cNvPr>
          <p:cNvSpPr txBox="1"/>
          <p:nvPr/>
        </p:nvSpPr>
        <p:spPr>
          <a:xfrm>
            <a:off x="1613807" y="3834493"/>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solidFill>
                <a:schemeClr val="bg1"/>
              </a:solidFill>
              <a:cs typeface="Arial"/>
            </a:endParaRPr>
          </a:p>
        </p:txBody>
      </p:sp>
      <p:sp>
        <p:nvSpPr>
          <p:cNvPr id="13" name="Rectangle 12">
            <a:extLst>
              <a:ext uri="{FF2B5EF4-FFF2-40B4-BE49-F238E27FC236}">
                <a16:creationId xmlns:a16="http://schemas.microsoft.com/office/drawing/2014/main" id="{3F696B83-C978-5780-8C6E-1A3360C10970}"/>
              </a:ext>
            </a:extLst>
          </p:cNvPr>
          <p:cNvSpPr/>
          <p:nvPr/>
        </p:nvSpPr>
        <p:spPr>
          <a:xfrm>
            <a:off x="563136" y="3391148"/>
            <a:ext cx="4680857" cy="19594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FFFF"/>
                </a:solidFill>
                <a:ea typeface="Segoe UI"/>
                <a:cs typeface="Calibri" panose="020F0502020204030204" pitchFamily="34" charset="0"/>
              </a:rPr>
              <a:t>Malicious actors are getting more sophisticated with their tactics even pressuring victims for payment to stop the release of the stolen data</a:t>
            </a:r>
            <a:endParaRPr lang="en-US" dirty="0">
              <a:cs typeface="Calibri" panose="020F0502020204030204" pitchFamily="34" charset="0"/>
            </a:endParaRPr>
          </a:p>
        </p:txBody>
      </p:sp>
      <p:sp>
        <p:nvSpPr>
          <p:cNvPr id="14" name="Rectangle 13">
            <a:extLst>
              <a:ext uri="{FF2B5EF4-FFF2-40B4-BE49-F238E27FC236}">
                <a16:creationId xmlns:a16="http://schemas.microsoft.com/office/drawing/2014/main" id="{8285A397-0DD5-5469-A380-6A599FEAECD8}"/>
              </a:ext>
            </a:extLst>
          </p:cNvPr>
          <p:cNvSpPr/>
          <p:nvPr/>
        </p:nvSpPr>
        <p:spPr>
          <a:xfrm>
            <a:off x="535920" y="5631032"/>
            <a:ext cx="4626427"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Ransomware incidents have become more destructive and impactful in nature and scope. </a:t>
            </a:r>
          </a:p>
        </p:txBody>
      </p:sp>
      <p:sp>
        <p:nvSpPr>
          <p:cNvPr id="16" name="Rectangle 15">
            <a:extLst>
              <a:ext uri="{FF2B5EF4-FFF2-40B4-BE49-F238E27FC236}">
                <a16:creationId xmlns:a16="http://schemas.microsoft.com/office/drawing/2014/main" id="{0E082231-E187-9905-9C8A-07D63ED342E9}"/>
              </a:ext>
            </a:extLst>
          </p:cNvPr>
          <p:cNvSpPr/>
          <p:nvPr/>
        </p:nvSpPr>
        <p:spPr>
          <a:xfrm>
            <a:off x="563136" y="1281396"/>
            <a:ext cx="4626427" cy="1905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cs typeface="Arial"/>
              </a:rPr>
              <a:t>Ransomware incidents can severely impact business processes and leave organizations without the data they need to operate and deliver mission-critical services. </a:t>
            </a:r>
            <a:endParaRPr lang="en-US" dirty="0">
              <a:ea typeface="+mn-lt"/>
              <a:cs typeface="+mn-lt"/>
            </a:endParaRPr>
          </a:p>
        </p:txBody>
      </p:sp>
      <p:pic>
        <p:nvPicPr>
          <p:cNvPr id="4" name="Picture 3" descr="A picture containing text, indoor&#10;&#10;Description automatically generated">
            <a:extLst>
              <a:ext uri="{FF2B5EF4-FFF2-40B4-BE49-F238E27FC236}">
                <a16:creationId xmlns:a16="http://schemas.microsoft.com/office/drawing/2014/main" id="{C8F24972-74F9-FD10-8DD3-D1CAED894C8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0374" y="1424287"/>
            <a:ext cx="3638046" cy="2410206"/>
          </a:xfrm>
          <a:prstGeom prst="rect">
            <a:avLst/>
          </a:prstGeom>
        </p:spPr>
      </p:pic>
    </p:spTree>
    <p:extLst>
      <p:ext uri="{BB962C8B-B14F-4D97-AF65-F5344CB8AC3E}">
        <p14:creationId xmlns:p14="http://schemas.microsoft.com/office/powerpoint/2010/main" val="3741906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8E82788-D74F-F7B6-B9E5-7D768ADAFEFC}"/>
              </a:ext>
            </a:extLst>
          </p:cNvPr>
          <p:cNvSpPr txBox="1"/>
          <p:nvPr/>
        </p:nvSpPr>
        <p:spPr>
          <a:xfrm>
            <a:off x="525040" y="391651"/>
            <a:ext cx="5250925" cy="646331"/>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en-US" sz="3600" b="1" dirty="0">
                <a:solidFill>
                  <a:schemeClr val="accent1"/>
                </a:solidFill>
                <a:latin typeface="+mj-lt"/>
                <a:cs typeface="Arial"/>
              </a:rPr>
              <a:t>Federal Resources</a:t>
            </a:r>
          </a:p>
        </p:txBody>
      </p:sp>
      <p:sp>
        <p:nvSpPr>
          <p:cNvPr id="4" name="TextBox 3">
            <a:extLst>
              <a:ext uri="{FF2B5EF4-FFF2-40B4-BE49-F238E27FC236}">
                <a16:creationId xmlns:a16="http://schemas.microsoft.com/office/drawing/2014/main" id="{062A00F7-4F21-1922-FF05-16F802CCE306}"/>
              </a:ext>
            </a:extLst>
          </p:cNvPr>
          <p:cNvSpPr txBox="1"/>
          <p:nvPr/>
        </p:nvSpPr>
        <p:spPr>
          <a:xfrm>
            <a:off x="2068745" y="1611086"/>
            <a:ext cx="8054510" cy="2523768"/>
          </a:xfrm>
          <a:prstGeom prst="rect">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dirty="0"/>
              <a:t>HHS HC3 – Health Sector Cybersecurity Coordination Center</a:t>
            </a:r>
            <a:endParaRPr lang="en-US" sz="2800" b="1" dirty="0">
              <a:ea typeface="+mn-lt"/>
              <a:cs typeface="+mn-lt"/>
            </a:endParaRPr>
          </a:p>
          <a:p>
            <a:pPr algn="l"/>
            <a:endParaRPr lang="en-US" sz="2800" dirty="0">
              <a:cs typeface="Arial"/>
            </a:endParaRPr>
          </a:p>
          <a:p>
            <a:r>
              <a:rPr lang="en-US" sz="2800" dirty="0">
                <a:ea typeface="+mn-lt"/>
                <a:cs typeface="+mn-lt"/>
              </a:rPr>
              <a:t>https://www.hhs.gov/about/agencies/asa/ocio/hc3/index.html</a:t>
            </a:r>
            <a:endParaRPr lang="en-US" sz="2800" dirty="0">
              <a:cs typeface="Arial"/>
            </a:endParaRPr>
          </a:p>
          <a:p>
            <a:endParaRPr lang="en-US" dirty="0">
              <a:cs typeface="Arial"/>
            </a:endParaRPr>
          </a:p>
        </p:txBody>
      </p:sp>
      <p:sp>
        <p:nvSpPr>
          <p:cNvPr id="5" name="TextBox 4">
            <a:extLst>
              <a:ext uri="{FF2B5EF4-FFF2-40B4-BE49-F238E27FC236}">
                <a16:creationId xmlns:a16="http://schemas.microsoft.com/office/drawing/2014/main" id="{970522C5-A82C-E61A-A95B-1FEB91EBA372}"/>
              </a:ext>
            </a:extLst>
          </p:cNvPr>
          <p:cNvSpPr txBox="1"/>
          <p:nvPr/>
        </p:nvSpPr>
        <p:spPr>
          <a:xfrm>
            <a:off x="5813946" y="4424248"/>
            <a:ext cx="6083870" cy="1384995"/>
          </a:xfrm>
          <a:prstGeom prst="rect">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dirty="0"/>
              <a:t>HHS OCR – Office for Civil Rights</a:t>
            </a:r>
            <a:endParaRPr lang="en-US" sz="2800" b="1" dirty="0">
              <a:ea typeface="+mn-lt"/>
              <a:cs typeface="+mn-lt"/>
            </a:endParaRPr>
          </a:p>
          <a:p>
            <a:endParaRPr lang="en-US" sz="2800" dirty="0">
              <a:cs typeface="Arial" panose="020B0604020202020204"/>
            </a:endParaRPr>
          </a:p>
          <a:p>
            <a:r>
              <a:rPr lang="en-US" sz="2800" dirty="0">
                <a:ea typeface="+mn-lt"/>
                <a:cs typeface="+mn-lt"/>
              </a:rPr>
              <a:t>https://www.hhs.gov/ocr/index.html</a:t>
            </a:r>
            <a:endParaRPr lang="en-US" sz="2800" dirty="0">
              <a:cs typeface="Calibri"/>
            </a:endParaRPr>
          </a:p>
        </p:txBody>
      </p:sp>
      <p:sp>
        <p:nvSpPr>
          <p:cNvPr id="11" name="TextBox 10">
            <a:extLst>
              <a:ext uri="{FF2B5EF4-FFF2-40B4-BE49-F238E27FC236}">
                <a16:creationId xmlns:a16="http://schemas.microsoft.com/office/drawing/2014/main" id="{F7F0817B-B5B1-B763-3B00-E585163BECAB}"/>
              </a:ext>
            </a:extLst>
          </p:cNvPr>
          <p:cNvSpPr txBox="1"/>
          <p:nvPr/>
        </p:nvSpPr>
        <p:spPr>
          <a:xfrm>
            <a:off x="294184" y="4424248"/>
            <a:ext cx="5250926" cy="1771767"/>
          </a:xfrm>
          <a:prstGeom prst="rect">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90000"/>
              </a:lnSpc>
              <a:spcBef>
                <a:spcPts val="1000"/>
              </a:spcBef>
            </a:pPr>
            <a:r>
              <a:rPr lang="en-US" sz="2800" b="1" dirty="0"/>
              <a:t>CISA - Cybersecurity and</a:t>
            </a:r>
            <a:r>
              <a:rPr lang="en-US" sz="2800" b="1" dirty="0">
                <a:ea typeface="+mn-lt"/>
                <a:cs typeface="+mn-lt"/>
              </a:rPr>
              <a:t> </a:t>
            </a:r>
            <a:r>
              <a:rPr lang="en-US" sz="2800" b="1" dirty="0"/>
              <a:t>Infrastructure</a:t>
            </a:r>
            <a:r>
              <a:rPr lang="en-US" sz="2800" b="1" dirty="0">
                <a:ea typeface="+mn-lt"/>
                <a:cs typeface="+mn-lt"/>
              </a:rPr>
              <a:t> </a:t>
            </a:r>
            <a:r>
              <a:rPr lang="en-US" sz="2800" b="1" dirty="0"/>
              <a:t>Security Agency</a:t>
            </a:r>
            <a:endParaRPr lang="en-US" sz="2800" b="1" dirty="0">
              <a:cs typeface="Arial"/>
            </a:endParaRPr>
          </a:p>
          <a:p>
            <a:pPr>
              <a:lnSpc>
                <a:spcPct val="90000"/>
              </a:lnSpc>
              <a:spcBef>
                <a:spcPts val="1000"/>
              </a:spcBef>
            </a:pPr>
            <a:r>
              <a:rPr lang="en-US" sz="2800" dirty="0">
                <a:ea typeface="+mn-lt"/>
                <a:cs typeface="+mn-lt"/>
              </a:rPr>
              <a:t>https://www.cisa.gov/</a:t>
            </a:r>
            <a:endParaRPr lang="en-US" sz="2800" dirty="0">
              <a:cs typeface="Arial"/>
            </a:endParaRPr>
          </a:p>
        </p:txBody>
      </p:sp>
      <p:sp>
        <p:nvSpPr>
          <p:cNvPr id="8" name="TextBox 7">
            <a:extLst>
              <a:ext uri="{FF2B5EF4-FFF2-40B4-BE49-F238E27FC236}">
                <a16:creationId xmlns:a16="http://schemas.microsoft.com/office/drawing/2014/main" id="{D3973EE1-E601-B7C1-80B7-E5974E600009}"/>
              </a:ext>
            </a:extLst>
          </p:cNvPr>
          <p:cNvSpPr txBox="1"/>
          <p:nvPr/>
        </p:nvSpPr>
        <p:spPr>
          <a:xfrm>
            <a:off x="707571" y="1611086"/>
            <a:ext cx="469174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solidFill>
                <a:schemeClr val="bg1"/>
              </a:solidFill>
              <a:cs typeface="Arial"/>
            </a:endParaRPr>
          </a:p>
        </p:txBody>
      </p:sp>
      <p:sp>
        <p:nvSpPr>
          <p:cNvPr id="10" name="TextBox 9">
            <a:extLst>
              <a:ext uri="{FF2B5EF4-FFF2-40B4-BE49-F238E27FC236}">
                <a16:creationId xmlns:a16="http://schemas.microsoft.com/office/drawing/2014/main" id="{3E455A9B-6798-C1E9-1AFE-267264A88A52}"/>
              </a:ext>
            </a:extLst>
          </p:cNvPr>
          <p:cNvSpPr txBox="1"/>
          <p:nvPr/>
        </p:nvSpPr>
        <p:spPr>
          <a:xfrm>
            <a:off x="636147" y="3431927"/>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solidFill>
                <a:schemeClr val="bg1"/>
              </a:solidFill>
              <a:cs typeface="Arial"/>
            </a:endParaRPr>
          </a:p>
        </p:txBody>
      </p:sp>
    </p:spTree>
    <p:extLst>
      <p:ext uri="{BB962C8B-B14F-4D97-AF65-F5344CB8AC3E}">
        <p14:creationId xmlns:p14="http://schemas.microsoft.com/office/powerpoint/2010/main" val="195080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96773-57E7-1E4D-A871-FF09778B00A3}"/>
              </a:ext>
            </a:extLst>
          </p:cNvPr>
          <p:cNvSpPr>
            <a:spLocks noGrp="1"/>
          </p:cNvSpPr>
          <p:nvPr>
            <p:ph type="title"/>
          </p:nvPr>
        </p:nvSpPr>
        <p:spPr/>
        <p:txBody>
          <a:bodyPr>
            <a:normAutofit fontScale="90000"/>
          </a:bodyPr>
          <a:lstStyle/>
          <a:p>
            <a:r>
              <a:rPr lang="en-US" dirty="0"/>
              <a:t>Knowledge Check #1</a:t>
            </a:r>
          </a:p>
        </p:txBody>
      </p:sp>
      <p:sp>
        <p:nvSpPr>
          <p:cNvPr id="3" name="Content Placeholder 2">
            <a:extLst>
              <a:ext uri="{FF2B5EF4-FFF2-40B4-BE49-F238E27FC236}">
                <a16:creationId xmlns:a16="http://schemas.microsoft.com/office/drawing/2014/main" id="{BAED4D17-5242-3B45-B4A4-AFA791726CA8}"/>
              </a:ext>
            </a:extLst>
          </p:cNvPr>
          <p:cNvSpPr>
            <a:spLocks noGrp="1"/>
          </p:cNvSpPr>
          <p:nvPr>
            <p:ph idx="1"/>
          </p:nvPr>
        </p:nvSpPr>
        <p:spPr>
          <a:xfrm>
            <a:off x="838200" y="1402915"/>
            <a:ext cx="8920163" cy="5089960"/>
          </a:xfrm>
        </p:spPr>
        <p:txBody>
          <a:bodyPr/>
          <a:lstStyle/>
          <a:p>
            <a:pPr marL="0" indent="0">
              <a:buNone/>
            </a:pPr>
            <a:endParaRPr lang="en-US" dirty="0"/>
          </a:p>
          <a:p>
            <a:endParaRPr lang="en-US" dirty="0"/>
          </a:p>
        </p:txBody>
      </p:sp>
      <p:sp>
        <p:nvSpPr>
          <p:cNvPr id="4" name="TextBox 3">
            <a:extLst>
              <a:ext uri="{FF2B5EF4-FFF2-40B4-BE49-F238E27FC236}">
                <a16:creationId xmlns:a16="http://schemas.microsoft.com/office/drawing/2014/main" id="{FA29CFC5-994C-489D-BF88-7B350D839A57}"/>
              </a:ext>
            </a:extLst>
          </p:cNvPr>
          <p:cNvSpPr txBox="1"/>
          <p:nvPr/>
        </p:nvSpPr>
        <p:spPr>
          <a:xfrm>
            <a:off x="952500" y="1287904"/>
            <a:ext cx="8257673" cy="4585871"/>
          </a:xfrm>
          <a:prstGeom prst="rect">
            <a:avLst/>
          </a:prstGeom>
          <a:solidFill>
            <a:schemeClr val="bg1"/>
          </a:solidFill>
        </p:spPr>
        <p:txBody>
          <a:bodyPr wrap="square" rtlCol="0">
            <a:spAutoFit/>
          </a:bodyPr>
          <a:lstStyle/>
          <a:p>
            <a:r>
              <a:rPr lang="en-US" sz="2800" dirty="0"/>
              <a:t>Ransomware’s defining characteristics include:</a:t>
            </a:r>
          </a:p>
          <a:p>
            <a:endParaRPr lang="en-US" sz="2000" dirty="0"/>
          </a:p>
          <a:p>
            <a:endParaRPr lang="en-US" sz="2000" dirty="0"/>
          </a:p>
          <a:p>
            <a:pPr marL="342900" indent="-342900">
              <a:buAutoNum type="alphaUcPeriod"/>
            </a:pPr>
            <a:r>
              <a:rPr lang="en-US" sz="2800" dirty="0"/>
              <a:t>It immediately shuts down your computer system </a:t>
            </a:r>
          </a:p>
          <a:p>
            <a:pPr marL="342900" indent="-342900">
              <a:buAutoNum type="alphaUcPeriod"/>
            </a:pPr>
            <a:endParaRPr lang="en-US" sz="2800" dirty="0"/>
          </a:p>
          <a:p>
            <a:pPr marL="342900" indent="-342900">
              <a:buFontTx/>
              <a:buAutoNum type="alphaUcPeriod"/>
            </a:pPr>
            <a:r>
              <a:rPr lang="en-US" sz="2800" dirty="0"/>
              <a:t>It attempts to deny access to user’s data </a:t>
            </a:r>
          </a:p>
          <a:p>
            <a:pPr marL="342900" indent="-342900">
              <a:buAutoNum type="alphaUcPeriod"/>
            </a:pPr>
            <a:endParaRPr lang="en-US" sz="2800" dirty="0"/>
          </a:p>
          <a:p>
            <a:pPr marL="342900" indent="-342900">
              <a:buAutoNum type="alphaUcPeriod"/>
            </a:pPr>
            <a:r>
              <a:rPr lang="en-US" sz="2800" dirty="0"/>
              <a:t>It is a type of malicious software</a:t>
            </a:r>
          </a:p>
          <a:p>
            <a:pPr marL="342900" indent="-342900">
              <a:buAutoNum type="alphaUcPeriod"/>
            </a:pPr>
            <a:endParaRPr lang="en-US" sz="2800" dirty="0"/>
          </a:p>
          <a:p>
            <a:pPr marL="342900" indent="-342900">
              <a:buAutoNum type="alphaUcPeriod"/>
            </a:pPr>
            <a:r>
              <a:rPr lang="en-US" sz="2800" dirty="0"/>
              <a:t>Causes your font type to appear skewed or blurry</a:t>
            </a:r>
          </a:p>
        </p:txBody>
      </p:sp>
      <p:pic>
        <p:nvPicPr>
          <p:cNvPr id="6" name="Picture 5" descr="A picture containing text, clipart&#10;&#10;Description automatically generated">
            <a:extLst>
              <a:ext uri="{FF2B5EF4-FFF2-40B4-BE49-F238E27FC236}">
                <a16:creationId xmlns:a16="http://schemas.microsoft.com/office/drawing/2014/main" id="{0C16FC5B-445E-442F-81BC-78B98961E4E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09263" y="4429124"/>
            <a:ext cx="3261348" cy="2306425"/>
          </a:xfrm>
          <a:prstGeom prst="rect">
            <a:avLst/>
          </a:prstGeom>
        </p:spPr>
      </p:pic>
    </p:spTree>
    <p:extLst>
      <p:ext uri="{BB962C8B-B14F-4D97-AF65-F5344CB8AC3E}">
        <p14:creationId xmlns:p14="http://schemas.microsoft.com/office/powerpoint/2010/main" val="2076279997"/>
      </p:ext>
    </p:extLst>
  </p:cSld>
  <p:clrMapOvr>
    <a:masterClrMapping/>
  </p:clrMapOvr>
</p:sld>
</file>

<file path=ppt/theme/theme1.xml><?xml version="1.0" encoding="utf-8"?>
<a:theme xmlns:a="http://schemas.openxmlformats.org/drawingml/2006/main" name="2_Office Theme">
  <a:themeElements>
    <a:clrScheme name="405d Colors">
      <a:dk1>
        <a:srgbClr val="000000"/>
      </a:dk1>
      <a:lt1>
        <a:srgbClr val="FFFFFF"/>
      </a:lt1>
      <a:dk2>
        <a:srgbClr val="3C3733"/>
      </a:dk2>
      <a:lt2>
        <a:srgbClr val="CFD0CC"/>
      </a:lt2>
      <a:accent1>
        <a:srgbClr val="00538A"/>
      </a:accent1>
      <a:accent2>
        <a:srgbClr val="FEAE00"/>
      </a:accent2>
      <a:accent3>
        <a:srgbClr val="008A00"/>
      </a:accent3>
      <a:accent4>
        <a:srgbClr val="BB1522"/>
      </a:accent4>
      <a:accent5>
        <a:srgbClr val="93BCE0"/>
      </a:accent5>
      <a:accent6>
        <a:srgbClr val="052C49"/>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rosted Glass">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063DE4F678BCE42A8D990E6C9E02D41" ma:contentTypeVersion="13" ma:contentTypeDescription="Create a new document." ma:contentTypeScope="" ma:versionID="9f696381ed78ca4d8c3139bdf10476f6">
  <xsd:schema xmlns:xsd="http://www.w3.org/2001/XMLSchema" xmlns:xs="http://www.w3.org/2001/XMLSchema" xmlns:p="http://schemas.microsoft.com/office/2006/metadata/properties" xmlns:ns2="68ad1d10-45b6-40a4-ad5f-909c77b0fc6e" xmlns:ns3="3a7aa002-255c-4d4b-959f-757a6f7788a0" targetNamespace="http://schemas.microsoft.com/office/2006/metadata/properties" ma:root="true" ma:fieldsID="a8d0d125bafbd593510d47a85c9625f8" ns2:_="" ns3:_="">
    <xsd:import namespace="68ad1d10-45b6-40a4-ad5f-909c77b0fc6e"/>
    <xsd:import namespace="3a7aa002-255c-4d4b-959f-757a6f7788a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8ad1d10-45b6-40a4-ad5f-909c77b0fc6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55f4345e-8d67-48af-bef8-91c58d16f763" ma:termSetId="09814cd3-568e-fe90-9814-8d621ff8fb84" ma:anchorId="fba54fb3-c3e1-fe81-a776-ca4b69148c4d" ma:open="true" ma:isKeyword="false">
      <xsd:complexType>
        <xsd:sequence>
          <xsd:element ref="pc:Terms" minOccurs="0" maxOccurs="1"/>
        </xsd:sequence>
      </xsd:complex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a7aa002-255c-4d4b-959f-757a6f7788a0"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76ca7540-8c15-4403-b628-01b1ba060e76}" ma:internalName="TaxCatchAll" ma:showField="CatchAllData" ma:web="3a7aa002-255c-4d4b-959f-757a6f7788a0">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3a7aa002-255c-4d4b-959f-757a6f7788a0" xsi:nil="true"/>
    <lcf76f155ced4ddcb4097134ff3c332f xmlns="68ad1d10-45b6-40a4-ad5f-909c77b0fc6e">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0C658AC0-B348-4290-838D-A651F767DB2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8ad1d10-45b6-40a4-ad5f-909c77b0fc6e"/>
    <ds:schemaRef ds:uri="3a7aa002-255c-4d4b-959f-757a6f7788a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8582B11-D2D0-4C18-BAD2-C7EBE20E7786}">
  <ds:schemaRefs>
    <ds:schemaRef ds:uri="http://schemas.microsoft.com/sharepoint/v3/contenttype/forms"/>
  </ds:schemaRefs>
</ds:datastoreItem>
</file>

<file path=customXml/itemProps3.xml><?xml version="1.0" encoding="utf-8"?>
<ds:datastoreItem xmlns:ds="http://schemas.openxmlformats.org/officeDocument/2006/customXml" ds:itemID="{F37EA6B4-0CA5-4334-B7EC-867404A222F0}">
  <ds:schemaRefs>
    <ds:schemaRef ds:uri="1dc0ac6b-5a61-49a0-84bb-35cdab0f79c1"/>
    <ds:schemaRef ds:uri="853e9d2b-ee1d-40a1-ab66-496414ca18d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3a7aa002-255c-4d4b-959f-757a6f7788a0"/>
    <ds:schemaRef ds:uri="68ad1d10-45b6-40a4-ad5f-909c77b0fc6e"/>
  </ds:schemaRefs>
</ds:datastoreItem>
</file>

<file path=docMetadata/LabelInfo.xml><?xml version="1.0" encoding="utf-8"?>
<clbl:labelList xmlns:clbl="http://schemas.microsoft.com/office/2020/mipLabelMetadata">
  <clbl:label id="{3de9faa6-9fe1-49b3-9a08-227a296b54a6}" enabled="1" method="Privileged" siteId="{66d73691-ea97-48b1-95d5-e94f0a46b878}" contentBits="0" removed="0"/>
</clbl:labelList>
</file>

<file path=docProps/app.xml><?xml version="1.0" encoding="utf-8"?>
<Properties xmlns="http://schemas.openxmlformats.org/officeDocument/2006/extended-properties" xmlns:vt="http://schemas.openxmlformats.org/officeDocument/2006/docPropsVTypes">
  <Template/>
  <TotalTime>920</TotalTime>
  <Words>4262</Words>
  <Application>Microsoft Macintosh PowerPoint</Application>
  <PresentationFormat>Widescreen</PresentationFormat>
  <Paragraphs>411</Paragraphs>
  <Slides>23</Slides>
  <Notes>23</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23</vt:i4>
      </vt:variant>
    </vt:vector>
  </HeadingPairs>
  <TitlesOfParts>
    <vt:vector size="37" baseType="lpstr">
      <vt:lpstr>MS PGothic</vt:lpstr>
      <vt:lpstr>Arial</vt:lpstr>
      <vt:lpstr>Calibri</vt:lpstr>
      <vt:lpstr>Calluna-Regular</vt:lpstr>
      <vt:lpstr>CNN</vt:lpstr>
      <vt:lpstr>Georgia</vt:lpstr>
      <vt:lpstr>Helvetica</vt:lpstr>
      <vt:lpstr>IBMPlexSans</vt:lpstr>
      <vt:lpstr>IBMPlexSans-Bold</vt:lpstr>
      <vt:lpstr>IBMPlexSans-Light</vt:lpstr>
      <vt:lpstr>Segoe UI</vt:lpstr>
      <vt:lpstr>Times New Roman</vt:lpstr>
      <vt:lpstr>Wingdings</vt:lpstr>
      <vt:lpstr>2_Office Theme</vt:lpstr>
      <vt:lpstr> Ransomware  Not if, but when </vt:lpstr>
      <vt:lpstr>Welcome Ransomware </vt:lpstr>
      <vt:lpstr> Ransomware  Actual Event </vt:lpstr>
      <vt:lpstr> Ransomware – Actual Hospital Event </vt:lpstr>
      <vt:lpstr> Ransomware disruptions have cost the sector millions of dollars  Attackers hold hospitals or physicians' data hostage until the money is paid  This causes interruption of patient services putting patients lives at risk </vt:lpstr>
      <vt:lpstr>What is Ransomware?</vt:lpstr>
      <vt:lpstr>  Ransomware Facts</vt:lpstr>
      <vt:lpstr>PowerPoint Presentation</vt:lpstr>
      <vt:lpstr>Knowledge Check #1</vt:lpstr>
      <vt:lpstr>Answer to Knowledge Check #1</vt:lpstr>
      <vt:lpstr>Impacts to Healthcare - Facts </vt:lpstr>
      <vt:lpstr>Impacts to Healthcare - Facts </vt:lpstr>
      <vt:lpstr>Impacts to the organization</vt:lpstr>
      <vt:lpstr>IBM 2022 Report  Cost of  Ransomware attacks</vt:lpstr>
      <vt:lpstr>What you can do!</vt:lpstr>
      <vt:lpstr>Knowledge Check #2</vt:lpstr>
      <vt:lpstr>Answer to Knowledge Check #2</vt:lpstr>
      <vt:lpstr>Best Defense is a good Best Offense </vt:lpstr>
      <vt:lpstr>Lessons Learned </vt:lpstr>
      <vt:lpstr>Knowledge Check #3</vt:lpstr>
      <vt:lpstr>Answer to Knowledge Check #3</vt:lpstr>
      <vt:lpstr>Summary</vt:lpstr>
      <vt:lpstr>Congratulations! You have completed this session on Ransomware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Christina Wagner (US)</dc:creator>
  <cp:lastModifiedBy>Taggart, Sebastien [USA]</cp:lastModifiedBy>
  <cp:revision>621</cp:revision>
  <dcterms:created xsi:type="dcterms:W3CDTF">2022-03-08T15:42:06Z</dcterms:created>
  <dcterms:modified xsi:type="dcterms:W3CDTF">2026-06-09T15:43:53Z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0x0101004570DA83F0526340B4A86949301767FE</vt:lpwstr>
  </property>
  <property fmtid="{D5CDD505-2E9C-101B-9397-08002B2CF9AE}" pid="3" name="MediaServiceImageTags">
    <vt:lpwstr/>
  </property>
</Properties>
</file>