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34"/>
  </p:notesMasterIdLst>
  <p:sldIdLst>
    <p:sldId id="308" r:id="rId5"/>
    <p:sldId id="278" r:id="rId6"/>
    <p:sldId id="279" r:id="rId7"/>
    <p:sldId id="311" r:id="rId8"/>
    <p:sldId id="281" r:id="rId9"/>
    <p:sldId id="282" r:id="rId10"/>
    <p:sldId id="312" r:id="rId11"/>
    <p:sldId id="283" r:id="rId12"/>
    <p:sldId id="286" r:id="rId13"/>
    <p:sldId id="284" r:id="rId14"/>
    <p:sldId id="305" r:id="rId15"/>
    <p:sldId id="287" r:id="rId16"/>
    <p:sldId id="288" r:id="rId17"/>
    <p:sldId id="309" r:id="rId18"/>
    <p:sldId id="310" r:id="rId19"/>
    <p:sldId id="289" r:id="rId20"/>
    <p:sldId id="290" r:id="rId21"/>
    <p:sldId id="304" r:id="rId22"/>
    <p:sldId id="291" r:id="rId23"/>
    <p:sldId id="292" r:id="rId24"/>
    <p:sldId id="302" r:id="rId25"/>
    <p:sldId id="293" r:id="rId26"/>
    <p:sldId id="303" r:id="rId27"/>
    <p:sldId id="294" r:id="rId28"/>
    <p:sldId id="295" r:id="rId29"/>
    <p:sldId id="296" r:id="rId30"/>
    <p:sldId id="298" r:id="rId31"/>
    <p:sldId id="299" r:id="rId32"/>
    <p:sldId id="30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287541-64D0-95BA-5762-36BE272717AE}" name="Chua, Julie A. (OS/OCIO/OIS)" initials="C(" userId="S::julie.chua@hhs.gov::cf56bc79-6eaa-420f-8eb5-ad3eb2894242" providerId="AD"/>
  <p188:author id="{B26CDCEA-0937-1D6B-424F-5E3C4B6EF460}" name="Mcclelland, Jane (OS/ASA) (CTR)" initials="MJ((" userId="S::Jane.Mcclelland@hhs.gov::c431e43d-473a-4c5f-b741-cf67c4b513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904" autoAdjust="0"/>
  </p:normalViewPr>
  <p:slideViewPr>
    <p:cSldViewPr snapToGrid="0">
      <p:cViewPr varScale="1">
        <p:scale>
          <a:sx n="98" d="100"/>
          <a:sy n="98" d="100"/>
        </p:scale>
        <p:origin x="1656" y="496"/>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Total breached</a:t>
            </a:r>
            <a:r>
              <a:rPr lang="en-US" baseline="0" dirty="0"/>
              <a:t> patient records, 2016-2022</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4405092145699221E-3"/>
          <c:y val="8.0974951923709765E-3"/>
          <c:w val="0.95620083129062372"/>
          <c:h val="0.84022255074316765"/>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Sheet1!$A$1:$G$1</c:f>
              <c:numCache>
                <c:formatCode>General</c:formatCode>
                <c:ptCount val="7"/>
                <c:pt idx="0">
                  <c:v>2016</c:v>
                </c:pt>
                <c:pt idx="1">
                  <c:v>2017</c:v>
                </c:pt>
                <c:pt idx="2">
                  <c:v>2018</c:v>
                </c:pt>
                <c:pt idx="3">
                  <c:v>2019</c:v>
                </c:pt>
                <c:pt idx="4">
                  <c:v>2020</c:v>
                </c:pt>
                <c:pt idx="5">
                  <c:v>2021</c:v>
                </c:pt>
                <c:pt idx="6">
                  <c:v>2022</c:v>
                </c:pt>
              </c:numCache>
            </c:numRef>
          </c:cat>
          <c:val>
            <c:numRef>
              <c:f>Sheet1!$A$2:$G$2</c:f>
              <c:numCache>
                <c:formatCode>General</c:formatCode>
                <c:ptCount val="7"/>
                <c:pt idx="0">
                  <c:v>27.3</c:v>
                </c:pt>
                <c:pt idx="1">
                  <c:v>5.6</c:v>
                </c:pt>
                <c:pt idx="2">
                  <c:v>15.2</c:v>
                </c:pt>
                <c:pt idx="3">
                  <c:v>41.7</c:v>
                </c:pt>
                <c:pt idx="4">
                  <c:v>40.700000000000003</c:v>
                </c:pt>
                <c:pt idx="5">
                  <c:v>50.4</c:v>
                </c:pt>
                <c:pt idx="6">
                  <c:v>59.7</c:v>
                </c:pt>
              </c:numCache>
            </c:numRef>
          </c:val>
          <c:smooth val="0"/>
          <c:extLst>
            <c:ext xmlns:c16="http://schemas.microsoft.com/office/drawing/2014/chart" uri="{C3380CC4-5D6E-409C-BE32-E72D297353CC}">
              <c16:uniqueId val="{00000000-CC89-4616-B9F3-CD339C45D11A}"/>
            </c:ext>
          </c:extLst>
        </c:ser>
        <c:dLbls>
          <c:dLblPos val="ctr"/>
          <c:showLegendKey val="0"/>
          <c:showVal val="1"/>
          <c:showCatName val="0"/>
          <c:showSerName val="0"/>
          <c:showPercent val="0"/>
          <c:showBubbleSize val="0"/>
        </c:dLbls>
        <c:marker val="1"/>
        <c:smooth val="0"/>
        <c:axId val="735079160"/>
        <c:axId val="735078176"/>
      </c:lineChart>
      <c:catAx>
        <c:axId val="7350791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35078176"/>
        <c:crosses val="autoZero"/>
        <c:auto val="1"/>
        <c:lblAlgn val="ctr"/>
        <c:lblOffset val="100"/>
        <c:noMultiLvlLbl val="0"/>
      </c:catAx>
      <c:valAx>
        <c:axId val="7350781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crossAx val="7350791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FE235-CCDE-4D91-9C09-431C9021B0C5}"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954EABA-EF1B-42D3-B615-7EA2905DF227}">
      <dgm:prSet/>
      <dgm:spPr/>
      <dgm:t>
        <a:bodyPr/>
        <a:lstStyle/>
        <a:p>
          <a:r>
            <a:rPr lang="en-US" dirty="0"/>
            <a:t>YOU make a difference</a:t>
          </a:r>
        </a:p>
      </dgm:t>
    </dgm:pt>
    <dgm:pt modelId="{FBB24039-DF4D-4F2D-816D-EDF4D6F95A40}" type="parTrans" cxnId="{AA860CCD-B7B7-496D-857E-B9408E875BAA}">
      <dgm:prSet/>
      <dgm:spPr/>
      <dgm:t>
        <a:bodyPr/>
        <a:lstStyle/>
        <a:p>
          <a:endParaRPr lang="en-US"/>
        </a:p>
      </dgm:t>
    </dgm:pt>
    <dgm:pt modelId="{3271D3DA-CAEA-4EB2-B982-851561D8229A}" type="sibTrans" cxnId="{AA860CCD-B7B7-496D-857E-B9408E875BAA}">
      <dgm:prSet/>
      <dgm:spPr/>
      <dgm:t>
        <a:bodyPr/>
        <a:lstStyle/>
        <a:p>
          <a:endParaRPr lang="en-US"/>
        </a:p>
      </dgm:t>
    </dgm:pt>
    <dgm:pt modelId="{BFF0CB3D-9B40-4868-8767-223387AAD7EE}">
      <dgm:prSet/>
      <dgm:spPr/>
      <dgm:t>
        <a:bodyPr/>
        <a:lstStyle/>
        <a:p>
          <a:r>
            <a:rPr lang="en-US" dirty="0"/>
            <a:t>Impacts to Healthcare</a:t>
          </a:r>
        </a:p>
      </dgm:t>
    </dgm:pt>
    <dgm:pt modelId="{027A27CA-9BD4-4F63-B5A5-669D6255246A}" type="parTrans" cxnId="{5ECCAD49-45BA-4C85-B4B1-F8237AC940B6}">
      <dgm:prSet/>
      <dgm:spPr/>
      <dgm:t>
        <a:bodyPr/>
        <a:lstStyle/>
        <a:p>
          <a:endParaRPr lang="en-US"/>
        </a:p>
      </dgm:t>
    </dgm:pt>
    <dgm:pt modelId="{8B75D898-4464-4DFC-9C8C-3AA35A247C3F}" type="sibTrans" cxnId="{5ECCAD49-45BA-4C85-B4B1-F8237AC940B6}">
      <dgm:prSet/>
      <dgm:spPr/>
      <dgm:t>
        <a:bodyPr/>
        <a:lstStyle/>
        <a:p>
          <a:endParaRPr lang="en-US"/>
        </a:p>
      </dgm:t>
    </dgm:pt>
    <dgm:pt modelId="{B09030C8-4A7D-4457-998F-F6F38CD2DE8E}">
      <dgm:prSet/>
      <dgm:spPr/>
      <dgm:t>
        <a:bodyPr/>
        <a:lstStyle/>
        <a:p>
          <a:r>
            <a:rPr lang="en-US" dirty="0"/>
            <a:t>What is Social Engineering?</a:t>
          </a:r>
        </a:p>
      </dgm:t>
    </dgm:pt>
    <dgm:pt modelId="{6C59C7CF-1717-4777-B2D4-03B8940FF156}" type="parTrans" cxnId="{A437ECFD-078A-409B-9B8F-57BF1C307B87}">
      <dgm:prSet/>
      <dgm:spPr/>
      <dgm:t>
        <a:bodyPr/>
        <a:lstStyle/>
        <a:p>
          <a:endParaRPr lang="en-US"/>
        </a:p>
      </dgm:t>
    </dgm:pt>
    <dgm:pt modelId="{C0C55A1E-00D4-4493-931A-5CAE57F158B5}" type="sibTrans" cxnId="{A437ECFD-078A-409B-9B8F-57BF1C307B87}">
      <dgm:prSet/>
      <dgm:spPr/>
      <dgm:t>
        <a:bodyPr/>
        <a:lstStyle/>
        <a:p>
          <a:endParaRPr lang="en-US"/>
        </a:p>
      </dgm:t>
    </dgm:pt>
    <dgm:pt modelId="{25DD99DA-3507-436C-A46A-52D1E3126D67}">
      <dgm:prSet/>
      <dgm:spPr/>
      <dgm:t>
        <a:bodyPr/>
        <a:lstStyle/>
        <a:p>
          <a:r>
            <a:rPr lang="en-US" dirty="0"/>
            <a:t>What </a:t>
          </a:r>
          <a:r>
            <a:rPr lang="en-US" dirty="0">
              <a:latin typeface="Arial" panose="020B0604020202020204"/>
            </a:rPr>
            <a:t>You</a:t>
          </a:r>
          <a:r>
            <a:rPr lang="en-US" dirty="0"/>
            <a:t> </a:t>
          </a:r>
          <a:r>
            <a:rPr lang="en-US" dirty="0">
              <a:latin typeface="Arial" panose="020B0604020202020204"/>
            </a:rPr>
            <a:t>Need</a:t>
          </a:r>
          <a:r>
            <a:rPr lang="en-US" dirty="0"/>
            <a:t> to </a:t>
          </a:r>
          <a:r>
            <a:rPr lang="en-US" dirty="0">
              <a:latin typeface="Arial" panose="020B0604020202020204"/>
            </a:rPr>
            <a:t>Look</a:t>
          </a:r>
          <a:r>
            <a:rPr lang="en-US" dirty="0"/>
            <a:t> </a:t>
          </a:r>
          <a:r>
            <a:rPr lang="en-US" dirty="0">
              <a:latin typeface="Arial" panose="020B0604020202020204"/>
            </a:rPr>
            <a:t>For</a:t>
          </a:r>
          <a:endParaRPr lang="en-US" dirty="0"/>
        </a:p>
      </dgm:t>
    </dgm:pt>
    <dgm:pt modelId="{762C0E96-4568-4C92-B90C-2DCE4E4ECFCD}" type="parTrans" cxnId="{4D8FEBCC-AE02-4C76-9B4F-BC7512118C51}">
      <dgm:prSet/>
      <dgm:spPr/>
      <dgm:t>
        <a:bodyPr/>
        <a:lstStyle/>
        <a:p>
          <a:endParaRPr lang="en-US"/>
        </a:p>
      </dgm:t>
    </dgm:pt>
    <dgm:pt modelId="{03BA0665-1EC1-4B2E-832C-7B541BC66086}" type="sibTrans" cxnId="{4D8FEBCC-AE02-4C76-9B4F-BC7512118C51}">
      <dgm:prSet/>
      <dgm:spPr/>
      <dgm:t>
        <a:bodyPr/>
        <a:lstStyle/>
        <a:p>
          <a:endParaRPr lang="en-US"/>
        </a:p>
      </dgm:t>
    </dgm:pt>
    <dgm:pt modelId="{50C91AFD-8BA0-437D-A7C0-88C6563B485C}">
      <dgm:prSet/>
      <dgm:spPr/>
      <dgm:t>
        <a:bodyPr/>
        <a:lstStyle/>
        <a:p>
          <a:r>
            <a:rPr lang="en-US" dirty="0"/>
            <a:t>Let’s </a:t>
          </a:r>
          <a:r>
            <a:rPr lang="en-US" dirty="0">
              <a:latin typeface="Arial" panose="020B0604020202020204"/>
            </a:rPr>
            <a:t>Go</a:t>
          </a:r>
          <a:r>
            <a:rPr lang="en-US" dirty="0"/>
            <a:t> Phishing</a:t>
          </a:r>
        </a:p>
      </dgm:t>
    </dgm:pt>
    <dgm:pt modelId="{A085C966-05A0-4F39-BD37-27C46CBC4C89}" type="parTrans" cxnId="{D7B68501-0457-4FFF-8914-B9F828C819D6}">
      <dgm:prSet/>
      <dgm:spPr/>
      <dgm:t>
        <a:bodyPr/>
        <a:lstStyle/>
        <a:p>
          <a:endParaRPr lang="en-US"/>
        </a:p>
      </dgm:t>
    </dgm:pt>
    <dgm:pt modelId="{75D78241-C31A-417E-BEB0-4F384A44361F}" type="sibTrans" cxnId="{D7B68501-0457-4FFF-8914-B9F828C819D6}">
      <dgm:prSet/>
      <dgm:spPr/>
      <dgm:t>
        <a:bodyPr/>
        <a:lstStyle/>
        <a:p>
          <a:endParaRPr lang="en-US"/>
        </a:p>
      </dgm:t>
    </dgm:pt>
    <dgm:pt modelId="{CE6ABD02-35A9-4E44-B26C-9C6527CCC11A}">
      <dgm:prSet/>
      <dgm:spPr/>
      <dgm:t>
        <a:bodyPr/>
        <a:lstStyle/>
        <a:p>
          <a:r>
            <a:rPr lang="en-US" dirty="0"/>
            <a:t>Lesson Scenarios and Knowledge </a:t>
          </a:r>
          <a:r>
            <a:rPr lang="en-US" dirty="0">
              <a:latin typeface="Arial" panose="020B0604020202020204"/>
            </a:rPr>
            <a:t>Checks</a:t>
          </a:r>
          <a:endParaRPr lang="en-US" dirty="0"/>
        </a:p>
      </dgm:t>
    </dgm:pt>
    <dgm:pt modelId="{DE484E34-771C-4250-9E09-E2F695E757B8}" type="parTrans" cxnId="{9428C8BF-3EF7-4739-967F-38327F1BA14D}">
      <dgm:prSet/>
      <dgm:spPr/>
      <dgm:t>
        <a:bodyPr/>
        <a:lstStyle/>
        <a:p>
          <a:endParaRPr lang="en-US"/>
        </a:p>
      </dgm:t>
    </dgm:pt>
    <dgm:pt modelId="{FDAC1E12-5971-4CD3-A1B6-603BD470998D}" type="sibTrans" cxnId="{9428C8BF-3EF7-4739-967F-38327F1BA14D}">
      <dgm:prSet/>
      <dgm:spPr/>
      <dgm:t>
        <a:bodyPr/>
        <a:lstStyle/>
        <a:p>
          <a:endParaRPr lang="en-US"/>
        </a:p>
      </dgm:t>
    </dgm:pt>
    <dgm:pt modelId="{4D0D3CA3-2020-4858-B1ED-AA1AF242555B}">
      <dgm:prSet/>
      <dgm:spPr/>
      <dgm:t>
        <a:bodyPr/>
        <a:lstStyle/>
        <a:p>
          <a:r>
            <a:rPr lang="en-US" dirty="0"/>
            <a:t>Internet and </a:t>
          </a:r>
          <a:r>
            <a:rPr lang="en-US" dirty="0">
              <a:latin typeface="Arial" panose="020B0604020202020204"/>
            </a:rPr>
            <a:t>Email</a:t>
          </a:r>
          <a:r>
            <a:rPr lang="en-US" dirty="0"/>
            <a:t> </a:t>
          </a:r>
          <a:r>
            <a:rPr lang="en-US" dirty="0">
              <a:latin typeface="Arial" panose="020B0604020202020204"/>
            </a:rPr>
            <a:t>Checklist</a:t>
          </a:r>
          <a:endParaRPr lang="en-US" dirty="0"/>
        </a:p>
      </dgm:t>
    </dgm:pt>
    <dgm:pt modelId="{93F302B7-5F4D-417E-AC1F-CB4F4FE52CEE}" type="parTrans" cxnId="{A17553C0-016F-4F8A-A09D-D849CD9C5F07}">
      <dgm:prSet/>
      <dgm:spPr/>
      <dgm:t>
        <a:bodyPr/>
        <a:lstStyle/>
        <a:p>
          <a:endParaRPr lang="en-US"/>
        </a:p>
      </dgm:t>
    </dgm:pt>
    <dgm:pt modelId="{B3DC8EFF-16C3-4768-A5B5-59CED3EA6A65}" type="sibTrans" cxnId="{A17553C0-016F-4F8A-A09D-D849CD9C5F07}">
      <dgm:prSet/>
      <dgm:spPr/>
      <dgm:t>
        <a:bodyPr/>
        <a:lstStyle/>
        <a:p>
          <a:endParaRPr lang="en-US"/>
        </a:p>
      </dgm:t>
    </dgm:pt>
    <dgm:pt modelId="{4A203D19-B83E-4809-AC76-56785DCC190E}" type="pres">
      <dgm:prSet presAssocID="{0D3FE235-CCDE-4D91-9C09-431C9021B0C5}" presName="linear" presStyleCnt="0">
        <dgm:presLayoutVars>
          <dgm:animLvl val="lvl"/>
          <dgm:resizeHandles val="exact"/>
        </dgm:presLayoutVars>
      </dgm:prSet>
      <dgm:spPr/>
    </dgm:pt>
    <dgm:pt modelId="{1492C283-CEC4-414F-9073-E2F384842A3A}" type="pres">
      <dgm:prSet presAssocID="{A954EABA-EF1B-42D3-B615-7EA2905DF227}" presName="parentText" presStyleLbl="node1" presStyleIdx="0" presStyleCnt="7">
        <dgm:presLayoutVars>
          <dgm:chMax val="0"/>
          <dgm:bulletEnabled val="1"/>
        </dgm:presLayoutVars>
      </dgm:prSet>
      <dgm:spPr/>
    </dgm:pt>
    <dgm:pt modelId="{A5A3EF59-FD35-46CA-9119-009931CF637B}" type="pres">
      <dgm:prSet presAssocID="{3271D3DA-CAEA-4EB2-B982-851561D8229A}" presName="spacer" presStyleCnt="0"/>
      <dgm:spPr/>
    </dgm:pt>
    <dgm:pt modelId="{A941956F-CB73-4E8F-8411-29DC4B120DF5}" type="pres">
      <dgm:prSet presAssocID="{BFF0CB3D-9B40-4868-8767-223387AAD7EE}" presName="parentText" presStyleLbl="node1" presStyleIdx="1" presStyleCnt="7">
        <dgm:presLayoutVars>
          <dgm:chMax val="0"/>
          <dgm:bulletEnabled val="1"/>
        </dgm:presLayoutVars>
      </dgm:prSet>
      <dgm:spPr/>
    </dgm:pt>
    <dgm:pt modelId="{EEEBF812-6AEB-4323-8D16-53A5AC74D620}" type="pres">
      <dgm:prSet presAssocID="{8B75D898-4464-4DFC-9C8C-3AA35A247C3F}" presName="spacer" presStyleCnt="0"/>
      <dgm:spPr/>
    </dgm:pt>
    <dgm:pt modelId="{CABC0FF3-7AC3-4480-AAAD-9ECF2FCC8AA2}" type="pres">
      <dgm:prSet presAssocID="{B09030C8-4A7D-4457-998F-F6F38CD2DE8E}" presName="parentText" presStyleLbl="node1" presStyleIdx="2" presStyleCnt="7">
        <dgm:presLayoutVars>
          <dgm:chMax val="0"/>
          <dgm:bulletEnabled val="1"/>
        </dgm:presLayoutVars>
      </dgm:prSet>
      <dgm:spPr/>
    </dgm:pt>
    <dgm:pt modelId="{773B29FC-BE1F-4BE9-A2D6-C975E663FE9F}" type="pres">
      <dgm:prSet presAssocID="{C0C55A1E-00D4-4493-931A-5CAE57F158B5}" presName="spacer" presStyleCnt="0"/>
      <dgm:spPr/>
    </dgm:pt>
    <dgm:pt modelId="{549BE06C-40CD-4C40-9EC8-F7EC3D72022A}" type="pres">
      <dgm:prSet presAssocID="{25DD99DA-3507-436C-A46A-52D1E3126D67}" presName="parentText" presStyleLbl="node1" presStyleIdx="3" presStyleCnt="7">
        <dgm:presLayoutVars>
          <dgm:chMax val="0"/>
          <dgm:bulletEnabled val="1"/>
        </dgm:presLayoutVars>
      </dgm:prSet>
      <dgm:spPr/>
    </dgm:pt>
    <dgm:pt modelId="{E90617F5-5BD4-4A7F-B571-F59BAB4D092B}" type="pres">
      <dgm:prSet presAssocID="{03BA0665-1EC1-4B2E-832C-7B541BC66086}" presName="spacer" presStyleCnt="0"/>
      <dgm:spPr/>
    </dgm:pt>
    <dgm:pt modelId="{D14A72CB-DA0E-492B-9D58-B201D45D80CD}" type="pres">
      <dgm:prSet presAssocID="{50C91AFD-8BA0-437D-A7C0-88C6563B485C}" presName="parentText" presStyleLbl="node1" presStyleIdx="4" presStyleCnt="7">
        <dgm:presLayoutVars>
          <dgm:chMax val="0"/>
          <dgm:bulletEnabled val="1"/>
        </dgm:presLayoutVars>
      </dgm:prSet>
      <dgm:spPr/>
    </dgm:pt>
    <dgm:pt modelId="{E87C5A97-E6DF-4B6A-BB7A-E3F418FCCF3B}" type="pres">
      <dgm:prSet presAssocID="{75D78241-C31A-417E-BEB0-4F384A44361F}" presName="spacer" presStyleCnt="0"/>
      <dgm:spPr/>
    </dgm:pt>
    <dgm:pt modelId="{F6186FBD-5DA8-402C-9392-36EE79931A60}" type="pres">
      <dgm:prSet presAssocID="{CE6ABD02-35A9-4E44-B26C-9C6527CCC11A}" presName="parentText" presStyleLbl="node1" presStyleIdx="5" presStyleCnt="7">
        <dgm:presLayoutVars>
          <dgm:chMax val="0"/>
          <dgm:bulletEnabled val="1"/>
        </dgm:presLayoutVars>
      </dgm:prSet>
      <dgm:spPr/>
    </dgm:pt>
    <dgm:pt modelId="{198E805E-25D0-4F99-85AA-6C8C40541462}" type="pres">
      <dgm:prSet presAssocID="{FDAC1E12-5971-4CD3-A1B6-603BD470998D}" presName="spacer" presStyleCnt="0"/>
      <dgm:spPr/>
    </dgm:pt>
    <dgm:pt modelId="{8344281B-4AF2-4CA8-8F2D-0E7BF3C49E70}" type="pres">
      <dgm:prSet presAssocID="{4D0D3CA3-2020-4858-B1ED-AA1AF242555B}" presName="parentText" presStyleLbl="node1" presStyleIdx="6" presStyleCnt="7">
        <dgm:presLayoutVars>
          <dgm:chMax val="0"/>
          <dgm:bulletEnabled val="1"/>
        </dgm:presLayoutVars>
      </dgm:prSet>
      <dgm:spPr/>
    </dgm:pt>
  </dgm:ptLst>
  <dgm:cxnLst>
    <dgm:cxn modelId="{D7B68501-0457-4FFF-8914-B9F828C819D6}" srcId="{0D3FE235-CCDE-4D91-9C09-431C9021B0C5}" destId="{50C91AFD-8BA0-437D-A7C0-88C6563B485C}" srcOrd="4" destOrd="0" parTransId="{A085C966-05A0-4F39-BD37-27C46CBC4C89}" sibTransId="{75D78241-C31A-417E-BEB0-4F384A44361F}"/>
    <dgm:cxn modelId="{B0D50712-CBDB-4719-8F9F-89E6A791DDE6}" type="presOf" srcId="{A954EABA-EF1B-42D3-B615-7EA2905DF227}" destId="{1492C283-CEC4-414F-9073-E2F384842A3A}" srcOrd="0" destOrd="0" presId="urn:microsoft.com/office/officeart/2005/8/layout/vList2"/>
    <dgm:cxn modelId="{A95F0135-91F2-4AE3-BBEE-E337DA4F2CB2}" type="presOf" srcId="{50C91AFD-8BA0-437D-A7C0-88C6563B485C}" destId="{D14A72CB-DA0E-492B-9D58-B201D45D80CD}" srcOrd="0" destOrd="0" presId="urn:microsoft.com/office/officeart/2005/8/layout/vList2"/>
    <dgm:cxn modelId="{5ECCAD49-45BA-4C85-B4B1-F8237AC940B6}" srcId="{0D3FE235-CCDE-4D91-9C09-431C9021B0C5}" destId="{BFF0CB3D-9B40-4868-8767-223387AAD7EE}" srcOrd="1" destOrd="0" parTransId="{027A27CA-9BD4-4F63-B5A5-669D6255246A}" sibTransId="{8B75D898-4464-4DFC-9C8C-3AA35A247C3F}"/>
    <dgm:cxn modelId="{9AFDC24B-A6AD-4419-85B6-E6D4BA7993E2}" type="presOf" srcId="{25DD99DA-3507-436C-A46A-52D1E3126D67}" destId="{549BE06C-40CD-4C40-9EC8-F7EC3D72022A}" srcOrd="0" destOrd="0" presId="urn:microsoft.com/office/officeart/2005/8/layout/vList2"/>
    <dgm:cxn modelId="{A377825A-C5F6-4A9B-A6A9-7F462988C48E}" type="presOf" srcId="{4D0D3CA3-2020-4858-B1ED-AA1AF242555B}" destId="{8344281B-4AF2-4CA8-8F2D-0E7BF3C49E70}" srcOrd="0" destOrd="0" presId="urn:microsoft.com/office/officeart/2005/8/layout/vList2"/>
    <dgm:cxn modelId="{7E20B198-0415-4B17-A7B1-D96BB06A4A99}" type="presOf" srcId="{CE6ABD02-35A9-4E44-B26C-9C6527CCC11A}" destId="{F6186FBD-5DA8-402C-9392-36EE79931A60}" srcOrd="0" destOrd="0" presId="urn:microsoft.com/office/officeart/2005/8/layout/vList2"/>
    <dgm:cxn modelId="{CBF91D9F-7426-45F9-81F4-B8C23781E3CF}" type="presOf" srcId="{BFF0CB3D-9B40-4868-8767-223387AAD7EE}" destId="{A941956F-CB73-4E8F-8411-29DC4B120DF5}" srcOrd="0" destOrd="0" presId="urn:microsoft.com/office/officeart/2005/8/layout/vList2"/>
    <dgm:cxn modelId="{C892C7A1-BB13-4953-9945-69E934B3FB5A}" type="presOf" srcId="{B09030C8-4A7D-4457-998F-F6F38CD2DE8E}" destId="{CABC0FF3-7AC3-4480-AAAD-9ECF2FCC8AA2}" srcOrd="0" destOrd="0" presId="urn:microsoft.com/office/officeart/2005/8/layout/vList2"/>
    <dgm:cxn modelId="{9428C8BF-3EF7-4739-967F-38327F1BA14D}" srcId="{0D3FE235-CCDE-4D91-9C09-431C9021B0C5}" destId="{CE6ABD02-35A9-4E44-B26C-9C6527CCC11A}" srcOrd="5" destOrd="0" parTransId="{DE484E34-771C-4250-9E09-E2F695E757B8}" sibTransId="{FDAC1E12-5971-4CD3-A1B6-603BD470998D}"/>
    <dgm:cxn modelId="{A17553C0-016F-4F8A-A09D-D849CD9C5F07}" srcId="{0D3FE235-CCDE-4D91-9C09-431C9021B0C5}" destId="{4D0D3CA3-2020-4858-B1ED-AA1AF242555B}" srcOrd="6" destOrd="0" parTransId="{93F302B7-5F4D-417E-AC1F-CB4F4FE52CEE}" sibTransId="{B3DC8EFF-16C3-4768-A5B5-59CED3EA6A65}"/>
    <dgm:cxn modelId="{4D8FEBCC-AE02-4C76-9B4F-BC7512118C51}" srcId="{0D3FE235-CCDE-4D91-9C09-431C9021B0C5}" destId="{25DD99DA-3507-436C-A46A-52D1E3126D67}" srcOrd="3" destOrd="0" parTransId="{762C0E96-4568-4C92-B90C-2DCE4E4ECFCD}" sibTransId="{03BA0665-1EC1-4B2E-832C-7B541BC66086}"/>
    <dgm:cxn modelId="{AA860CCD-B7B7-496D-857E-B9408E875BAA}" srcId="{0D3FE235-CCDE-4D91-9C09-431C9021B0C5}" destId="{A954EABA-EF1B-42D3-B615-7EA2905DF227}" srcOrd="0" destOrd="0" parTransId="{FBB24039-DF4D-4F2D-816D-EDF4D6F95A40}" sibTransId="{3271D3DA-CAEA-4EB2-B982-851561D8229A}"/>
    <dgm:cxn modelId="{FBC8BCFA-5F81-42E9-A3EF-83B98A081975}" type="presOf" srcId="{0D3FE235-CCDE-4D91-9C09-431C9021B0C5}" destId="{4A203D19-B83E-4809-AC76-56785DCC190E}" srcOrd="0" destOrd="0" presId="urn:microsoft.com/office/officeart/2005/8/layout/vList2"/>
    <dgm:cxn modelId="{A437ECFD-078A-409B-9B8F-57BF1C307B87}" srcId="{0D3FE235-CCDE-4D91-9C09-431C9021B0C5}" destId="{B09030C8-4A7D-4457-998F-F6F38CD2DE8E}" srcOrd="2" destOrd="0" parTransId="{6C59C7CF-1717-4777-B2D4-03B8940FF156}" sibTransId="{C0C55A1E-00D4-4493-931A-5CAE57F158B5}"/>
    <dgm:cxn modelId="{352A7AF6-901D-4B3D-9EDA-C5DD99AD983E}" type="presParOf" srcId="{4A203D19-B83E-4809-AC76-56785DCC190E}" destId="{1492C283-CEC4-414F-9073-E2F384842A3A}" srcOrd="0" destOrd="0" presId="urn:microsoft.com/office/officeart/2005/8/layout/vList2"/>
    <dgm:cxn modelId="{1BED658C-5802-4F77-928A-CC26A0E3C852}" type="presParOf" srcId="{4A203D19-B83E-4809-AC76-56785DCC190E}" destId="{A5A3EF59-FD35-46CA-9119-009931CF637B}" srcOrd="1" destOrd="0" presId="urn:microsoft.com/office/officeart/2005/8/layout/vList2"/>
    <dgm:cxn modelId="{81455478-59EB-4F7E-86CF-0210C9C4C4A8}" type="presParOf" srcId="{4A203D19-B83E-4809-AC76-56785DCC190E}" destId="{A941956F-CB73-4E8F-8411-29DC4B120DF5}" srcOrd="2" destOrd="0" presId="urn:microsoft.com/office/officeart/2005/8/layout/vList2"/>
    <dgm:cxn modelId="{D44F69A6-63FF-4EE6-8D8B-D2A9749AB09C}" type="presParOf" srcId="{4A203D19-B83E-4809-AC76-56785DCC190E}" destId="{EEEBF812-6AEB-4323-8D16-53A5AC74D620}" srcOrd="3" destOrd="0" presId="urn:microsoft.com/office/officeart/2005/8/layout/vList2"/>
    <dgm:cxn modelId="{4638A3C6-9032-42AA-8315-AACB83B5B35B}" type="presParOf" srcId="{4A203D19-B83E-4809-AC76-56785DCC190E}" destId="{CABC0FF3-7AC3-4480-AAAD-9ECF2FCC8AA2}" srcOrd="4" destOrd="0" presId="urn:microsoft.com/office/officeart/2005/8/layout/vList2"/>
    <dgm:cxn modelId="{95704FA6-67F3-4BF2-B27A-743F4143A6CB}" type="presParOf" srcId="{4A203D19-B83E-4809-AC76-56785DCC190E}" destId="{773B29FC-BE1F-4BE9-A2D6-C975E663FE9F}" srcOrd="5" destOrd="0" presId="urn:microsoft.com/office/officeart/2005/8/layout/vList2"/>
    <dgm:cxn modelId="{0206D26F-7E2B-40E0-90BE-7C77FFD11B8A}" type="presParOf" srcId="{4A203D19-B83E-4809-AC76-56785DCC190E}" destId="{549BE06C-40CD-4C40-9EC8-F7EC3D72022A}" srcOrd="6" destOrd="0" presId="urn:microsoft.com/office/officeart/2005/8/layout/vList2"/>
    <dgm:cxn modelId="{7E5E9F3A-A11B-4161-BB3B-DD7F7BE7C3B0}" type="presParOf" srcId="{4A203D19-B83E-4809-AC76-56785DCC190E}" destId="{E90617F5-5BD4-4A7F-B571-F59BAB4D092B}" srcOrd="7" destOrd="0" presId="urn:microsoft.com/office/officeart/2005/8/layout/vList2"/>
    <dgm:cxn modelId="{FFE502DD-8CF5-4EAC-936E-1D12098A6677}" type="presParOf" srcId="{4A203D19-B83E-4809-AC76-56785DCC190E}" destId="{D14A72CB-DA0E-492B-9D58-B201D45D80CD}" srcOrd="8" destOrd="0" presId="urn:microsoft.com/office/officeart/2005/8/layout/vList2"/>
    <dgm:cxn modelId="{054E83FA-7777-461A-A777-0337DC50687D}" type="presParOf" srcId="{4A203D19-B83E-4809-AC76-56785DCC190E}" destId="{E87C5A97-E6DF-4B6A-BB7A-E3F418FCCF3B}" srcOrd="9" destOrd="0" presId="urn:microsoft.com/office/officeart/2005/8/layout/vList2"/>
    <dgm:cxn modelId="{880F7F1C-98C5-4A24-98D9-04C53943018E}" type="presParOf" srcId="{4A203D19-B83E-4809-AC76-56785DCC190E}" destId="{F6186FBD-5DA8-402C-9392-36EE79931A60}" srcOrd="10" destOrd="0" presId="urn:microsoft.com/office/officeart/2005/8/layout/vList2"/>
    <dgm:cxn modelId="{5A0245EC-83A4-4C1B-B965-120B45BE6B0F}" type="presParOf" srcId="{4A203D19-B83E-4809-AC76-56785DCC190E}" destId="{198E805E-25D0-4F99-85AA-6C8C40541462}" srcOrd="11" destOrd="0" presId="urn:microsoft.com/office/officeart/2005/8/layout/vList2"/>
    <dgm:cxn modelId="{7554E574-9F48-4164-B86A-AAE56141B8ED}" type="presParOf" srcId="{4A203D19-B83E-4809-AC76-56785DCC190E}" destId="{8344281B-4AF2-4CA8-8F2D-0E7BF3C49E70}"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12262-1651-451D-BF68-E015142A264C}"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0BD94AF1-6D80-407D-A371-B8440A25E721}">
      <dgm:prSet custT="1"/>
      <dgm:spPr/>
      <dgm:t>
        <a:bodyPr/>
        <a:lstStyle/>
        <a:p>
          <a:pPr rtl="0"/>
          <a:r>
            <a:rPr lang="en-US" sz="3200" dirty="0"/>
            <a:t>There are a few clues to watch for if you suspect the e-mail you received is suspicious.</a:t>
          </a:r>
          <a:r>
            <a:rPr lang="en-US" sz="3200" dirty="0">
              <a:latin typeface="Arial" panose="020B0604020202020204"/>
            </a:rPr>
            <a:t> </a:t>
          </a:r>
          <a:r>
            <a:rPr lang="en-US" sz="3200" dirty="0"/>
            <a:t> Select all that apply.</a:t>
          </a:r>
          <a:endParaRPr lang="en-US" sz="3200" dirty="0">
            <a:latin typeface="Arial" panose="020B0604020202020204"/>
          </a:endParaRPr>
        </a:p>
      </dgm:t>
    </dgm:pt>
    <dgm:pt modelId="{F21D4DA8-8E53-4611-A5E3-B84E71D3B0E4}" type="parTrans" cxnId="{3F61D886-D35A-45F2-93CA-747105AD6061}">
      <dgm:prSet/>
      <dgm:spPr/>
      <dgm:t>
        <a:bodyPr/>
        <a:lstStyle/>
        <a:p>
          <a:endParaRPr lang="en-US"/>
        </a:p>
      </dgm:t>
    </dgm:pt>
    <dgm:pt modelId="{2BFC31F7-7929-4399-86E9-BFBBC2B54B81}" type="sibTrans" cxnId="{3F61D886-D35A-45F2-93CA-747105AD6061}">
      <dgm:prSet/>
      <dgm:spPr/>
      <dgm:t>
        <a:bodyPr/>
        <a:lstStyle/>
        <a:p>
          <a:endParaRPr lang="en-US"/>
        </a:p>
      </dgm:t>
    </dgm:pt>
    <dgm:pt modelId="{D5A1E893-9AC5-49EB-9CD8-FA2FF8349607}">
      <dgm:prSet custT="1"/>
      <dgm:spPr/>
      <dgm:t>
        <a:bodyPr/>
        <a:lstStyle/>
        <a:p>
          <a:pPr>
            <a:buFont typeface="+mj-lt"/>
            <a:buAutoNum type="alphaUcPeriod"/>
          </a:pPr>
          <a:r>
            <a:rPr lang="en-US" sz="2400" dirty="0">
              <a:latin typeface="Arial" panose="020B0604020202020204"/>
            </a:rPr>
            <a:t>The</a:t>
          </a:r>
          <a:r>
            <a:rPr lang="en-US" sz="2400" dirty="0"/>
            <a:t> email contains several grammar and spelling errors.</a:t>
          </a:r>
        </a:p>
      </dgm:t>
    </dgm:pt>
    <dgm:pt modelId="{C5EA7DC6-2FA4-4B1E-B6BF-C8CC210B5EFA}" type="parTrans" cxnId="{FC388BD9-6D70-4A7C-9CD3-5CB99FF4020A}">
      <dgm:prSet/>
      <dgm:spPr/>
      <dgm:t>
        <a:bodyPr/>
        <a:lstStyle/>
        <a:p>
          <a:endParaRPr lang="en-US"/>
        </a:p>
      </dgm:t>
    </dgm:pt>
    <dgm:pt modelId="{670BCF7D-044B-4479-8D42-55299219F692}" type="sibTrans" cxnId="{FC388BD9-6D70-4A7C-9CD3-5CB99FF4020A}">
      <dgm:prSet/>
      <dgm:spPr/>
      <dgm:t>
        <a:bodyPr/>
        <a:lstStyle/>
        <a:p>
          <a:endParaRPr lang="en-US"/>
        </a:p>
      </dgm:t>
    </dgm:pt>
    <dgm:pt modelId="{03C10175-8FF8-4A0D-918D-7162807E12AB}">
      <dgm:prSet custT="1"/>
      <dgm:spPr/>
      <dgm:t>
        <a:bodyPr/>
        <a:lstStyle/>
        <a:p>
          <a:pPr>
            <a:buFont typeface="+mj-lt"/>
            <a:buAutoNum type="alphaUcPeriod"/>
          </a:pPr>
          <a:r>
            <a:rPr lang="en-US" sz="2400" dirty="0"/>
            <a:t>The “from address” does not match the “sender” name.</a:t>
          </a:r>
        </a:p>
      </dgm:t>
    </dgm:pt>
    <dgm:pt modelId="{1B41946C-1E9C-450F-A284-CDD70F0E5DD5}" type="parTrans" cxnId="{09E881F0-9D10-4057-8FB4-A631C57EF82E}">
      <dgm:prSet/>
      <dgm:spPr/>
      <dgm:t>
        <a:bodyPr/>
        <a:lstStyle/>
        <a:p>
          <a:endParaRPr lang="en-US"/>
        </a:p>
      </dgm:t>
    </dgm:pt>
    <dgm:pt modelId="{7FC11005-C3D9-4B75-9318-3844E57ECBDF}" type="sibTrans" cxnId="{09E881F0-9D10-4057-8FB4-A631C57EF82E}">
      <dgm:prSet/>
      <dgm:spPr/>
      <dgm:t>
        <a:bodyPr/>
        <a:lstStyle/>
        <a:p>
          <a:endParaRPr lang="en-US"/>
        </a:p>
      </dgm:t>
    </dgm:pt>
    <dgm:pt modelId="{6339412F-39D5-47DC-AD10-70F225D8936A}">
      <dgm:prSet custT="1"/>
      <dgm:spPr/>
      <dgm:t>
        <a:bodyPr/>
        <a:lstStyle/>
        <a:p>
          <a:pPr rtl="0">
            <a:buFont typeface="+mj-lt"/>
            <a:buAutoNum type="alphaUcPeriod"/>
          </a:pPr>
          <a:r>
            <a:rPr lang="en-US" sz="2400" dirty="0"/>
            <a:t>All of the above</a:t>
          </a:r>
          <a:r>
            <a:rPr lang="en-US" sz="2400" dirty="0">
              <a:latin typeface="Arial" panose="020B0604020202020204"/>
            </a:rPr>
            <a:t> </a:t>
          </a:r>
          <a:endParaRPr lang="en-US" sz="2400" dirty="0"/>
        </a:p>
      </dgm:t>
    </dgm:pt>
    <dgm:pt modelId="{DA975727-0C75-4EF7-8525-C0881153B3DD}" type="parTrans" cxnId="{CDD44521-9A11-457D-B0BA-BFE59366F939}">
      <dgm:prSet/>
      <dgm:spPr/>
      <dgm:t>
        <a:bodyPr/>
        <a:lstStyle/>
        <a:p>
          <a:endParaRPr lang="en-US"/>
        </a:p>
      </dgm:t>
    </dgm:pt>
    <dgm:pt modelId="{30A07C46-AD78-4513-9F65-C2D7659E3E11}" type="sibTrans" cxnId="{CDD44521-9A11-457D-B0BA-BFE59366F939}">
      <dgm:prSet/>
      <dgm:spPr/>
      <dgm:t>
        <a:bodyPr/>
        <a:lstStyle/>
        <a:p>
          <a:endParaRPr lang="en-US"/>
        </a:p>
      </dgm:t>
    </dgm:pt>
    <dgm:pt modelId="{E455C669-A04E-4A5C-A1E2-E4C3983BBBE5}">
      <dgm:prSet phldr="0" custT="1"/>
      <dgm:spPr/>
      <dgm:t>
        <a:bodyPr/>
        <a:lstStyle/>
        <a:p>
          <a:pPr rtl="0"/>
          <a:endParaRPr lang="en-US" sz="2400" dirty="0">
            <a:latin typeface="Arial" panose="020B0604020202020204"/>
          </a:endParaRPr>
        </a:p>
      </dgm:t>
    </dgm:pt>
    <dgm:pt modelId="{07CECF71-0DF8-4007-9535-B2D45D3A7B94}" type="parTrans" cxnId="{6ADEC6D0-4F80-4C7E-A0BB-861A2A406B51}">
      <dgm:prSet/>
      <dgm:spPr/>
      <dgm:t>
        <a:bodyPr/>
        <a:lstStyle/>
        <a:p>
          <a:endParaRPr lang="en-US"/>
        </a:p>
      </dgm:t>
    </dgm:pt>
    <dgm:pt modelId="{32B3965F-AE7D-4CD8-871A-32D1776B9B77}" type="sibTrans" cxnId="{6ADEC6D0-4F80-4C7E-A0BB-861A2A406B51}">
      <dgm:prSet/>
      <dgm:spPr/>
      <dgm:t>
        <a:bodyPr/>
        <a:lstStyle/>
        <a:p>
          <a:endParaRPr lang="en-US"/>
        </a:p>
      </dgm:t>
    </dgm:pt>
    <dgm:pt modelId="{D2485B1B-5556-4AD3-90AB-ACA7CC0ACAB1}">
      <dgm:prSet phldr="0" custT="1"/>
      <dgm:spPr/>
      <dgm:t>
        <a:bodyPr/>
        <a:lstStyle/>
        <a:p>
          <a:pPr rtl="0">
            <a:buFont typeface="+mj-lt"/>
            <a:buAutoNum type="alphaUcPeriod"/>
          </a:pPr>
          <a:r>
            <a:rPr lang="en-US" sz="2400" dirty="0">
              <a:latin typeface="Arial" panose="020B0604020202020204"/>
            </a:rPr>
            <a:t>You do not recognize the senders name or email.</a:t>
          </a:r>
        </a:p>
      </dgm:t>
    </dgm:pt>
    <dgm:pt modelId="{9C80A57C-4A95-4966-9956-BEAD5F1F2D19}" type="parTrans" cxnId="{E3134184-6B66-444A-85E0-4751DFD93462}">
      <dgm:prSet/>
      <dgm:spPr/>
      <dgm:t>
        <a:bodyPr/>
        <a:lstStyle/>
        <a:p>
          <a:endParaRPr lang="en-US"/>
        </a:p>
      </dgm:t>
    </dgm:pt>
    <dgm:pt modelId="{7585D2A1-3FAD-495B-9CEA-982B29F708CE}" type="sibTrans" cxnId="{E3134184-6B66-444A-85E0-4751DFD93462}">
      <dgm:prSet/>
      <dgm:spPr/>
      <dgm:t>
        <a:bodyPr/>
        <a:lstStyle/>
        <a:p>
          <a:endParaRPr lang="en-US"/>
        </a:p>
      </dgm:t>
    </dgm:pt>
    <dgm:pt modelId="{C6020CCF-B8E0-40D0-8E65-3A1A09A69EA8}" type="pres">
      <dgm:prSet presAssocID="{24C12262-1651-451D-BF68-E015142A264C}" presName="linear" presStyleCnt="0">
        <dgm:presLayoutVars>
          <dgm:animLvl val="lvl"/>
          <dgm:resizeHandles val="exact"/>
        </dgm:presLayoutVars>
      </dgm:prSet>
      <dgm:spPr/>
    </dgm:pt>
    <dgm:pt modelId="{A310603B-CEF9-4CFD-9C51-46C284848165}" type="pres">
      <dgm:prSet presAssocID="{0BD94AF1-6D80-407D-A371-B8440A25E721}" presName="parentText" presStyleLbl="node1" presStyleIdx="0" presStyleCnt="1" custLinFactNeighborX="-1853" custLinFactNeighborY="-11834">
        <dgm:presLayoutVars>
          <dgm:chMax val="0"/>
          <dgm:bulletEnabled val="1"/>
        </dgm:presLayoutVars>
      </dgm:prSet>
      <dgm:spPr/>
    </dgm:pt>
    <dgm:pt modelId="{D7B5E5BD-9F66-46CA-82BF-912F7B6E56E9}" type="pres">
      <dgm:prSet presAssocID="{0BD94AF1-6D80-407D-A371-B8440A25E721}" presName="childText" presStyleLbl="revTx" presStyleIdx="0" presStyleCnt="1">
        <dgm:presLayoutVars>
          <dgm:bulletEnabled val="1"/>
        </dgm:presLayoutVars>
      </dgm:prSet>
      <dgm:spPr/>
    </dgm:pt>
  </dgm:ptLst>
  <dgm:cxnLst>
    <dgm:cxn modelId="{CDD44521-9A11-457D-B0BA-BFE59366F939}" srcId="{0BD94AF1-6D80-407D-A371-B8440A25E721}" destId="{6339412F-39D5-47DC-AD10-70F225D8936A}" srcOrd="4" destOrd="0" parTransId="{DA975727-0C75-4EF7-8525-C0881153B3DD}" sibTransId="{30A07C46-AD78-4513-9F65-C2D7659E3E11}"/>
    <dgm:cxn modelId="{3C6B6F24-E03C-4300-8925-6F7BAD9AB3A1}" type="presOf" srcId="{E455C669-A04E-4A5C-A1E2-E4C3983BBBE5}" destId="{D7B5E5BD-9F66-46CA-82BF-912F7B6E56E9}" srcOrd="0" destOrd="0" presId="urn:microsoft.com/office/officeart/2005/8/layout/vList2"/>
    <dgm:cxn modelId="{5548A624-B914-441E-A59B-A084C875721A}" type="presOf" srcId="{D5A1E893-9AC5-49EB-9CD8-FA2FF8349607}" destId="{D7B5E5BD-9F66-46CA-82BF-912F7B6E56E9}" srcOrd="0" destOrd="1" presId="urn:microsoft.com/office/officeart/2005/8/layout/vList2"/>
    <dgm:cxn modelId="{81A18B4D-A444-4623-B463-2DFF8EA642C1}" type="presOf" srcId="{0BD94AF1-6D80-407D-A371-B8440A25E721}" destId="{A310603B-CEF9-4CFD-9C51-46C284848165}" srcOrd="0" destOrd="0" presId="urn:microsoft.com/office/officeart/2005/8/layout/vList2"/>
    <dgm:cxn modelId="{1FAA0F5E-8D77-4392-A0FF-CED9D27E8381}" type="presOf" srcId="{D2485B1B-5556-4AD3-90AB-ACA7CC0ACAB1}" destId="{D7B5E5BD-9F66-46CA-82BF-912F7B6E56E9}" srcOrd="0" destOrd="2" presId="urn:microsoft.com/office/officeart/2005/8/layout/vList2"/>
    <dgm:cxn modelId="{E3134184-6B66-444A-85E0-4751DFD93462}" srcId="{0BD94AF1-6D80-407D-A371-B8440A25E721}" destId="{D2485B1B-5556-4AD3-90AB-ACA7CC0ACAB1}" srcOrd="2" destOrd="0" parTransId="{9C80A57C-4A95-4966-9956-BEAD5F1F2D19}" sibTransId="{7585D2A1-3FAD-495B-9CEA-982B29F708CE}"/>
    <dgm:cxn modelId="{3F61D886-D35A-45F2-93CA-747105AD6061}" srcId="{24C12262-1651-451D-BF68-E015142A264C}" destId="{0BD94AF1-6D80-407D-A371-B8440A25E721}" srcOrd="0" destOrd="0" parTransId="{F21D4DA8-8E53-4611-A5E3-B84E71D3B0E4}" sibTransId="{2BFC31F7-7929-4399-86E9-BFBBC2B54B81}"/>
    <dgm:cxn modelId="{332643A6-6927-4AA6-A9EB-9B1B1DE41F38}" type="presOf" srcId="{03C10175-8FF8-4A0D-918D-7162807E12AB}" destId="{D7B5E5BD-9F66-46CA-82BF-912F7B6E56E9}" srcOrd="0" destOrd="3" presId="urn:microsoft.com/office/officeart/2005/8/layout/vList2"/>
    <dgm:cxn modelId="{0504C3B0-60EB-481D-8236-947E2B076770}" type="presOf" srcId="{24C12262-1651-451D-BF68-E015142A264C}" destId="{C6020CCF-B8E0-40D0-8E65-3A1A09A69EA8}" srcOrd="0" destOrd="0" presId="urn:microsoft.com/office/officeart/2005/8/layout/vList2"/>
    <dgm:cxn modelId="{EB307FB9-0C70-4103-B216-CEBC16F6F8DF}" type="presOf" srcId="{6339412F-39D5-47DC-AD10-70F225D8936A}" destId="{D7B5E5BD-9F66-46CA-82BF-912F7B6E56E9}" srcOrd="0" destOrd="4" presId="urn:microsoft.com/office/officeart/2005/8/layout/vList2"/>
    <dgm:cxn modelId="{6ADEC6D0-4F80-4C7E-A0BB-861A2A406B51}" srcId="{0BD94AF1-6D80-407D-A371-B8440A25E721}" destId="{E455C669-A04E-4A5C-A1E2-E4C3983BBBE5}" srcOrd="0" destOrd="0" parTransId="{07CECF71-0DF8-4007-9535-B2D45D3A7B94}" sibTransId="{32B3965F-AE7D-4CD8-871A-32D1776B9B77}"/>
    <dgm:cxn modelId="{FC388BD9-6D70-4A7C-9CD3-5CB99FF4020A}" srcId="{0BD94AF1-6D80-407D-A371-B8440A25E721}" destId="{D5A1E893-9AC5-49EB-9CD8-FA2FF8349607}" srcOrd="1" destOrd="0" parTransId="{C5EA7DC6-2FA4-4B1E-B6BF-C8CC210B5EFA}" sibTransId="{670BCF7D-044B-4479-8D42-55299219F692}"/>
    <dgm:cxn modelId="{09E881F0-9D10-4057-8FB4-A631C57EF82E}" srcId="{0BD94AF1-6D80-407D-A371-B8440A25E721}" destId="{03C10175-8FF8-4A0D-918D-7162807E12AB}" srcOrd="3" destOrd="0" parTransId="{1B41946C-1E9C-450F-A284-CDD70F0E5DD5}" sibTransId="{7FC11005-C3D9-4B75-9318-3844E57ECBDF}"/>
    <dgm:cxn modelId="{2FABDC24-45F5-4222-ABEF-44A2C5EAF166}" type="presParOf" srcId="{C6020CCF-B8E0-40D0-8E65-3A1A09A69EA8}" destId="{A310603B-CEF9-4CFD-9C51-46C284848165}" srcOrd="0" destOrd="0" presId="urn:microsoft.com/office/officeart/2005/8/layout/vList2"/>
    <dgm:cxn modelId="{62FB9FF6-5B20-4F0B-A77A-4FA69C4B5B37}" type="presParOf" srcId="{C6020CCF-B8E0-40D0-8E65-3A1A09A69EA8}" destId="{D7B5E5BD-9F66-46CA-82BF-912F7B6E56E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2C283-CEC4-414F-9073-E2F384842A3A}">
      <dsp:nvSpPr>
        <dsp:cNvPr id="0" name=""/>
        <dsp:cNvSpPr/>
      </dsp:nvSpPr>
      <dsp:spPr>
        <a:xfrm>
          <a:off x="0" y="372919"/>
          <a:ext cx="6666833" cy="608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YOU make a difference</a:t>
          </a:r>
        </a:p>
      </dsp:txBody>
      <dsp:txXfrm>
        <a:off x="29700" y="402619"/>
        <a:ext cx="6607433" cy="549000"/>
      </dsp:txXfrm>
    </dsp:sp>
    <dsp:sp modelId="{A941956F-CB73-4E8F-8411-29DC4B120DF5}">
      <dsp:nvSpPr>
        <dsp:cNvPr id="0" name=""/>
        <dsp:cNvSpPr/>
      </dsp:nvSpPr>
      <dsp:spPr>
        <a:xfrm>
          <a:off x="0" y="1056199"/>
          <a:ext cx="6666833" cy="608400"/>
        </a:xfrm>
        <a:prstGeom prst="roundRect">
          <a:avLst/>
        </a:prstGeom>
        <a:gradFill rotWithShape="0">
          <a:gsLst>
            <a:gs pos="0">
              <a:schemeClr val="accent5">
                <a:hueOff val="-24616"/>
                <a:satOff val="5294"/>
                <a:lumOff val="-9575"/>
                <a:alphaOff val="0"/>
                <a:satMod val="103000"/>
                <a:lumMod val="102000"/>
                <a:tint val="94000"/>
              </a:schemeClr>
            </a:gs>
            <a:gs pos="50000">
              <a:schemeClr val="accent5">
                <a:hueOff val="-24616"/>
                <a:satOff val="5294"/>
                <a:lumOff val="-9575"/>
                <a:alphaOff val="0"/>
                <a:satMod val="110000"/>
                <a:lumMod val="100000"/>
                <a:shade val="100000"/>
              </a:schemeClr>
            </a:gs>
            <a:gs pos="100000">
              <a:schemeClr val="accent5">
                <a:hueOff val="-24616"/>
                <a:satOff val="5294"/>
                <a:lumOff val="-95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Impacts to Healthcare</a:t>
          </a:r>
        </a:p>
      </dsp:txBody>
      <dsp:txXfrm>
        <a:off x="29700" y="1085899"/>
        <a:ext cx="6607433" cy="549000"/>
      </dsp:txXfrm>
    </dsp:sp>
    <dsp:sp modelId="{CABC0FF3-7AC3-4480-AAAD-9ECF2FCC8AA2}">
      <dsp:nvSpPr>
        <dsp:cNvPr id="0" name=""/>
        <dsp:cNvSpPr/>
      </dsp:nvSpPr>
      <dsp:spPr>
        <a:xfrm>
          <a:off x="0" y="1739479"/>
          <a:ext cx="6666833" cy="608400"/>
        </a:xfrm>
        <a:prstGeom prst="roundRect">
          <a:avLst/>
        </a:prstGeom>
        <a:gradFill rotWithShape="0">
          <a:gsLst>
            <a:gs pos="0">
              <a:schemeClr val="accent5">
                <a:hueOff val="-49232"/>
                <a:satOff val="10589"/>
                <a:lumOff val="-19150"/>
                <a:alphaOff val="0"/>
                <a:satMod val="103000"/>
                <a:lumMod val="102000"/>
                <a:tint val="94000"/>
              </a:schemeClr>
            </a:gs>
            <a:gs pos="50000">
              <a:schemeClr val="accent5">
                <a:hueOff val="-49232"/>
                <a:satOff val="10589"/>
                <a:lumOff val="-19150"/>
                <a:alphaOff val="0"/>
                <a:satMod val="110000"/>
                <a:lumMod val="100000"/>
                <a:shade val="100000"/>
              </a:schemeClr>
            </a:gs>
            <a:gs pos="100000">
              <a:schemeClr val="accent5">
                <a:hueOff val="-49232"/>
                <a:satOff val="10589"/>
                <a:lumOff val="-1915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What is Social Engineering?</a:t>
          </a:r>
        </a:p>
      </dsp:txBody>
      <dsp:txXfrm>
        <a:off x="29700" y="1769179"/>
        <a:ext cx="6607433" cy="549000"/>
      </dsp:txXfrm>
    </dsp:sp>
    <dsp:sp modelId="{549BE06C-40CD-4C40-9EC8-F7EC3D72022A}">
      <dsp:nvSpPr>
        <dsp:cNvPr id="0" name=""/>
        <dsp:cNvSpPr/>
      </dsp:nvSpPr>
      <dsp:spPr>
        <a:xfrm>
          <a:off x="0" y="2422759"/>
          <a:ext cx="6666833" cy="608400"/>
        </a:xfrm>
        <a:prstGeom prst="roundRect">
          <a:avLst/>
        </a:prstGeom>
        <a:gradFill rotWithShape="0">
          <a:gsLst>
            <a:gs pos="0">
              <a:schemeClr val="accent5">
                <a:hueOff val="-73848"/>
                <a:satOff val="15883"/>
                <a:lumOff val="-28725"/>
                <a:alphaOff val="0"/>
                <a:satMod val="103000"/>
                <a:lumMod val="102000"/>
                <a:tint val="94000"/>
              </a:schemeClr>
            </a:gs>
            <a:gs pos="50000">
              <a:schemeClr val="accent5">
                <a:hueOff val="-73848"/>
                <a:satOff val="15883"/>
                <a:lumOff val="-28725"/>
                <a:alphaOff val="0"/>
                <a:satMod val="110000"/>
                <a:lumMod val="100000"/>
                <a:shade val="100000"/>
              </a:schemeClr>
            </a:gs>
            <a:gs pos="100000">
              <a:schemeClr val="accent5">
                <a:hueOff val="-73848"/>
                <a:satOff val="15883"/>
                <a:lumOff val="-2872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What </a:t>
          </a:r>
          <a:r>
            <a:rPr lang="en-US" sz="2600" kern="1200" dirty="0">
              <a:latin typeface="Arial" panose="020B0604020202020204"/>
            </a:rPr>
            <a:t>You</a:t>
          </a:r>
          <a:r>
            <a:rPr lang="en-US" sz="2600" kern="1200" dirty="0"/>
            <a:t> </a:t>
          </a:r>
          <a:r>
            <a:rPr lang="en-US" sz="2600" kern="1200" dirty="0">
              <a:latin typeface="Arial" panose="020B0604020202020204"/>
            </a:rPr>
            <a:t>Need</a:t>
          </a:r>
          <a:r>
            <a:rPr lang="en-US" sz="2600" kern="1200" dirty="0"/>
            <a:t> to </a:t>
          </a:r>
          <a:r>
            <a:rPr lang="en-US" sz="2600" kern="1200" dirty="0">
              <a:latin typeface="Arial" panose="020B0604020202020204"/>
            </a:rPr>
            <a:t>Look</a:t>
          </a:r>
          <a:r>
            <a:rPr lang="en-US" sz="2600" kern="1200" dirty="0"/>
            <a:t> </a:t>
          </a:r>
          <a:r>
            <a:rPr lang="en-US" sz="2600" kern="1200" dirty="0">
              <a:latin typeface="Arial" panose="020B0604020202020204"/>
            </a:rPr>
            <a:t>For</a:t>
          </a:r>
          <a:endParaRPr lang="en-US" sz="2600" kern="1200" dirty="0"/>
        </a:p>
      </dsp:txBody>
      <dsp:txXfrm>
        <a:off x="29700" y="2452459"/>
        <a:ext cx="6607433" cy="549000"/>
      </dsp:txXfrm>
    </dsp:sp>
    <dsp:sp modelId="{D14A72CB-DA0E-492B-9D58-B201D45D80CD}">
      <dsp:nvSpPr>
        <dsp:cNvPr id="0" name=""/>
        <dsp:cNvSpPr/>
      </dsp:nvSpPr>
      <dsp:spPr>
        <a:xfrm>
          <a:off x="0" y="3106040"/>
          <a:ext cx="6666833" cy="608400"/>
        </a:xfrm>
        <a:prstGeom prst="roundRect">
          <a:avLst/>
        </a:prstGeom>
        <a:gradFill rotWithShape="0">
          <a:gsLst>
            <a:gs pos="0">
              <a:schemeClr val="accent5">
                <a:hueOff val="-98464"/>
                <a:satOff val="21177"/>
                <a:lumOff val="-38299"/>
                <a:alphaOff val="0"/>
                <a:satMod val="103000"/>
                <a:lumMod val="102000"/>
                <a:tint val="94000"/>
              </a:schemeClr>
            </a:gs>
            <a:gs pos="50000">
              <a:schemeClr val="accent5">
                <a:hueOff val="-98464"/>
                <a:satOff val="21177"/>
                <a:lumOff val="-38299"/>
                <a:alphaOff val="0"/>
                <a:satMod val="110000"/>
                <a:lumMod val="100000"/>
                <a:shade val="100000"/>
              </a:schemeClr>
            </a:gs>
            <a:gs pos="100000">
              <a:schemeClr val="accent5">
                <a:hueOff val="-98464"/>
                <a:satOff val="21177"/>
                <a:lumOff val="-3829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Let’s </a:t>
          </a:r>
          <a:r>
            <a:rPr lang="en-US" sz="2600" kern="1200" dirty="0">
              <a:latin typeface="Arial" panose="020B0604020202020204"/>
            </a:rPr>
            <a:t>Go</a:t>
          </a:r>
          <a:r>
            <a:rPr lang="en-US" sz="2600" kern="1200" dirty="0"/>
            <a:t> Phishing</a:t>
          </a:r>
        </a:p>
      </dsp:txBody>
      <dsp:txXfrm>
        <a:off x="29700" y="3135740"/>
        <a:ext cx="6607433" cy="549000"/>
      </dsp:txXfrm>
    </dsp:sp>
    <dsp:sp modelId="{F6186FBD-5DA8-402C-9392-36EE79931A60}">
      <dsp:nvSpPr>
        <dsp:cNvPr id="0" name=""/>
        <dsp:cNvSpPr/>
      </dsp:nvSpPr>
      <dsp:spPr>
        <a:xfrm>
          <a:off x="0" y="3789320"/>
          <a:ext cx="6666833" cy="608400"/>
        </a:xfrm>
        <a:prstGeom prst="roundRect">
          <a:avLst/>
        </a:prstGeom>
        <a:gradFill rotWithShape="0">
          <a:gsLst>
            <a:gs pos="0">
              <a:schemeClr val="accent5">
                <a:hueOff val="-123080"/>
                <a:satOff val="26472"/>
                <a:lumOff val="-47874"/>
                <a:alphaOff val="0"/>
                <a:satMod val="103000"/>
                <a:lumMod val="102000"/>
                <a:tint val="94000"/>
              </a:schemeClr>
            </a:gs>
            <a:gs pos="50000">
              <a:schemeClr val="accent5">
                <a:hueOff val="-123080"/>
                <a:satOff val="26472"/>
                <a:lumOff val="-47874"/>
                <a:alphaOff val="0"/>
                <a:satMod val="110000"/>
                <a:lumMod val="100000"/>
                <a:shade val="100000"/>
              </a:schemeClr>
            </a:gs>
            <a:gs pos="100000">
              <a:schemeClr val="accent5">
                <a:hueOff val="-123080"/>
                <a:satOff val="26472"/>
                <a:lumOff val="-4787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Lesson Scenarios and Knowledge </a:t>
          </a:r>
          <a:r>
            <a:rPr lang="en-US" sz="2600" kern="1200" dirty="0">
              <a:latin typeface="Arial" panose="020B0604020202020204"/>
            </a:rPr>
            <a:t>Checks</a:t>
          </a:r>
          <a:endParaRPr lang="en-US" sz="2600" kern="1200" dirty="0"/>
        </a:p>
      </dsp:txBody>
      <dsp:txXfrm>
        <a:off x="29700" y="3819020"/>
        <a:ext cx="6607433" cy="549000"/>
      </dsp:txXfrm>
    </dsp:sp>
    <dsp:sp modelId="{8344281B-4AF2-4CA8-8F2D-0E7BF3C49E70}">
      <dsp:nvSpPr>
        <dsp:cNvPr id="0" name=""/>
        <dsp:cNvSpPr/>
      </dsp:nvSpPr>
      <dsp:spPr>
        <a:xfrm>
          <a:off x="0" y="4472600"/>
          <a:ext cx="6666833" cy="608400"/>
        </a:xfrm>
        <a:prstGeom prst="roundRect">
          <a:avLst/>
        </a:prstGeom>
        <a:gradFill rotWithShape="0">
          <a:gsLst>
            <a:gs pos="0">
              <a:schemeClr val="accent5">
                <a:hueOff val="-147696"/>
                <a:satOff val="31766"/>
                <a:lumOff val="-57449"/>
                <a:alphaOff val="0"/>
                <a:satMod val="103000"/>
                <a:lumMod val="102000"/>
                <a:tint val="94000"/>
              </a:schemeClr>
            </a:gs>
            <a:gs pos="50000">
              <a:schemeClr val="accent5">
                <a:hueOff val="-147696"/>
                <a:satOff val="31766"/>
                <a:lumOff val="-57449"/>
                <a:alphaOff val="0"/>
                <a:satMod val="110000"/>
                <a:lumMod val="100000"/>
                <a:shade val="100000"/>
              </a:schemeClr>
            </a:gs>
            <a:gs pos="100000">
              <a:schemeClr val="accent5">
                <a:hueOff val="-147696"/>
                <a:satOff val="31766"/>
                <a:lumOff val="-574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Internet and </a:t>
          </a:r>
          <a:r>
            <a:rPr lang="en-US" sz="2600" kern="1200" dirty="0">
              <a:latin typeface="Arial" panose="020B0604020202020204"/>
            </a:rPr>
            <a:t>Email</a:t>
          </a:r>
          <a:r>
            <a:rPr lang="en-US" sz="2600" kern="1200" dirty="0"/>
            <a:t> </a:t>
          </a:r>
          <a:r>
            <a:rPr lang="en-US" sz="2600" kern="1200" dirty="0">
              <a:latin typeface="Arial" panose="020B0604020202020204"/>
            </a:rPr>
            <a:t>Checklist</a:t>
          </a:r>
          <a:endParaRPr lang="en-US" sz="2600" kern="1200" dirty="0"/>
        </a:p>
      </dsp:txBody>
      <dsp:txXfrm>
        <a:off x="29700" y="4502300"/>
        <a:ext cx="6607433" cy="5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0603B-CEF9-4CFD-9C51-46C284848165}">
      <dsp:nvSpPr>
        <dsp:cNvPr id="0" name=""/>
        <dsp:cNvSpPr/>
      </dsp:nvSpPr>
      <dsp:spPr>
        <a:xfrm>
          <a:off x="0" y="113078"/>
          <a:ext cx="6666833" cy="216742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There are a few clues to watch for if you suspect the e-mail you received is suspicious.</a:t>
          </a:r>
          <a:r>
            <a:rPr lang="en-US" sz="3200" kern="1200" dirty="0">
              <a:latin typeface="Arial" panose="020B0604020202020204"/>
            </a:rPr>
            <a:t> </a:t>
          </a:r>
          <a:r>
            <a:rPr lang="en-US" sz="3200" kern="1200" dirty="0"/>
            <a:t> Select all that apply.</a:t>
          </a:r>
          <a:endParaRPr lang="en-US" sz="3200" kern="1200" dirty="0">
            <a:latin typeface="Arial" panose="020B0604020202020204"/>
          </a:endParaRPr>
        </a:p>
      </dsp:txBody>
      <dsp:txXfrm>
        <a:off x="105805" y="218883"/>
        <a:ext cx="6455223" cy="1955815"/>
      </dsp:txXfrm>
    </dsp:sp>
    <dsp:sp modelId="{D7B5E5BD-9F66-46CA-82BF-912F7B6E56E9}">
      <dsp:nvSpPr>
        <dsp:cNvPr id="0" name=""/>
        <dsp:cNvSpPr/>
      </dsp:nvSpPr>
      <dsp:spPr>
        <a:xfrm>
          <a:off x="0" y="2622840"/>
          <a:ext cx="6666833" cy="289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0480" rIns="170688" bIns="30480" numCol="1" spcCol="1270" anchor="t" anchorCtr="0">
          <a:noAutofit/>
        </a:bodyPr>
        <a:lstStyle/>
        <a:p>
          <a:pPr marL="228600" lvl="1" indent="-228600" algn="l" defTabSz="1066800" rtl="0">
            <a:lnSpc>
              <a:spcPct val="90000"/>
            </a:lnSpc>
            <a:spcBef>
              <a:spcPct val="0"/>
            </a:spcBef>
            <a:spcAft>
              <a:spcPct val="20000"/>
            </a:spcAft>
            <a:buChar char="•"/>
          </a:pPr>
          <a:endParaRPr lang="en-US" sz="2400" kern="1200" dirty="0">
            <a:latin typeface="Arial" panose="020B0604020202020204"/>
          </a:endParaRPr>
        </a:p>
        <a:p>
          <a:pPr marL="228600" lvl="1" indent="-228600" algn="l" defTabSz="1066800">
            <a:lnSpc>
              <a:spcPct val="90000"/>
            </a:lnSpc>
            <a:spcBef>
              <a:spcPct val="0"/>
            </a:spcBef>
            <a:spcAft>
              <a:spcPct val="20000"/>
            </a:spcAft>
            <a:buFont typeface="+mj-lt"/>
            <a:buAutoNum type="alphaUcPeriod"/>
          </a:pPr>
          <a:r>
            <a:rPr lang="en-US" sz="2400" kern="1200" dirty="0">
              <a:latin typeface="Arial" panose="020B0604020202020204"/>
            </a:rPr>
            <a:t>The</a:t>
          </a:r>
          <a:r>
            <a:rPr lang="en-US" sz="2400" kern="1200" dirty="0"/>
            <a:t> email contains several grammar and spelling errors.</a:t>
          </a:r>
        </a:p>
        <a:p>
          <a:pPr marL="228600" lvl="1" indent="-228600" algn="l" defTabSz="1066800" rtl="0">
            <a:lnSpc>
              <a:spcPct val="90000"/>
            </a:lnSpc>
            <a:spcBef>
              <a:spcPct val="0"/>
            </a:spcBef>
            <a:spcAft>
              <a:spcPct val="20000"/>
            </a:spcAft>
            <a:buFont typeface="+mj-lt"/>
            <a:buAutoNum type="alphaUcPeriod"/>
          </a:pPr>
          <a:r>
            <a:rPr lang="en-US" sz="2400" kern="1200" dirty="0">
              <a:latin typeface="Arial" panose="020B0604020202020204"/>
            </a:rPr>
            <a:t>You do not recognize the senders name or email.</a:t>
          </a:r>
        </a:p>
        <a:p>
          <a:pPr marL="228600" lvl="1" indent="-228600" algn="l" defTabSz="1066800">
            <a:lnSpc>
              <a:spcPct val="90000"/>
            </a:lnSpc>
            <a:spcBef>
              <a:spcPct val="0"/>
            </a:spcBef>
            <a:spcAft>
              <a:spcPct val="20000"/>
            </a:spcAft>
            <a:buFont typeface="+mj-lt"/>
            <a:buAutoNum type="alphaUcPeriod"/>
          </a:pPr>
          <a:r>
            <a:rPr lang="en-US" sz="2400" kern="1200" dirty="0"/>
            <a:t>The “from address” does not match the “sender” name.</a:t>
          </a:r>
        </a:p>
        <a:p>
          <a:pPr marL="228600" lvl="1" indent="-228600" algn="l" defTabSz="1066800" rtl="0">
            <a:lnSpc>
              <a:spcPct val="90000"/>
            </a:lnSpc>
            <a:spcBef>
              <a:spcPct val="0"/>
            </a:spcBef>
            <a:spcAft>
              <a:spcPct val="20000"/>
            </a:spcAft>
            <a:buFont typeface="+mj-lt"/>
            <a:buAutoNum type="alphaUcPeriod"/>
          </a:pPr>
          <a:r>
            <a:rPr lang="en-US" sz="2400" kern="1200" dirty="0"/>
            <a:t>All of the above</a:t>
          </a:r>
          <a:r>
            <a:rPr lang="en-US" sz="2400" kern="1200" dirty="0">
              <a:latin typeface="Arial" panose="020B0604020202020204"/>
            </a:rPr>
            <a:t> </a:t>
          </a:r>
          <a:endParaRPr lang="en-US" sz="2400" kern="1200" dirty="0"/>
        </a:p>
      </dsp:txBody>
      <dsp:txXfrm>
        <a:off x="0" y="2622840"/>
        <a:ext cx="6666833" cy="28928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287D-8441-8B47-9B79-49D12638B8A1}" type="datetimeFigureOut">
              <a:rPr lang="en-US" smtClean="0"/>
              <a:t>6/9/26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9C274-25C0-7743-8ECE-18FFA887585C}" type="slidenum">
              <a:rPr lang="en-US" smtClean="0"/>
              <a:t>‹#›</a:t>
            </a:fld>
            <a:endParaRPr lang="en-US" dirty="0"/>
          </a:p>
        </p:txBody>
      </p:sp>
    </p:spTree>
    <p:extLst>
      <p:ext uri="{BB962C8B-B14F-4D97-AF65-F5344CB8AC3E}">
        <p14:creationId xmlns:p14="http://schemas.microsoft.com/office/powerpoint/2010/main" val="154321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ea typeface="Calibri" panose="020F0502020204030204" pitchFamily="34" charset="0"/>
                <a:cs typeface="Times New Roman" panose="02020603050405020304" pitchFamily="18" charset="0"/>
              </a:rPr>
              <a:t>Narrator:</a:t>
            </a:r>
          </a:p>
          <a:p>
            <a:pPr>
              <a:lnSpc>
                <a:spcPct val="115000"/>
              </a:lnSpc>
            </a:pPr>
            <a:r>
              <a:rPr lang="en-US" sz="1200" dirty="0">
                <a:ea typeface="Calibri" panose="020F0502020204030204" pitchFamily="34" charset="0"/>
                <a:cs typeface="Times New Roman" panose="02020603050405020304" pitchFamily="18" charset="0"/>
              </a:rPr>
              <a:t>This PowerPoint presentation provides an introduction to the topic of Social Engineering, what this is, and how you can protect yourself and your organization from serious security threats.  It will introduce the various forms of social engineering such as phishing and smishing attempts and how to recognize them.  Most importantly, it will outline the role we all have in protecting the data we have at our fingertips.  We are the first line of defense, so let’s be sure we know how to recognize a cyberattack and how to report it to your designated IT personnel.  </a:t>
            </a:r>
          </a:p>
          <a:p>
            <a:pPr>
              <a:lnSpc>
                <a:spcPct val="115000"/>
              </a:lnSpc>
            </a:pPr>
            <a:r>
              <a:rPr lang="en-US" sz="1200" dirty="0">
                <a:ea typeface="Calibri" panose="020F0502020204030204" pitchFamily="34" charset="0"/>
                <a:cs typeface="Times New Roman" panose="02020603050405020304" pitchFamily="18" charset="0"/>
              </a:rPr>
              <a:t>This intent of this presentation is to increase your awareness of the topic of Social Engineering in the following areas:</a:t>
            </a:r>
          </a:p>
          <a:p>
            <a:pPr>
              <a:lnSpc>
                <a:spcPct val="115000"/>
              </a:lnSpc>
            </a:pPr>
            <a:endParaRPr lang="en-US" sz="1200" dirty="0">
              <a:ea typeface="Calibri" panose="020F0502020204030204" pitchFamily="34" charset="0"/>
              <a:cs typeface="Times New Roman" panose="02020603050405020304" pitchFamily="18" charset="0"/>
            </a:endParaRP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Recognize your role in in protecting against cyber attacks</a:t>
            </a: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Define Social Engineering and the various methods of cyber attacks</a:t>
            </a: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Identify the warning signs of a social engineering attempt</a:t>
            </a: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Reduce the risks by reporting suspicious activity immediately</a:t>
            </a:r>
          </a:p>
          <a:p>
            <a:pPr marL="228600" indent="0" algn="l">
              <a:lnSpc>
                <a:spcPct val="115000"/>
              </a:lnSpc>
              <a:buFont typeface="Arial" panose="020B0604020202020204" pitchFamily="34" charset="0"/>
              <a:buNone/>
            </a:pPr>
            <a:endParaRPr lang="en-US" sz="1200" b="0" i="0" dirty="0">
              <a:solidFill>
                <a:schemeClr val="tx1"/>
              </a:solidFill>
              <a:effectLst/>
              <a:latin typeface="+mn-lt"/>
              <a:cs typeface="Times New Roman" panose="02020603050405020304" pitchFamily="18" charset="0"/>
            </a:endParaRPr>
          </a:p>
          <a:p>
            <a:pPr marL="228600" indent="0" algn="l">
              <a:lnSpc>
                <a:spcPct val="115000"/>
              </a:lnSpc>
              <a:buFont typeface="Arial" panose="020B0604020202020204" pitchFamily="34" charset="0"/>
              <a:buNone/>
            </a:pPr>
            <a:r>
              <a:rPr lang="en-US" sz="1200" b="0" i="0" dirty="0">
                <a:solidFill>
                  <a:schemeClr val="tx1"/>
                </a:solidFill>
                <a:effectLst/>
                <a:latin typeface="+mn-lt"/>
                <a:cs typeface="Times New Roman" panose="02020603050405020304" pitchFamily="18" charset="0"/>
              </a:rPr>
              <a:t>Narrator: you can decide how you want to use the Knowledge Checks included in this presentation intended to a</a:t>
            </a:r>
            <a:r>
              <a:rPr lang="en-US" sz="1100" b="0" i="0" dirty="0">
                <a:solidFill>
                  <a:srgbClr val="000000"/>
                </a:solidFill>
                <a:effectLst/>
                <a:latin typeface="Calibri" panose="020F0502020204030204" pitchFamily="34" charset="0"/>
              </a:rPr>
              <a:t>ssist in reinforcing the learning.  You could use these in a polling option if online learning, as an example or just ask the questions out loud in a meeting/classroom environment.  A Certificate of Completion will be provided for your use if you choose to use them to document this event.  </a:t>
            </a:r>
            <a:endParaRPr lang="en-US" sz="1200" dirty="0">
              <a:ea typeface="Calibri" panose="020F0502020204030204" pitchFamily="34" charset="0"/>
              <a:cs typeface="Times New Roman" panose="02020603050405020304" pitchFamily="18" charset="0"/>
            </a:endParaRPr>
          </a:p>
          <a:p>
            <a:pPr>
              <a:lnSpc>
                <a:spcPct val="115000"/>
              </a:lnSpc>
            </a:pPr>
            <a:endParaRPr lang="en-US" sz="1200" dirty="0">
              <a:cs typeface="Times New Roman" panose="02020603050405020304" pitchFamily="18" charset="0"/>
            </a:endParaRPr>
          </a:p>
          <a:p>
            <a:pPr>
              <a:lnSpc>
                <a:spcPct val="115000"/>
              </a:lnSpc>
            </a:pPr>
            <a:endParaRPr lang="en-US" sz="1200" dirty="0">
              <a:cs typeface="Times New Roman" panose="02020603050405020304" pitchFamily="18" charset="0"/>
            </a:endParaRPr>
          </a:p>
          <a:p>
            <a:pPr>
              <a:lnSpc>
                <a:spcPct val="115000"/>
              </a:lnSpc>
            </a:pPr>
            <a:r>
              <a:rPr lang="en-US" sz="1200" dirty="0">
                <a:cs typeface="Times New Roman" panose="02020603050405020304" pitchFamily="18" charset="0"/>
              </a:rPr>
              <a:t> Let’s begin!</a:t>
            </a:r>
            <a:endParaRPr lang="en-US"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2</a:t>
            </a:fld>
            <a:endParaRPr lang="en-US" dirty="0"/>
          </a:p>
        </p:txBody>
      </p:sp>
    </p:spTree>
    <p:extLst>
      <p:ext uri="{BB962C8B-B14F-4D97-AF65-F5344CB8AC3E}">
        <p14:creationId xmlns:p14="http://schemas.microsoft.com/office/powerpoint/2010/main" val="167365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answer – discuss as needed</a:t>
            </a:r>
          </a:p>
        </p:txBody>
      </p:sp>
      <p:sp>
        <p:nvSpPr>
          <p:cNvPr id="4" name="Slide Number Placeholder 3"/>
          <p:cNvSpPr>
            <a:spLocks noGrp="1"/>
          </p:cNvSpPr>
          <p:nvPr>
            <p:ph type="sldNum" sz="quarter" idx="5"/>
          </p:nvPr>
        </p:nvSpPr>
        <p:spPr/>
        <p:txBody>
          <a:bodyPr/>
          <a:lstStyle/>
          <a:p>
            <a:fld id="{AE19C274-25C0-7743-8ECE-18FFA887585C}" type="slidenum">
              <a:rPr lang="en-US" smtClean="0"/>
              <a:t>11</a:t>
            </a:fld>
            <a:endParaRPr lang="en-US" dirty="0"/>
          </a:p>
        </p:txBody>
      </p:sp>
    </p:spTree>
    <p:extLst>
      <p:ext uri="{BB962C8B-B14F-4D97-AF65-F5344CB8AC3E}">
        <p14:creationId xmlns:p14="http://schemas.microsoft.com/office/powerpoint/2010/main" val="75682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latin typeface="Source Sans Pro"/>
                <a:ea typeface="Source Sans Pro"/>
              </a:rPr>
              <a:t>NARRATOR</a:t>
            </a:r>
          </a:p>
          <a:p>
            <a:endParaRPr lang="en-US" dirty="0">
              <a:solidFill>
                <a:srgbClr val="333333"/>
              </a:solidFill>
              <a:latin typeface="Source Sans Pro"/>
              <a:ea typeface="Source Sans Pro"/>
            </a:endParaRPr>
          </a:p>
          <a:p>
            <a:r>
              <a:rPr lang="en-US" sz="1100" b="0" i="0" dirty="0">
                <a:solidFill>
                  <a:srgbClr val="333333"/>
                </a:solidFill>
                <a:effectLst/>
                <a:latin typeface="Source Sans Pro"/>
                <a:ea typeface="Source Sans Pro"/>
              </a:rPr>
              <a:t>Phishing is the most common form of social engineering. </a:t>
            </a:r>
            <a:endParaRPr lang="en-US" sz="1100" dirty="0">
              <a:solidFill>
                <a:srgbClr val="000000"/>
              </a:solidFill>
              <a:latin typeface="Calibri" panose="020F0502020204030204"/>
              <a:cs typeface="Calibri" panose="020F0502020204030204"/>
            </a:endParaRPr>
          </a:p>
          <a:p>
            <a:endParaRPr lang="en-US" sz="1100" dirty="0">
              <a:solidFill>
                <a:srgbClr val="212529"/>
              </a:solidFill>
              <a:latin typeface="Red Hat Text"/>
            </a:endParaRPr>
          </a:p>
          <a:p>
            <a:pPr algn="l" rtl="0" fontAlgn="base"/>
            <a:r>
              <a:rPr lang="en-US" sz="1100" b="0" i="0" dirty="0">
                <a:solidFill>
                  <a:srgbClr val="000000"/>
                </a:solidFill>
                <a:effectLst/>
                <a:latin typeface="Calibri" panose="020F0502020204030204" pitchFamily="34" charset="0"/>
              </a:rPr>
              <a:t>E-mail phishing is an attempt to trick you, a colleague, or someone else in the workplace into giving out information using e-mail. An inbound phishing e-mail includes an active link or file (often a picture or graphic). The e-mail appears to come from a legitimate source, such as a friend, coworker, manager, company, or even the user’s own email address.  </a:t>
            </a:r>
            <a:endParaRPr lang="en-US" sz="1100" b="0" i="0" dirty="0">
              <a:solidFill>
                <a:srgbClr val="000000"/>
              </a:solidFill>
              <a:effectLst/>
              <a:latin typeface="Segoe UI" panose="020B0502040204020203" pitchFamily="34" charset="0"/>
            </a:endParaRPr>
          </a:p>
          <a:p>
            <a:pPr algn="l" rtl="0" fontAlgn="base"/>
            <a:r>
              <a:rPr lang="en-US" sz="1100" b="0" i="0" dirty="0">
                <a:solidFill>
                  <a:srgbClr val="212529"/>
                </a:solidFill>
                <a:effectLst/>
                <a:latin typeface="Calibri" panose="020F0502020204030204" pitchFamily="34" charset="0"/>
              </a:rPr>
              <a:t> </a:t>
            </a:r>
            <a:endParaRPr lang="en-US" sz="1100" b="0" i="0" dirty="0">
              <a:solidFill>
                <a:srgbClr val="000000"/>
              </a:solidFill>
              <a:effectLst/>
              <a:latin typeface="Segoe UI" panose="020B0502040204020203" pitchFamily="34" charset="0"/>
            </a:endParaRPr>
          </a:p>
          <a:p>
            <a:pPr marL="0" marR="0" fontAlgn="base">
              <a:lnSpc>
                <a:spcPct val="107000"/>
              </a:lnSpc>
              <a:spcBef>
                <a:spcPts val="0"/>
              </a:spcBef>
              <a:spcAft>
                <a:spcPts val="0"/>
              </a:spcAft>
            </a:pPr>
            <a:r>
              <a:rPr lang="en-US" sz="1100" dirty="0">
                <a:solidFill>
                  <a:srgbClr val="212529"/>
                </a:solidFill>
                <a:effectLst/>
                <a:latin typeface="Calibri" panose="020F0502020204030204" pitchFamily="34" charset="0"/>
                <a:ea typeface="Times New Roman" panose="02020603050405020304" pitchFamily="18" charset="0"/>
                <a:cs typeface="Times New Roman" panose="02020603050405020304" pitchFamily="18" charset="0"/>
              </a:rPr>
              <a:t>Attackers typically impersonate legitimate institutions like governments, hospitals, or large corporations to convince individuals to relinquish the data.</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For example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an attacker may send a </a:t>
            </a:r>
            <a:r>
              <a:rPr lang="en-US" sz="1100" dirty="0">
                <a:effectLst/>
                <a:latin typeface="Calibri" panose="020F0502020204030204" pitchFamily="34" charset="0"/>
                <a:ea typeface="Calibri" panose="020F0502020204030204" pitchFamily="34" charset="0"/>
                <a:cs typeface="Calibri" panose="020F0502020204030204" pitchFamily="34" charset="0"/>
              </a:rPr>
              <a:t>fraudulent e-mail from a cyber-attacker disguised as an IT support person from your patient billing company. The e-mail instructs your employees to click on a link to change their billing software passwords.</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An employee who clicks the link is directed to a fake login page, which collects that employee’s login credentials and transmits this information to the attackers. The attacker then uses the employee’s login credentials to access your organization’s financial and patient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en-US" sz="1100" b="0" i="0" dirty="0">
              <a:solidFill>
                <a:srgbClr val="333333"/>
              </a:solidFill>
              <a:effectLst/>
              <a:latin typeface="Calibri" panose="020F0502020204030204" pitchFamily="34" charset="0"/>
            </a:endParaRPr>
          </a:p>
          <a:p>
            <a:pPr algn="l" rtl="0" fontAlgn="base"/>
            <a:r>
              <a:rPr lang="en-US" sz="1100" b="0" i="0" dirty="0">
                <a:solidFill>
                  <a:srgbClr val="333333"/>
                </a:solidFill>
                <a:effectLst/>
                <a:latin typeface="Calibri" panose="020F0502020204030204" pitchFamily="34" charset="0"/>
              </a:rPr>
              <a:t> A phish is simply put, the practical application of social engineering.  </a:t>
            </a:r>
            <a:r>
              <a:rPr lang="en-US" sz="1100" b="0" i="0" dirty="0">
                <a:solidFill>
                  <a:srgbClr val="586368"/>
                </a:solidFill>
                <a:effectLst/>
                <a:latin typeface="Calibri" panose="020F0502020204030204" pitchFamily="34" charset="0"/>
              </a:rPr>
              <a:t>Using manipulation techniques, an attacker hopes to persuade you to act in a way that benefits </a:t>
            </a:r>
            <a:r>
              <a:rPr lang="en-US" sz="1100" b="1" i="0" dirty="0">
                <a:solidFill>
                  <a:srgbClr val="586368"/>
                </a:solidFill>
                <a:effectLst/>
                <a:latin typeface="Calibri" panose="020F0502020204030204" pitchFamily="34" charset="0"/>
              </a:rPr>
              <a:t>them.</a:t>
            </a:r>
            <a:r>
              <a:rPr lang="en-US" sz="1100" b="0" i="0" dirty="0">
                <a:solidFill>
                  <a:srgbClr val="000000"/>
                </a:solidFill>
                <a:effectLst/>
                <a:latin typeface="Segoe UI" panose="020B0502040204020203" pitchFamily="34" charset="0"/>
              </a:rPr>
              <a:t>​ </a:t>
            </a:r>
          </a:p>
          <a:p>
            <a:pPr algn="l"/>
            <a:endParaRPr lang="en-US" sz="1100" b="0" i="0" dirty="0">
              <a:solidFill>
                <a:srgbClr val="586368"/>
              </a:solidFill>
              <a:effectLst/>
              <a:latin typeface="Roboto" panose="02000000000000000000" pitchFamily="2" charset="0"/>
            </a:endParaRPr>
          </a:p>
          <a:p>
            <a:pPr algn="l"/>
            <a:r>
              <a:rPr lang="en-US" sz="1100" b="0" i="0" dirty="0">
                <a:solidFill>
                  <a:srgbClr val="586368"/>
                </a:solidFill>
                <a:effectLst/>
                <a:latin typeface="Roboto"/>
                <a:ea typeface="Roboto"/>
              </a:rPr>
              <a:t>Another type of phishing to be aware of is called </a:t>
            </a:r>
            <a:r>
              <a:rPr lang="en-US" sz="1100" b="1" i="0" dirty="0">
                <a:solidFill>
                  <a:srgbClr val="586368"/>
                </a:solidFill>
                <a:effectLst/>
                <a:latin typeface="Roboto"/>
                <a:ea typeface="Roboto"/>
              </a:rPr>
              <a:t>Spear Phishing.</a:t>
            </a:r>
          </a:p>
          <a:p>
            <a:pPr algn="l"/>
            <a:endParaRPr lang="en-US" sz="1100" b="1" i="0" dirty="0">
              <a:effectLst/>
            </a:endParaRPr>
          </a:p>
          <a:p>
            <a:pPr marL="0" marR="0" fontAlgn="base">
              <a:lnSpc>
                <a:spcPct val="107000"/>
              </a:lnSpc>
              <a:spcBef>
                <a:spcPts val="0"/>
              </a:spcBef>
              <a:spcAft>
                <a:spcPts val="0"/>
              </a:spcAft>
            </a:pPr>
            <a:r>
              <a:rPr lang="en-US" sz="1100" dirty="0">
                <a:solidFill>
                  <a:srgbClr val="586368"/>
                </a:solidFill>
                <a:effectLst/>
                <a:latin typeface="Calibri" panose="020F0502020204030204" pitchFamily="34" charset="0"/>
                <a:ea typeface="Times New Roman" panose="02020603050405020304" pitchFamily="18" charset="0"/>
                <a:cs typeface="Calibri" panose="020F0502020204030204" pitchFamily="34" charset="0"/>
              </a:rPr>
              <a:t>Spear phishing usually targets a narrower audience—hence the spear.</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100" dirty="0">
                <a:solidFill>
                  <a:srgbClr val="586368"/>
                </a:solidFill>
                <a:effectLst/>
                <a:latin typeface="Calibri" panose="020F0502020204030204" pitchFamily="34" charset="0"/>
                <a:ea typeface="Times New Roman" panose="02020603050405020304" pitchFamily="18" charset="0"/>
                <a:cs typeface="Calibri" panose="020F0502020204030204" pitchFamily="34" charset="0"/>
              </a:rPr>
              <a:t>Typically, these attempts target someone with authority.</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solidFill>
                  <a:srgbClr val="586368"/>
                </a:solidFill>
                <a:effectLst/>
                <a:latin typeface="Calibri" panose="020F0502020204030204" pitchFamily="34" charset="0"/>
                <a:ea typeface="Times New Roman" panose="02020603050405020304" pitchFamily="18" charset="0"/>
              </a:rPr>
              <a:t>These attacks are more coordinated. They usually involve detailed intel gathering on the target subject and are not attempted until things like job title, email address, and specific information about their role are obtained</a:t>
            </a:r>
            <a:r>
              <a:rPr lang="en-US" sz="1100" b="0" i="0" dirty="0">
                <a:solidFill>
                  <a:srgbClr val="586368"/>
                </a:solidFill>
                <a:effectLst/>
                <a:latin typeface="Roboto" panose="02000000000000000000" pitchFamily="2" charset="0"/>
              </a:rPr>
              <a:t>.</a:t>
            </a:r>
          </a:p>
          <a:p>
            <a:pPr algn="l"/>
            <a:endParaRPr lang="en-US" sz="1100" b="0" i="0" dirty="0">
              <a:solidFill>
                <a:srgbClr val="586368"/>
              </a:solidFill>
              <a:effectLst/>
              <a:latin typeface="Roboto" panose="02000000000000000000" pitchFamily="2" charset="0"/>
            </a:endParaRPr>
          </a:p>
          <a:p>
            <a:pPr algn="l"/>
            <a:r>
              <a:rPr lang="en-US" sz="1100" b="0" i="0" dirty="0">
                <a:solidFill>
                  <a:srgbClr val="586368"/>
                </a:solidFill>
                <a:effectLst/>
                <a:latin typeface="Roboto" panose="02000000000000000000" pitchFamily="2" charset="0"/>
              </a:rPr>
              <a:t>And there’s a good reason for this.</a:t>
            </a:r>
          </a:p>
          <a:p>
            <a:pPr algn="l"/>
            <a:r>
              <a:rPr lang="en-US" sz="1100" b="0" i="0" dirty="0">
                <a:solidFill>
                  <a:srgbClr val="586368"/>
                </a:solidFill>
                <a:effectLst/>
                <a:latin typeface="Roboto" panose="02000000000000000000" pitchFamily="2" charset="0"/>
              </a:rPr>
              <a:t>If I can gain access to the account of someone with authority at a business or hospital, I can more easily manipulate people into helping me out.</a:t>
            </a:r>
          </a:p>
          <a:p>
            <a:r>
              <a:rPr lang="en-US" sz="1100" b="0" i="0" dirty="0">
                <a:solidFill>
                  <a:srgbClr val="212529"/>
                </a:solidFill>
                <a:effectLst/>
                <a:latin typeface="Red Hat Text"/>
              </a:rPr>
              <a:t>And have you heard about </a:t>
            </a:r>
            <a:r>
              <a:rPr lang="en-US" sz="1100" b="1" i="0" dirty="0">
                <a:solidFill>
                  <a:srgbClr val="212529"/>
                </a:solidFill>
                <a:effectLst/>
                <a:latin typeface="Red Hat Text"/>
              </a:rPr>
              <a:t>Baiting</a:t>
            </a:r>
            <a:r>
              <a:rPr lang="en-US" sz="1100" b="0" i="0" dirty="0">
                <a:solidFill>
                  <a:srgbClr val="212529"/>
                </a:solidFill>
                <a:effectLst/>
                <a:latin typeface="Red Hat Text"/>
              </a:rPr>
              <a:t> – As the name suggests, USB drives or CD’s are simply left around for any individual to notice.</a:t>
            </a:r>
            <a:r>
              <a:rPr lang="en-US" sz="1100" dirty="0">
                <a:solidFill>
                  <a:srgbClr val="212529"/>
                </a:solidFill>
                <a:latin typeface="Red Hat Text"/>
              </a:rPr>
              <a:t> </a:t>
            </a:r>
            <a:r>
              <a:rPr lang="en-US" sz="1100" b="0" i="0" dirty="0">
                <a:solidFill>
                  <a:srgbClr val="212529"/>
                </a:solidFill>
                <a:effectLst/>
                <a:latin typeface="Red Hat Text"/>
              </a:rPr>
              <a:t> It might be in the lunch room, or coffee room, or perhaps in a conference room.</a:t>
            </a:r>
            <a:r>
              <a:rPr lang="en-US" sz="1100" dirty="0">
                <a:solidFill>
                  <a:srgbClr val="212529"/>
                </a:solidFill>
                <a:latin typeface="Red Hat Text"/>
              </a:rPr>
              <a:t> </a:t>
            </a:r>
            <a:r>
              <a:rPr lang="en-US" sz="1100" b="0" i="0" dirty="0">
                <a:solidFill>
                  <a:srgbClr val="212529"/>
                </a:solidFill>
                <a:effectLst/>
                <a:latin typeface="Red Hat Text"/>
              </a:rPr>
              <a:t> Some malicious actors are so bolden that they have actually handed them out at a cybersecurity conference as a “give away”, branded with the name of the event right on it!..</a:t>
            </a:r>
            <a:r>
              <a:rPr lang="en-US" sz="1100" dirty="0">
                <a:solidFill>
                  <a:srgbClr val="212529"/>
                </a:solidFill>
                <a:latin typeface="Red Hat Text"/>
              </a:rPr>
              <a:t> </a:t>
            </a:r>
            <a:r>
              <a:rPr lang="en-US" sz="1100" b="0" i="0" dirty="0">
                <a:solidFill>
                  <a:srgbClr val="212529"/>
                </a:solidFill>
                <a:effectLst/>
                <a:latin typeface="Red Hat Text"/>
              </a:rPr>
              <a:t> But beware….these infected USB drives left in an area where employees are around, where out of </a:t>
            </a:r>
            <a:r>
              <a:rPr lang="en-US" sz="1100" dirty="0">
                <a:solidFill>
                  <a:srgbClr val="212529"/>
                </a:solidFill>
                <a:latin typeface="Red Hat Text"/>
              </a:rPr>
              <a:t>simple curiosity </a:t>
            </a:r>
            <a:r>
              <a:rPr lang="en-US" sz="1100" b="0" i="0" dirty="0">
                <a:solidFill>
                  <a:srgbClr val="212529"/>
                </a:solidFill>
                <a:effectLst/>
                <a:latin typeface="Red Hat Text"/>
              </a:rPr>
              <a:t>may pick it up and put it in their computers…it might contain malware!!</a:t>
            </a:r>
            <a:r>
              <a:rPr lang="en-US" sz="1100" dirty="0">
                <a:solidFill>
                  <a:srgbClr val="212529"/>
                </a:solidFill>
                <a:latin typeface="Red Hat Text"/>
              </a:rPr>
              <a:t> </a:t>
            </a:r>
            <a:r>
              <a:rPr lang="en-US" sz="1100" b="0" i="0" dirty="0">
                <a:solidFill>
                  <a:srgbClr val="212529"/>
                </a:solidFill>
                <a:effectLst/>
                <a:latin typeface="Red Hat Text"/>
              </a:rPr>
              <a:t> USB device usage should be restricted.</a:t>
            </a:r>
            <a:r>
              <a:rPr lang="en-US" sz="1100" dirty="0">
                <a:solidFill>
                  <a:srgbClr val="212529"/>
                </a:solidFill>
                <a:latin typeface="Red Hat Text"/>
              </a:rPr>
              <a:t> </a:t>
            </a:r>
            <a:r>
              <a:rPr lang="en-US" sz="1100" b="0" i="0" dirty="0">
                <a:solidFill>
                  <a:srgbClr val="212529"/>
                </a:solidFill>
                <a:effectLst/>
                <a:latin typeface="Red Hat Text"/>
              </a:rPr>
              <a:t> Many people aren’t aware how this happens and it all seems so innocent, right????</a:t>
            </a:r>
          </a:p>
          <a:p>
            <a:pPr algn="l"/>
            <a:endParaRPr lang="en-US" sz="1100" b="0" i="0" dirty="0">
              <a:solidFill>
                <a:srgbClr val="212529"/>
              </a:solidFill>
              <a:effectLst/>
              <a:latin typeface="Red Hat Text"/>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12</a:t>
            </a:fld>
            <a:endParaRPr lang="en-US" dirty="0"/>
          </a:p>
        </p:txBody>
      </p:sp>
    </p:spTree>
    <p:extLst>
      <p:ext uri="{BB962C8B-B14F-4D97-AF65-F5344CB8AC3E}">
        <p14:creationId xmlns:p14="http://schemas.microsoft.com/office/powerpoint/2010/main" val="318393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NARRATOR</a:t>
            </a:r>
            <a:endParaRPr lang="en-US" dirty="0"/>
          </a:p>
          <a:p>
            <a:r>
              <a:rPr lang="en-US" sz="1100" dirty="0"/>
              <a:t>Be on the lookout for phishing scams.  Be familiar with their traits:</a:t>
            </a:r>
          </a:p>
          <a:p>
            <a:endParaRPr lang="en-US" sz="1100" dirty="0"/>
          </a:p>
          <a:p>
            <a:pPr marL="0" marR="0" fontAlgn="base">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 the grammar and spelling look odd or incorrect, that is a flag..</a:t>
            </a: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fontAlgn="base">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If the graphics appear stretched or blurry, or the message is asking you to immediately reply, or uses words like “this is critical”, be on guard. </a:t>
            </a:r>
            <a:r>
              <a:rPr lang="en-US" sz="1100" dirty="0">
                <a:effectLst/>
                <a:latin typeface="Calibri" panose="020F0502020204030204" pitchFamily="34" charset="0"/>
                <a:ea typeface="Times New Roman" panose="02020603050405020304" pitchFamily="18"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are all human manipulation strategies, trying to instill fear and concern.   </a:t>
            </a:r>
            <a:r>
              <a:rPr lang="en-US" sz="1100" dirty="0">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Arial" panose="020B0604020202020204" pitchFamily="34" charset="0"/>
              </a:rPr>
              <a:t>​</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Take your time, read the message</a:t>
            </a:r>
            <a:r>
              <a:rPr lang="en-US" sz="1100" u="sng" dirty="0">
                <a:solidFill>
                  <a:srgbClr val="008080"/>
                </a:solidFill>
                <a:effectLst/>
                <a:latin typeface="Calibri" panose="020F0502020204030204" pitchFamily="34" charset="0"/>
                <a:ea typeface="Times New Roman" panose="02020603050405020304" pitchFamily="18" charset="0"/>
                <a:cs typeface="Arial" panose="020B0604020202020204" pitchFamily="34" charset="0"/>
              </a:rPr>
              <a:t>,</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and if it doesn’t look right or feel right, don’t click on any links, and report it immediately.  We will be discussing reporting a little later in this video.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sz="1100" dirty="0"/>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13</a:t>
            </a:fld>
            <a:endParaRPr lang="en-US" dirty="0"/>
          </a:p>
        </p:txBody>
      </p:sp>
    </p:spTree>
    <p:extLst>
      <p:ext uri="{BB962C8B-B14F-4D97-AF65-F5344CB8AC3E}">
        <p14:creationId xmlns:p14="http://schemas.microsoft.com/office/powerpoint/2010/main" val="2087396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cs typeface="Calibri"/>
              </a:rPr>
              <a:t>NARRATOR</a:t>
            </a:r>
            <a:endParaRPr lang="en-US" sz="1100" dirty="0"/>
          </a:p>
          <a:p>
            <a:endParaRPr lang="en-US" sz="1100" dirty="0"/>
          </a:p>
          <a:p>
            <a:pPr marL="0" marR="0" fontAlgn="base"/>
            <a:r>
              <a:rPr lang="en-US" sz="1100" dirty="0">
                <a:effectLst/>
                <a:latin typeface="Calibri" panose="020F0502020204030204" pitchFamily="34" charset="0"/>
                <a:ea typeface="Times New Roman" panose="02020603050405020304" pitchFamily="18" charset="0"/>
                <a:cs typeface="Arial" panose="020B0604020202020204" pitchFamily="34" charset="0"/>
              </a:rPr>
              <a:t>Since we all can’t seem to put our cell phones down, the cybercriminals know they have another way to try to trick you– via a text message</a:t>
            </a:r>
            <a:endParaRPr lang="en-US" sz="1100" dirty="0">
              <a:effectLst/>
              <a:latin typeface="Times New Roman" panose="02020603050405020304" pitchFamily="18" charset="0"/>
              <a:ea typeface="Times New Roman" panose="02020603050405020304" pitchFamily="18" charset="0"/>
            </a:endParaRPr>
          </a:p>
          <a:p>
            <a:pPr marL="0" marR="0"/>
            <a:r>
              <a:rPr lang="en-US" sz="1100" dirty="0">
                <a:effectLst/>
                <a:latin typeface="Calibri" panose="020F0502020204030204" pitchFamily="34" charset="0"/>
                <a:ea typeface="Times New Roman" panose="02020603050405020304" pitchFamily="18" charset="0"/>
                <a:cs typeface="Arial" panose="020B0604020202020204" pitchFamily="34" charset="0"/>
              </a:rPr>
              <a:t>Most of the 3.5 billion smartphones in the world can receive text messages from any number in the world. Many users are already aware of the dangers of clicking a link in email messages. Fewer people are aware of the dangers of clicking links in text messages.</a:t>
            </a:r>
            <a:endParaRPr lang="en-US" sz="1100" dirty="0">
              <a:effectLst/>
              <a:latin typeface="Times New Roman" panose="02020603050405020304" pitchFamily="18" charset="0"/>
              <a:ea typeface="Times New Roman" panose="02020603050405020304" pitchFamily="18" charset="0"/>
            </a:endParaRPr>
          </a:p>
          <a:p>
            <a:pPr marL="0" marR="0"/>
            <a:r>
              <a:rPr lang="en-US" sz="1100" dirty="0">
                <a:effectLst/>
                <a:latin typeface="Calibri" panose="020F0502020204030204" pitchFamily="34" charset="0"/>
                <a:ea typeface="Times New Roman" panose="02020603050405020304" pitchFamily="18" charset="0"/>
              </a:rPr>
              <a:t>81% of Americans text regularly.</a:t>
            </a:r>
            <a:endParaRPr lang="en-US" sz="1100" dirty="0">
              <a:effectLst/>
              <a:latin typeface="Times New Roman" panose="02020603050405020304" pitchFamily="18" charset="0"/>
              <a:ea typeface="Times New Roman" panose="02020603050405020304" pitchFamily="18" charset="0"/>
            </a:endParaRPr>
          </a:p>
          <a:p>
            <a:pPr marL="0" marR="0"/>
            <a:r>
              <a:rPr lang="en-US" sz="1100" dirty="0">
                <a:effectLst/>
                <a:latin typeface="Calibri" panose="020F0502020204030204" pitchFamily="34" charset="0"/>
                <a:ea typeface="Times New Roman" panose="02020603050405020304" pitchFamily="18" charset="0"/>
              </a:rPr>
              <a:t>Over 6 billion texts are sent every day.</a:t>
            </a:r>
            <a:endParaRPr lang="en-US" sz="1100" dirty="0">
              <a:effectLst/>
              <a:latin typeface="Times New Roman" panose="02020603050405020304" pitchFamily="18" charset="0"/>
              <a:ea typeface="Times New Roman" panose="02020603050405020304" pitchFamily="18" charset="0"/>
            </a:endParaRPr>
          </a:p>
          <a:p>
            <a:pPr marL="0" marR="0" fontAlgn="base"/>
            <a:r>
              <a:rPr lang="en-US" sz="1100" dirty="0">
                <a:effectLst/>
                <a:latin typeface="Calibri" panose="020F0502020204030204" pitchFamily="34" charset="0"/>
                <a:ea typeface="Times New Roman" panose="02020603050405020304" pitchFamily="18" charset="0"/>
                <a:cs typeface="Arial" panose="020B0604020202020204" pitchFamily="34" charset="0"/>
              </a:rPr>
              <a:t>80% of professionals currently use text for business purposes.</a:t>
            </a:r>
            <a:endParaRPr lang="en-US" sz="1100" dirty="0">
              <a:effectLst/>
              <a:latin typeface="Times New Roman" panose="02020603050405020304" pitchFamily="18" charset="0"/>
              <a:ea typeface="Times New Roman" panose="02020603050405020304" pitchFamily="18" charset="0"/>
            </a:endParaRPr>
          </a:p>
          <a:p>
            <a:pPr marL="0" marR="0"/>
            <a:r>
              <a:rPr lang="en-US" sz="1100" u="sng" dirty="0">
                <a:solidFill>
                  <a:srgbClr val="00808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Times New Roman" panose="02020603050405020304" pitchFamily="18" charset="0"/>
              <a:ea typeface="Times New Roman" panose="02020603050405020304" pitchFamily="18" charset="0"/>
            </a:endParaRPr>
          </a:p>
          <a:p>
            <a:pPr marL="0" marR="0"/>
            <a:r>
              <a:rPr lang="en-US" sz="1100" dirty="0">
                <a:effectLst/>
                <a:latin typeface="Calibri" panose="020F0502020204030204" pitchFamily="34" charset="0"/>
                <a:ea typeface="Times New Roman" panose="02020603050405020304" pitchFamily="18" charset="0"/>
                <a:cs typeface="Arial" panose="020B0604020202020204" pitchFamily="34" charset="0"/>
              </a:rPr>
              <a:t>Users are much more trusting of text messages, so smishing is often lucrative to attackers who are phishing for credentials, banking information</a:t>
            </a:r>
            <a:r>
              <a:rPr lang="en-US" sz="1100" u="sng" dirty="0">
                <a:solidFill>
                  <a:srgbClr val="008080"/>
                </a:solidFill>
                <a:effectLst/>
                <a:latin typeface="Calibri" panose="020F0502020204030204" pitchFamily="34" charset="0"/>
                <a:ea typeface="Times New Roman" panose="02020603050405020304" pitchFamily="18" charset="0"/>
                <a:cs typeface="Arial" panose="020B0604020202020204" pitchFamily="34" charset="0"/>
              </a:rPr>
              <a:t>,</a:t>
            </a:r>
            <a:r>
              <a:rPr lang="en-US" sz="1100" dirty="0">
                <a:effectLst/>
                <a:latin typeface="Calibri" panose="020F0502020204030204" pitchFamily="34" charset="0"/>
                <a:ea typeface="Times New Roman" panose="02020603050405020304" pitchFamily="18" charset="0"/>
                <a:cs typeface="Arial" panose="020B0604020202020204" pitchFamily="34" charset="0"/>
              </a:rPr>
              <a:t> health information, and private data.</a:t>
            </a:r>
            <a:endParaRPr lang="en-US" sz="1100" dirty="0">
              <a:effectLst/>
              <a:latin typeface="Times New Roman" panose="02020603050405020304" pitchFamily="18" charset="0"/>
              <a:ea typeface="Times New Roman" panose="02020603050405020304" pitchFamily="18" charset="0"/>
            </a:endParaRPr>
          </a:p>
          <a:p>
            <a:pPr marL="0" marR="0"/>
            <a:r>
              <a:rPr lang="en-US" sz="1100" u="sng" dirty="0">
                <a:solidFill>
                  <a:srgbClr val="00808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Times New Roman" panose="02020603050405020304" pitchFamily="18" charset="0"/>
              <a:ea typeface="Times New Roman" panose="02020603050405020304" pitchFamily="18" charset="0"/>
            </a:endParaRPr>
          </a:p>
          <a:p>
            <a:pPr marL="0" marR="0"/>
            <a:r>
              <a:rPr lang="en-US" sz="1100" dirty="0">
                <a:effectLst/>
                <a:latin typeface="Calibri" panose="020F0502020204030204" pitchFamily="34" charset="0"/>
                <a:ea typeface="Times New Roman" panose="02020603050405020304" pitchFamily="18" charset="0"/>
              </a:rPr>
              <a:t>Most smishing attacks work like email phishing. The attacker sends a message enticing the user to click a link or asks for a reply that contains the targeted user’s private data.</a:t>
            </a:r>
            <a:endParaRPr lang="en-US" sz="1100" dirty="0">
              <a:effectLst/>
              <a:latin typeface="Times New Roman" panose="02020603050405020304" pitchFamily="18" charset="0"/>
              <a:ea typeface="Times New Roman" panose="02020603050405020304" pitchFamily="18" charset="0"/>
            </a:endParaRPr>
          </a:p>
          <a:p>
            <a:pPr marL="0" marR="0"/>
            <a:r>
              <a:rPr lang="en-US" sz="1100" dirty="0">
                <a:effectLst/>
                <a:latin typeface="Calibri" panose="020F0502020204030204" pitchFamily="34" charset="0"/>
                <a:ea typeface="Times New Roman" panose="02020603050405020304" pitchFamily="18" charset="0"/>
                <a:cs typeface="Arial" panose="020B0604020202020204" pitchFamily="34" charset="0"/>
              </a:rPr>
              <a:t>The information an attacker wants can be anything, including</a:t>
            </a:r>
            <a:r>
              <a:rPr lang="en-US" sz="1100" dirty="0">
                <a:effectLst/>
                <a:latin typeface="Times New Roman" panose="02020603050405020304" pitchFamily="18" charset="0"/>
                <a:ea typeface="Times New Roman" panose="02020603050405020304" pitchFamily="18" charset="0"/>
              </a:rPr>
              <a:t>  </a:t>
            </a:r>
            <a:r>
              <a:rPr lang="en-US" sz="1100" dirty="0">
                <a:effectLst/>
                <a:latin typeface="Calibri" panose="020F0502020204030204" pitchFamily="34" charset="0"/>
                <a:ea typeface="Times New Roman" panose="02020603050405020304" pitchFamily="18" charset="0"/>
                <a:cs typeface="Arial" panose="020B0604020202020204" pitchFamily="34" charset="0"/>
              </a:rPr>
              <a:t>:</a:t>
            </a:r>
            <a:endParaRPr lang="en-US" sz="11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Online account credentials.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Private information that could be used in identity theft.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100" dirty="0">
                <a:effectLst/>
                <a:latin typeface="Calibri" panose="020F0502020204030204" pitchFamily="34" charset="0"/>
                <a:ea typeface="Times New Roman" panose="02020603050405020304" pitchFamily="18" charset="0"/>
                <a:cs typeface="Arial" panose="020B0604020202020204" pitchFamily="34" charset="0"/>
              </a:rPr>
              <a:t>Access to patient data that could be sold on the black market.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100" dirty="0">
                <a:effectLst/>
                <a:latin typeface="Calibri" panose="020F0502020204030204" pitchFamily="34" charset="0"/>
                <a:ea typeface="Times New Roman" panose="02020603050405020304" pitchFamily="18" charset="0"/>
                <a:cs typeface="Arial" panose="020B0604020202020204" pitchFamily="34" charset="0"/>
              </a:rPr>
              <a:t>The smisher may use your name and location to address you directly. These details make the message more compelling. The message then displays a link pointing to an attacker-controlled server. The link may lead to a credential phishing site or malware designed to compromise the phone itself. The malware can then be used to access the user’s smartphone data or send sensitive data silently to an attacker-controlled server.</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14</a:t>
            </a:fld>
            <a:endParaRPr lang="en-US" dirty="0"/>
          </a:p>
        </p:txBody>
      </p:sp>
    </p:spTree>
    <p:extLst>
      <p:ext uri="{BB962C8B-B14F-4D97-AF65-F5344CB8AC3E}">
        <p14:creationId xmlns:p14="http://schemas.microsoft.com/office/powerpoint/2010/main" val="3860510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NARRATOR</a:t>
            </a:r>
            <a:endParaRPr lang="en-US" sz="1200" dirty="0">
              <a:cs typeface="Calibri"/>
            </a:endParaRPr>
          </a:p>
          <a:p>
            <a:endParaRPr lang="en-US" sz="1200" dirty="0"/>
          </a:p>
          <a:p>
            <a:pPr marL="0" marR="0" fontAlgn="base">
              <a:lnSpc>
                <a:spcPct val="107000"/>
              </a:lnSpc>
              <a:spcBef>
                <a:spcPts val="0"/>
              </a:spcBef>
              <a:spcAft>
                <a:spcPts val="0"/>
              </a:spcAft>
            </a:pPr>
            <a:r>
              <a:rPr lang="en-US" sz="1200" dirty="0"/>
              <a:t> </a:t>
            </a:r>
            <a:r>
              <a:rPr lang="en-US" sz="1200" dirty="0">
                <a:effectLst/>
                <a:latin typeface="Calibri" panose="020F0502020204030204" pitchFamily="34" charset="0"/>
                <a:ea typeface="MS PGothic" panose="020B0600070205080204" pitchFamily="34" charset="-128"/>
                <a:cs typeface="Arial" panose="020B0604020202020204" pitchFamily="34" charset="0"/>
              </a:rPr>
              <a:t>How many of you have received a message like this, from a delivery carrier or perhaps a retail store that you have shopped with before.  Maybe Amazon is confirming the delivery of a package, and you ask yourself, “I don’t recall ordering anything in the last few days from Amazon?  That simple pause, asking yourself that question could be a life saver!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u="sng" dirty="0">
                <a:solidFill>
                  <a:srgbClr val="008080"/>
                </a:solidFill>
                <a:effectLst/>
                <a:latin typeface="Calibri" panose="020F0502020204030204" pitchFamily="34" charset="0"/>
                <a:ea typeface="MS PGothic" panose="020B0600070205080204" pitchFamily="34" charset="-128"/>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200" dirty="0">
                <a:effectLst/>
                <a:latin typeface="Calibri" panose="020F0502020204030204" pitchFamily="34" charset="0"/>
                <a:ea typeface="MS PGothic" panose="020B0600070205080204" pitchFamily="34" charset="-128"/>
                <a:cs typeface="Arial" panose="020B0604020202020204" pitchFamily="34" charset="0"/>
              </a:rPr>
              <a:t>Here are five top smishing examples to be on the lookout for.  Most of them sound real, it’s not</a:t>
            </a:r>
            <a:r>
              <a:rPr lang="en-US" sz="1200" u="sng" dirty="0">
                <a:solidFill>
                  <a:srgbClr val="008080"/>
                </a:solidFill>
                <a:effectLst/>
                <a:latin typeface="Calibri" panose="020F0502020204030204" pitchFamily="34" charset="0"/>
                <a:ea typeface="MS PGothic" panose="020B0600070205080204" pitchFamily="34" charset="-128"/>
                <a:cs typeface="Arial" panose="020B0604020202020204" pitchFamily="34" charset="0"/>
              </a:rPr>
              <a:t> a</a:t>
            </a:r>
            <a:r>
              <a:rPr lang="en-US" sz="1200" dirty="0">
                <a:effectLst/>
                <a:latin typeface="Calibri" panose="020F0502020204030204" pitchFamily="34" charset="0"/>
                <a:ea typeface="MS PGothic" panose="020B0600070205080204" pitchFamily="34" charset="-128"/>
                <a:cs typeface="Arial" panose="020B0604020202020204" pitchFamily="34" charset="0"/>
              </a:rPr>
              <a:t> surprise that people fall for them.  Whether it is a financial institution or Apple telling you to “secure your information” proceed with caution.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Wingdings" panose="05000000000000000000" pitchFamily="2" charset="2"/>
              <a:buChar char=""/>
              <a:tabLst>
                <a:tab pos="457200" algn="l"/>
              </a:tabLst>
            </a:pPr>
            <a:r>
              <a:rPr lang="en-US" sz="1200" dirty="0">
                <a:effectLst/>
                <a:latin typeface="Calibri" panose="020F0502020204030204" pitchFamily="34" charset="0"/>
                <a:ea typeface="MS PGothic" panose="020B0600070205080204" pitchFamily="34" charset="-128"/>
                <a:cs typeface="Calibri" panose="020F0502020204030204" pitchFamily="34" charset="0"/>
              </a:rPr>
              <a:t> The urgent </a:t>
            </a:r>
            <a:r>
              <a:rPr lang="en-US" sz="1200" i="1" dirty="0">
                <a:effectLst/>
                <a:latin typeface="Calibri" panose="020F0502020204030204" pitchFamily="34" charset="0"/>
                <a:ea typeface="MS PGothic" panose="020B0600070205080204" pitchFamily="34" charset="-128"/>
                <a:cs typeface="Calibri" panose="020F0502020204030204" pitchFamily="34" charset="0"/>
              </a:rPr>
              <a:t>your bank account is locked</a:t>
            </a:r>
            <a:r>
              <a:rPr lang="en-US" sz="1200" dirty="0">
                <a:effectLst/>
                <a:latin typeface="Calibri" panose="020F0502020204030204" pitchFamily="34" charset="0"/>
                <a:ea typeface="MS PGothic" panose="020B0600070205080204" pitchFamily="34" charset="-128"/>
                <a:cs typeface="Calibri" panose="020F0502020204030204" pitchFamily="34" charset="0"/>
              </a:rPr>
              <a:t> type of smishing message. This one pretends to be from US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Wingdings" panose="05000000000000000000" pitchFamily="2" charset="2"/>
              <a:buChar char=""/>
              <a:tabLst>
                <a:tab pos="457200" algn="l"/>
              </a:tabLst>
            </a:pPr>
            <a:r>
              <a:rPr lang="en-US" sz="1200" dirty="0">
                <a:effectLst/>
                <a:latin typeface="Calibri" panose="020F0502020204030204" pitchFamily="34" charset="0"/>
                <a:ea typeface="MS PGothic" panose="020B0600070205080204" pitchFamily="34" charset="-128"/>
                <a:cs typeface="Calibri" panose="020F0502020204030204" pitchFamily="34" charset="0"/>
              </a:rPr>
              <a:t>The </a:t>
            </a:r>
            <a:r>
              <a:rPr lang="en-US" sz="1200" i="1" dirty="0">
                <a:effectLst/>
                <a:latin typeface="Calibri" panose="020F0502020204030204" pitchFamily="34" charset="0"/>
                <a:ea typeface="MS PGothic" panose="020B0600070205080204" pitchFamily="34" charset="-128"/>
                <a:cs typeface="Calibri" panose="020F0502020204030204" pitchFamily="34" charset="0"/>
              </a:rPr>
              <a:t>urgent message about your credit card</a:t>
            </a:r>
            <a:r>
              <a:rPr lang="en-US" sz="1200" dirty="0">
                <a:effectLst/>
                <a:latin typeface="Calibri" panose="020F0502020204030204" pitchFamily="34" charset="0"/>
                <a:ea typeface="MS PGothic" panose="020B0600070205080204" pitchFamily="34" charset="-128"/>
                <a:cs typeface="Calibri" panose="020F0502020204030204" pitchFamily="34" charset="0"/>
              </a:rPr>
              <a:t> smishing attack. In this case, claiming to be from American Express.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Wingdings" panose="05000000000000000000" pitchFamily="2" charset="2"/>
              <a:buChar char=""/>
              <a:tabLst>
                <a:tab pos="457200" algn="l"/>
              </a:tabLst>
            </a:pPr>
            <a:r>
              <a:rPr lang="en-US" sz="1200" dirty="0">
                <a:effectLst/>
                <a:latin typeface="Calibri" panose="020F0502020204030204" pitchFamily="34" charset="0"/>
                <a:ea typeface="MS PGothic" panose="020B0600070205080204" pitchFamily="34" charset="-128"/>
                <a:cs typeface="Calibri" panose="020F0502020204030204" pitchFamily="34" charset="0"/>
              </a:rPr>
              <a:t>The </a:t>
            </a:r>
            <a:r>
              <a:rPr lang="en-US" sz="1200" i="1" dirty="0">
                <a:effectLst/>
                <a:latin typeface="Calibri" panose="020F0502020204030204" pitchFamily="34" charset="0"/>
                <a:ea typeface="MS PGothic" panose="020B0600070205080204" pitchFamily="34" charset="-128"/>
                <a:cs typeface="Calibri" panose="020F0502020204030204" pitchFamily="34" charset="0"/>
              </a:rPr>
              <a:t>you won a prize and click here to get it</a:t>
            </a:r>
            <a:r>
              <a:rPr lang="en-US" sz="1200" dirty="0">
                <a:effectLst/>
                <a:latin typeface="Calibri" panose="020F0502020204030204" pitchFamily="34" charset="0"/>
                <a:ea typeface="MS PGothic" panose="020B0600070205080204" pitchFamily="34" charset="-128"/>
                <a:cs typeface="Calibri" panose="020F0502020204030204" pitchFamily="34" charset="0"/>
              </a:rPr>
              <a:t> smishing attack. In this case, it claims to be from Walmart. This is tempting because you've taken some of those surveys printed on your receipt. Did you finally win money you never thought you would?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Wingdings" panose="05000000000000000000" pitchFamily="2" charset="2"/>
              <a:buChar char=""/>
              <a:tabLst>
                <a:tab pos="457200" algn="l"/>
              </a:tabLst>
            </a:pPr>
            <a:r>
              <a:rPr lang="en-US" sz="1200" dirty="0">
                <a:effectLst/>
                <a:latin typeface="Calibri" panose="020F0502020204030204" pitchFamily="34" charset="0"/>
                <a:ea typeface="MS PGothic" panose="020B0600070205080204" pitchFamily="34" charset="-128"/>
                <a:cs typeface="Calibri" panose="020F0502020204030204" pitchFamily="34" charset="0"/>
              </a:rPr>
              <a:t>The </a:t>
            </a:r>
            <a:r>
              <a:rPr lang="en-US" sz="1200" i="1" dirty="0">
                <a:effectLst/>
                <a:latin typeface="Calibri" panose="020F0502020204030204" pitchFamily="34" charset="0"/>
                <a:ea typeface="MS PGothic" panose="020B0600070205080204" pitchFamily="34" charset="-128"/>
                <a:cs typeface="Calibri" panose="020F0502020204030204" pitchFamily="34" charset="0"/>
              </a:rPr>
              <a:t>it must be fake, but it is also funny</a:t>
            </a:r>
            <a:r>
              <a:rPr lang="en-US" sz="1200" dirty="0">
                <a:effectLst/>
                <a:latin typeface="Calibri" panose="020F0502020204030204" pitchFamily="34" charset="0"/>
                <a:ea typeface="MS PGothic" panose="020B0600070205080204" pitchFamily="34" charset="-128"/>
                <a:cs typeface="Calibri" panose="020F0502020204030204" pitchFamily="34" charset="0"/>
              </a:rPr>
              <a:t> smishing attack. In this case, pretending to be from Amazon. You haven't taken this survey yet, but if you do, you're going to be a winner! (Actually, the hackers win.)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Wingdings" panose="05000000000000000000" pitchFamily="2" charset="2"/>
              <a:buChar char=""/>
              <a:tabLst>
                <a:tab pos="457200" algn="l"/>
              </a:tabLst>
            </a:pPr>
            <a:r>
              <a:rPr lang="en-US" sz="1200" dirty="0">
                <a:effectLst/>
                <a:latin typeface="Calibri" panose="020F0502020204030204" pitchFamily="34" charset="0"/>
                <a:ea typeface="MS PGothic" panose="020B0600070205080204" pitchFamily="34" charset="-128"/>
                <a:cs typeface="Arial" panose="020B0604020202020204" pitchFamily="34" charset="0"/>
              </a:rPr>
              <a:t> The </a:t>
            </a:r>
            <a:r>
              <a:rPr lang="en-US" sz="1200" i="1" dirty="0">
                <a:effectLst/>
                <a:latin typeface="Calibri" panose="020F0502020204030204" pitchFamily="34" charset="0"/>
                <a:ea typeface="MS PGothic" panose="020B0600070205080204" pitchFamily="34" charset="-128"/>
                <a:cs typeface="Arial" panose="020B0604020202020204" pitchFamily="34" charset="0"/>
              </a:rPr>
              <a:t>unusual account activity </a:t>
            </a:r>
            <a:r>
              <a:rPr lang="en-US" sz="1200" dirty="0">
                <a:effectLst/>
                <a:latin typeface="Calibri" panose="020F0502020204030204" pitchFamily="34" charset="0"/>
                <a:ea typeface="MS PGothic" panose="020B0600070205080204" pitchFamily="34" charset="-128"/>
                <a:cs typeface="Arial" panose="020B0604020202020204" pitchFamily="34" charset="0"/>
              </a:rPr>
              <a:t>smishing message that says you need to click to secure your information when just the opposite is true. (Do not click!)</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200" dirty="0">
                <a:effectLst/>
                <a:latin typeface="Calibri" panose="020F0502020204030204" pitchFamily="34" charset="0"/>
                <a:ea typeface="MS PGothic" panose="020B0600070205080204" pitchFamily="34" charset="-128"/>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100" dirty="0">
                <a:effectLst/>
                <a:latin typeface="Calibri" panose="020F0502020204030204" pitchFamily="34" charset="0"/>
                <a:ea typeface="MS PGothic" panose="020B0600070205080204" pitchFamily="34" charset="-128"/>
                <a:cs typeface="Arial" panose="020B0604020202020204" pitchFamily="34" charset="0"/>
              </a:rPr>
              <a:t>Since we are usually multi-tasking while we are on our phones, it is far too easy to click that link when Apple tells you to reset your password.  But take your time, read the message carefully.  Go to the website of the company making this request or call them on the phone to verify the message accuracy.  It will be worth the few minutes of your time to investigate the message before you simply “click” and potentially create a much bigger issue for your privacy and security.  Proceed with caution is always your best bet!</a:t>
            </a:r>
          </a:p>
          <a:p>
            <a:pPr marL="0" marR="0" fontAlgn="base">
              <a:lnSpc>
                <a:spcPct val="107000"/>
              </a:lnSpc>
              <a:spcBef>
                <a:spcPts val="0"/>
              </a:spcBef>
              <a:spcAft>
                <a:spcPts val="0"/>
              </a:spcAft>
            </a:pPr>
            <a:endParaRPr lang="en-US" sz="1100" dirty="0">
              <a:effectLst/>
              <a:latin typeface="Calibri" panose="020F0502020204030204" pitchFamily="34" charset="0"/>
              <a:ea typeface="MS PGothic" panose="020B0600070205080204" pitchFamily="34" charset="-128"/>
              <a:cs typeface="Arial" panose="020B0604020202020204" pitchFamily="34" charset="0"/>
            </a:endParaRPr>
          </a:p>
          <a:p>
            <a:pPr marL="0" marR="0" fontAlgn="base">
              <a:lnSpc>
                <a:spcPct val="107000"/>
              </a:lnSpc>
              <a:spcBef>
                <a:spcPts val="0"/>
              </a:spcBef>
              <a:spcAft>
                <a:spcPts val="0"/>
              </a:spcAft>
            </a:pPr>
            <a:endParaRPr lang="en-US" sz="1100" dirty="0">
              <a:effectLst/>
              <a:latin typeface="Calibri" panose="020F0502020204030204" pitchFamily="34" charset="0"/>
              <a:ea typeface="MS PGothic" panose="020B0600070205080204" pitchFamily="34" charset="-128"/>
              <a:cs typeface="Arial" panose="020B0604020202020204" pitchFamily="34" charset="0"/>
            </a:endParaRPr>
          </a:p>
          <a:p>
            <a:r>
              <a:rPr lang="en-US" sz="1100" dirty="0"/>
              <a:t>https://www.proofpoint.com/us/threat-reference/smishing</a:t>
            </a:r>
          </a:p>
          <a:p>
            <a:r>
              <a:rPr lang="en-US" sz="1100" dirty="0"/>
              <a:t>https://www.secureworld.io/industry-news/5-smishing-attack-examples-everyone-should-see</a:t>
            </a:r>
          </a:p>
          <a:p>
            <a:pPr marL="0" marR="0" fontAlgn="base">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15</a:t>
            </a:fld>
            <a:endParaRPr lang="en-US" dirty="0"/>
          </a:p>
        </p:txBody>
      </p:sp>
    </p:spTree>
    <p:extLst>
      <p:ext uri="{BB962C8B-B14F-4D97-AF65-F5344CB8AC3E}">
        <p14:creationId xmlns:p14="http://schemas.microsoft.com/office/powerpoint/2010/main" val="1042205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a typeface="MS PGothic"/>
                <a:cs typeface="Calibri"/>
              </a:rPr>
              <a:t>NARRATOR</a:t>
            </a:r>
          </a:p>
          <a:p>
            <a:endParaRPr lang="en-US" sz="1000" dirty="0">
              <a:ea typeface="MS PGothic"/>
              <a:cs typeface="Calibri"/>
            </a:endParaRPr>
          </a:p>
          <a:p>
            <a:r>
              <a:rPr lang="en-US" sz="1100" dirty="0">
                <a:ea typeface="MS PGothic"/>
                <a:cs typeface="Calibri"/>
              </a:rPr>
              <a:t>In summary we discussed Phishing and Smishing to gain a greater understanding and awareness of how those two attacks manifest themselves. </a:t>
            </a:r>
          </a:p>
          <a:p>
            <a:endParaRPr lang="en-US" sz="1100" dirty="0">
              <a:ea typeface="MS PGothic"/>
              <a:cs typeface="Calibri"/>
            </a:endParaRPr>
          </a:p>
          <a:p>
            <a:r>
              <a:rPr lang="en-US" sz="1100" dirty="0">
                <a:ea typeface="MS PGothic"/>
                <a:cs typeface="Calibri"/>
              </a:rPr>
              <a:t>Lets close with a </a:t>
            </a:r>
            <a:r>
              <a:rPr lang="en-US" sz="1100" b="0" i="0" kern="1200" dirty="0">
                <a:solidFill>
                  <a:schemeClr val="tx1"/>
                </a:solidFill>
                <a:effectLst/>
                <a:latin typeface="+mn-lt"/>
                <a:ea typeface="MS PGothic"/>
                <a:cs typeface="Calibri"/>
              </a:rPr>
              <a:t>few more</a:t>
            </a:r>
            <a:r>
              <a:rPr lang="en-US" sz="1100" dirty="0">
                <a:ea typeface="MS PGothic"/>
                <a:cs typeface="Calibri"/>
              </a:rPr>
              <a:t> interesting facts</a:t>
            </a:r>
            <a:r>
              <a:rPr lang="en-US" sz="1100" b="0" i="0" kern="1200" dirty="0">
                <a:solidFill>
                  <a:schemeClr val="tx1"/>
                </a:solidFill>
                <a:effectLst/>
                <a:latin typeface="+mn-lt"/>
                <a:ea typeface="MS PGothic"/>
                <a:cs typeface="Calibri"/>
              </a:rPr>
              <a:t> we can learn from the IMB 2022 Breach </a:t>
            </a:r>
            <a:r>
              <a:rPr lang="en-US" sz="1100" dirty="0">
                <a:ea typeface="MS PGothic"/>
                <a:cs typeface="Calibri"/>
              </a:rPr>
              <a:t>Report—</a:t>
            </a:r>
          </a:p>
          <a:p>
            <a:endParaRPr lang="en-US" sz="1100" dirty="0">
              <a:latin typeface="Calibri"/>
              <a:ea typeface="MS PGothic"/>
              <a:cs typeface="Calibri"/>
            </a:endParaRPr>
          </a:p>
          <a:p>
            <a:pPr algn="l"/>
            <a:r>
              <a:rPr lang="en-US" sz="1100" b="1" i="0" u="none" strike="noStrike" baseline="0" dirty="0">
                <a:latin typeface="IBMPlexSans-SemiBold"/>
              </a:rPr>
              <a:t>The most common initial attack vector in 2022 was stolen or compromised credentials, responsible for19% of breaches. - </a:t>
            </a:r>
          </a:p>
          <a:p>
            <a:pPr algn="l"/>
            <a:endParaRPr lang="en-US" sz="1100" b="1" i="0" u="none" strike="noStrike" baseline="0" dirty="0">
              <a:latin typeface="IBMPlexSans-SemiBold"/>
            </a:endParaRPr>
          </a:p>
          <a:p>
            <a:pPr algn="l"/>
            <a:r>
              <a:rPr lang="en-US" sz="1100" b="0" i="0" u="none" strike="noStrike" baseline="0" dirty="0">
                <a:latin typeface="IBMPlexSans-Light"/>
              </a:rPr>
              <a:t>In 2022 the most frequent initial attack vectors were</a:t>
            </a:r>
          </a:p>
          <a:p>
            <a:pPr algn="l"/>
            <a:r>
              <a:rPr lang="en-US" sz="1100" b="0" i="0" u="none" strike="noStrike" baseline="0" dirty="0">
                <a:latin typeface="IBMPlexSans-Light"/>
              </a:rPr>
              <a:t> (1) stolen or compromised credentials, 19% of breaches</a:t>
            </a:r>
          </a:p>
          <a:p>
            <a:pPr algn="l"/>
            <a:r>
              <a:rPr lang="en-US" sz="1100" b="0" i="0" u="none" strike="noStrike" baseline="0" dirty="0">
                <a:latin typeface="IBMPlexSans-Light"/>
              </a:rPr>
              <a:t> (2) phishing,16% </a:t>
            </a:r>
          </a:p>
          <a:p>
            <a:pPr algn="l"/>
            <a:r>
              <a:rPr lang="en-US" sz="1100" b="0" i="0" u="none" strike="noStrike" baseline="0" dirty="0">
                <a:latin typeface="IBMPlexSans-Light"/>
              </a:rPr>
              <a:t>(3) cloud misconfiguration, 15%.  These were the same top 3 in 2021 report as well!</a:t>
            </a:r>
          </a:p>
          <a:p>
            <a:pPr algn="l"/>
            <a:endParaRPr lang="en-US" sz="1100" b="0" i="0" u="none" strike="noStrike" baseline="0" dirty="0">
              <a:latin typeface="IBMPlexSans-Light"/>
            </a:endParaRPr>
          </a:p>
          <a:p>
            <a:pPr algn="l"/>
            <a:r>
              <a:rPr lang="en-US" sz="1100" b="0" i="0" u="none" strike="noStrike" baseline="0" dirty="0">
                <a:latin typeface="IBMPlexSans-Light"/>
              </a:rPr>
              <a:t> The second costliest initial attack vector was </a:t>
            </a:r>
            <a:r>
              <a:rPr lang="en-US" sz="1100" b="1" i="0" u="none" strike="noStrike" baseline="0" dirty="0">
                <a:latin typeface="IBMPlexSans-Light"/>
              </a:rPr>
              <a:t>phishing</a:t>
            </a:r>
            <a:r>
              <a:rPr lang="en-US" sz="1100" b="0" i="0" u="none" strike="noStrike" baseline="0" dirty="0">
                <a:latin typeface="IBMPlexSans-Light"/>
              </a:rPr>
              <a:t> with a cost of $4.91 million dollars!</a:t>
            </a:r>
          </a:p>
          <a:p>
            <a:pPr algn="l"/>
            <a:endParaRPr lang="en-US" sz="1100" b="0" i="0" u="none" strike="noStrike" baseline="0" dirty="0">
              <a:latin typeface="IBMPlexSans-Light"/>
            </a:endParaRPr>
          </a:p>
          <a:p>
            <a:pPr algn="l"/>
            <a:r>
              <a:rPr lang="en-US" sz="1100" b="0" i="0" u="none" strike="noStrike" baseline="0" dirty="0">
                <a:latin typeface="IBMPlexSans-Light"/>
                <a:ea typeface="MS PGothic"/>
                <a:cs typeface="Calibri"/>
              </a:rPr>
              <a:t>So, I think you are beginning to see the picture we are trying to paint for you.  Phishing is costly to any organization and the cybercriminals are working hard each and every day to come up with new and innovative ways to trick us!  </a:t>
            </a:r>
          </a:p>
          <a:p>
            <a:pPr algn="l"/>
            <a:endParaRPr lang="en-US" sz="1100" b="0" i="0" u="none" strike="noStrike" baseline="0" dirty="0">
              <a:latin typeface="IBMPlexSans-Light"/>
              <a:ea typeface="MS PGothic"/>
              <a:cs typeface="Calibri"/>
            </a:endParaRPr>
          </a:p>
          <a:p>
            <a:pPr algn="l"/>
            <a:r>
              <a:rPr lang="en-US" sz="1100" b="0" i="0" u="none" strike="noStrike" baseline="0" dirty="0">
                <a:latin typeface="IBMPlexSans-Light"/>
                <a:ea typeface="MS PGothic"/>
                <a:cs typeface="Calibri"/>
              </a:rPr>
              <a:t>We have to be on guard to avoid falling victim to these scams and help to reduce the significant costs as a result of phishing threats.  Continuing education and awareness will always be our best defense!</a:t>
            </a:r>
            <a:endParaRPr lang="en-US" sz="1100" kern="1200" dirty="0">
              <a:solidFill>
                <a:schemeClr val="tx1"/>
              </a:solidFill>
              <a:effectLst/>
              <a:latin typeface="+mn-lt"/>
              <a:ea typeface="MS PGothic"/>
              <a:cs typeface="Calibri"/>
            </a:endParaRPr>
          </a:p>
          <a:p>
            <a:endParaRPr lang="en-US" sz="1100" kern="1200" dirty="0">
              <a:solidFill>
                <a:schemeClr val="tx1"/>
              </a:solidFill>
              <a:effectLst/>
              <a:latin typeface="+mn-lt"/>
              <a:ea typeface="MS PGothic"/>
              <a:cs typeface="Calibri"/>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16</a:t>
            </a:fld>
            <a:endParaRPr lang="en-US" dirty="0"/>
          </a:p>
        </p:txBody>
      </p:sp>
    </p:spTree>
    <p:extLst>
      <p:ext uri="{BB962C8B-B14F-4D97-AF65-F5344CB8AC3E}">
        <p14:creationId xmlns:p14="http://schemas.microsoft.com/office/powerpoint/2010/main" val="160864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slide as is with question and answer choices</a:t>
            </a:r>
          </a:p>
        </p:txBody>
      </p:sp>
      <p:sp>
        <p:nvSpPr>
          <p:cNvPr id="4" name="Slide Number Placeholder 3"/>
          <p:cNvSpPr>
            <a:spLocks noGrp="1"/>
          </p:cNvSpPr>
          <p:nvPr>
            <p:ph type="sldNum" sz="quarter" idx="5"/>
          </p:nvPr>
        </p:nvSpPr>
        <p:spPr/>
        <p:txBody>
          <a:bodyPr/>
          <a:lstStyle/>
          <a:p>
            <a:fld id="{AE19C274-25C0-7743-8ECE-18FFA887585C}" type="slidenum">
              <a:rPr lang="en-US" smtClean="0"/>
              <a:t>17</a:t>
            </a:fld>
            <a:endParaRPr lang="en-US" dirty="0"/>
          </a:p>
        </p:txBody>
      </p:sp>
    </p:spTree>
    <p:extLst>
      <p:ext uri="{BB962C8B-B14F-4D97-AF65-F5344CB8AC3E}">
        <p14:creationId xmlns:p14="http://schemas.microsoft.com/office/powerpoint/2010/main" val="2273187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Read as is, answer question as needed</a:t>
            </a:r>
          </a:p>
        </p:txBody>
      </p:sp>
      <p:sp>
        <p:nvSpPr>
          <p:cNvPr id="4" name="Slide Number Placeholder 3"/>
          <p:cNvSpPr>
            <a:spLocks noGrp="1"/>
          </p:cNvSpPr>
          <p:nvPr>
            <p:ph type="sldNum" sz="quarter" idx="5"/>
          </p:nvPr>
        </p:nvSpPr>
        <p:spPr/>
        <p:txBody>
          <a:bodyPr/>
          <a:lstStyle/>
          <a:p>
            <a:fld id="{AE19C274-25C0-7743-8ECE-18FFA887585C}" type="slidenum">
              <a:rPr lang="en-US" smtClean="0"/>
              <a:t>18</a:t>
            </a:fld>
            <a:endParaRPr lang="en-US" dirty="0"/>
          </a:p>
        </p:txBody>
      </p:sp>
    </p:spTree>
    <p:extLst>
      <p:ext uri="{BB962C8B-B14F-4D97-AF65-F5344CB8AC3E}">
        <p14:creationId xmlns:p14="http://schemas.microsoft.com/office/powerpoint/2010/main" val="41779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NARRATOR</a:t>
            </a:r>
          </a:p>
          <a:p>
            <a:endParaRPr lang="en-US" b="1" dirty="0"/>
          </a:p>
          <a:p>
            <a:r>
              <a:rPr lang="en-US" dirty="0"/>
              <a:t>The first step you can take to avoid phishing attacks is learning to recognize them. There are 4 things to check:</a:t>
            </a:r>
          </a:p>
          <a:p>
            <a:endParaRPr lang="en-US" dirty="0"/>
          </a:p>
          <a:p>
            <a:r>
              <a:rPr lang="en-US" dirty="0"/>
              <a:t>1. Check to see if the sender is familiar, or if you’re expecting an email from this person or organization.</a:t>
            </a:r>
          </a:p>
          <a:p>
            <a:pPr marL="628650" lvl="1" indent="-171450">
              <a:buFont typeface="Arial" panose="020B0604020202020204" pitchFamily="34" charset="0"/>
              <a:buChar char="•"/>
            </a:pPr>
            <a:r>
              <a:rPr lang="en-US" dirty="0"/>
              <a:t>Suspicious emails may begin with an unfamiliar sender name or odd wording in the subject area</a:t>
            </a:r>
            <a:br>
              <a:rPr lang="en-US" dirty="0"/>
            </a:br>
            <a:endParaRPr lang="en-US" dirty="0"/>
          </a:p>
          <a:p>
            <a:pPr marL="228600" lvl="0" indent="-228600">
              <a:buFont typeface="+mj-lt"/>
              <a:buAutoNum type="arabicPeriod" startAt="2"/>
            </a:pPr>
            <a:r>
              <a:rPr lang="en-US" dirty="0"/>
              <a:t>Many times the message doesn’t look right. Look for added wording, such as:</a:t>
            </a:r>
          </a:p>
          <a:p>
            <a:pPr marL="628650" lvl="1" indent="-171450">
              <a:buFont typeface="Arial" panose="020B0604020202020204" pitchFamily="34" charset="0"/>
              <a:buChar char="•"/>
            </a:pPr>
            <a:r>
              <a:rPr lang="en-US" dirty="0"/>
              <a:t>‘Dear customer’ instead of your name</a:t>
            </a:r>
          </a:p>
          <a:p>
            <a:pPr marL="628650" lvl="1" indent="-171450">
              <a:buFont typeface="Arial" panose="020B0604020202020204" pitchFamily="34" charset="0"/>
              <a:buChar char="•"/>
            </a:pPr>
            <a:r>
              <a:rPr lang="en-US" dirty="0"/>
              <a:t>Awkward use of English language</a:t>
            </a:r>
          </a:p>
          <a:p>
            <a:pPr marL="628650" lvl="1" indent="-171450">
              <a:buFont typeface="Arial" panose="020B0604020202020204" pitchFamily="34" charset="0"/>
              <a:buChar char="•"/>
            </a:pPr>
            <a:r>
              <a:rPr lang="en-US" dirty="0"/>
              <a:t>Spelling errors</a:t>
            </a:r>
          </a:p>
          <a:p>
            <a:pPr marL="0" lvl="0" indent="0">
              <a:buFont typeface="Arial" panose="020B0604020202020204" pitchFamily="34" charset="0"/>
              <a:buNone/>
            </a:pPr>
            <a:endParaRPr lang="en-US" dirty="0"/>
          </a:p>
          <a:p>
            <a:pPr marL="228600" lvl="0" indent="-228600">
              <a:buFont typeface="+mj-lt"/>
              <a:buAutoNum type="arabicPeriod" startAt="3"/>
            </a:pPr>
            <a:r>
              <a:rPr lang="en-US" dirty="0"/>
              <a:t>If you still aren’t sure about the email, check the ‘From’ address.</a:t>
            </a:r>
          </a:p>
          <a:p>
            <a:pPr marL="628650" lvl="1" indent="-171450">
              <a:buFont typeface="Arial" panose="020B0604020202020204" pitchFamily="34" charset="0"/>
              <a:buChar char="•"/>
            </a:pPr>
            <a:r>
              <a:rPr lang="en-US" dirty="0"/>
              <a:t>Hover over the ‘From’ field or double-click the name. The actual sender’s address will appear.</a:t>
            </a:r>
          </a:p>
          <a:p>
            <a:pPr marL="628650" lvl="1" indent="-171450">
              <a:buFont typeface="Arial" panose="020B0604020202020204" pitchFamily="34" charset="0"/>
              <a:buChar char="•"/>
            </a:pPr>
            <a:r>
              <a:rPr lang="en-US" dirty="0"/>
              <a:t>The sender’s displayed name should look familiar; for example, the @**** should match the way its displayed normally</a:t>
            </a:r>
            <a:br>
              <a:rPr lang="en-US" dirty="0"/>
            </a:br>
            <a:r>
              <a:rPr lang="en-US" dirty="0"/>
              <a:t>(Cu</a:t>
            </a:r>
            <a:r>
              <a:rPr lang="en-US" sz="1100" dirty="0"/>
              <a:t>stomerService@amazon should not read ‘bob@scamyou.org’)</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en-US" sz="1100" dirty="0"/>
              <a:t>4. Anytime you receive an email with a link or an attached file its ALWAYS a good idea to take a moment to check</a:t>
            </a:r>
          </a:p>
          <a:p>
            <a:pPr marL="742950" marR="0" lvl="1" indent="-285750" fontAlgn="base">
              <a:buFont typeface="Arial" panose="020B0604020202020204" pitchFamily="34" charset="0"/>
              <a:buChar char="•"/>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Hover the cursor over the link or attached file; the URL of the web page associated with the link or attached file is displayed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fontAlgn="base">
              <a:buFont typeface="Arial" panose="020B0604020202020204" pitchFamily="34" charset="0"/>
              <a:buChar char="•"/>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The URL should ‘make sense’ by matching or being similar to the sender’s information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buFont typeface="Arial" panose="020B0604020202020204" pitchFamily="34" charset="0"/>
              <a:buChar char="•"/>
              <a:tabLst>
                <a:tab pos="9144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Contact the company directly to confirm that they sent the email requesting said information before clicking any links.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19</a:t>
            </a:fld>
            <a:endParaRPr lang="en-US" dirty="0"/>
          </a:p>
        </p:txBody>
      </p:sp>
    </p:spTree>
    <p:extLst>
      <p:ext uri="{BB962C8B-B14F-4D97-AF65-F5344CB8AC3E}">
        <p14:creationId xmlns:p14="http://schemas.microsoft.com/office/powerpoint/2010/main" val="1715847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endParaRPr lang="en-US" dirty="0"/>
          </a:p>
          <a:p>
            <a:r>
              <a:rPr lang="en-US" sz="1100" dirty="0"/>
              <a:t>A good "best practice" it to do your homework and have a plan in place so you know what to do and who to contact not “if” you get a phish, but WHEN!  </a:t>
            </a:r>
          </a:p>
          <a:p>
            <a:endParaRPr lang="en-US" sz="1100" dirty="0"/>
          </a:p>
          <a:p>
            <a:r>
              <a:rPr lang="en-US" sz="1100" dirty="0"/>
              <a:t>Being prepared will ensure that you take immediate action and know who to contact.  </a:t>
            </a:r>
          </a:p>
          <a:p>
            <a:endParaRPr lang="en-US" sz="1100" dirty="0"/>
          </a:p>
          <a:p>
            <a:r>
              <a:rPr lang="en-US" sz="1100" dirty="0"/>
              <a:t>Know your organization's policies regarding reporting any suspicious email when you begin a new job, or even change departments. </a:t>
            </a:r>
          </a:p>
          <a:p>
            <a:endParaRPr lang="en-US" sz="1100" dirty="0"/>
          </a:p>
          <a:p>
            <a:r>
              <a:rPr lang="en-US" sz="1100" dirty="0"/>
              <a:t>here may be a different contact based on where you work, especially in a large healthcare facility.  </a:t>
            </a:r>
            <a:endParaRPr lang="en-US" sz="1100" dirty="0">
              <a:cs typeface="Calibri"/>
            </a:endParaRPr>
          </a:p>
          <a:p>
            <a:endParaRPr lang="en-US" sz="1100" dirty="0"/>
          </a:p>
          <a:p>
            <a:r>
              <a:rPr lang="en-US" sz="1100" dirty="0"/>
              <a:t>And rely on your colleagues by asking them if they happened to receive a similar email.  Always check with your local IT administrator or Practice Administrator for guidance if you are unsure.  </a:t>
            </a:r>
          </a:p>
          <a:p>
            <a:endParaRPr lang="en-US" sz="1100" dirty="0"/>
          </a:p>
          <a:p>
            <a:r>
              <a:rPr lang="en-US" sz="1100" dirty="0"/>
              <a:t>There are resources available to you, so keep those names and phone numbers handy so you can address any issue immediately if it should occur.</a:t>
            </a:r>
          </a:p>
          <a:p>
            <a:endParaRPr lang="en-US" sz="1100" dirty="0">
              <a:cs typeface="Calibri"/>
            </a:endParaRPr>
          </a:p>
          <a:p>
            <a:endParaRPr lang="en-US" sz="110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20</a:t>
            </a:fld>
            <a:endParaRPr lang="en-US" dirty="0"/>
          </a:p>
        </p:txBody>
      </p:sp>
    </p:spTree>
    <p:extLst>
      <p:ext uri="{BB962C8B-B14F-4D97-AF65-F5344CB8AC3E}">
        <p14:creationId xmlns:p14="http://schemas.microsoft.com/office/powerpoint/2010/main" val="126140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Calibri"/>
              </a:rPr>
              <a:t>NARRATOR</a:t>
            </a:r>
            <a:endParaRPr lang="en-US" sz="1200" dirty="0"/>
          </a:p>
          <a:p>
            <a:r>
              <a:rPr lang="en-US" sz="1200" dirty="0"/>
              <a:t>Health care organizations and every employee that works within them are committed to providing the very best for their patients.  The thought of risking patient safety to a cyber-attack is one we should want to avoid at all costs.  We know the value of heath care records continues to go up each and every year and that is the #1 reason why cybercriminals  want to get into your workspace and your network.  </a:t>
            </a:r>
            <a:endParaRPr lang="en-US" sz="1200" dirty="0">
              <a:cs typeface="Calibri" panose="020F0502020204030204"/>
            </a:endParaRPr>
          </a:p>
          <a:p>
            <a:endParaRPr lang="en-US" sz="1200" dirty="0"/>
          </a:p>
          <a:p>
            <a:r>
              <a:rPr lang="en-US" sz="1100" dirty="0"/>
              <a:t>At first glance, if you don’t work in computer or network security, you might ask yourself, “what can I do about this”? Most users don’t see themselves as part of IT security; they feel that this should be left to an “IT Department”.  Well I can assure you, you have a major role in protecting the data and systems.  Over the course of the next 30 minutes, we will define social engineering, what you can look for and most importantly, the actions you can take to report them.  We will also </a:t>
            </a:r>
            <a:r>
              <a:rPr lang="en-US" sz="1100" b="0" i="0" u="none" strike="noStrike" baseline="0" dirty="0">
                <a:solidFill>
                  <a:srgbClr val="000000"/>
                </a:solidFill>
                <a:latin typeface="Lato" panose="020F0502020204030203" pitchFamily="34" charset="0"/>
              </a:rPr>
              <a:t>be highlighting recent Health Care statistics and the associated threats.  </a:t>
            </a:r>
          </a:p>
          <a:p>
            <a:endParaRPr lang="en-US" sz="1100" b="0" i="0" u="none" strike="noStrike" baseline="0" dirty="0">
              <a:solidFill>
                <a:srgbClr val="000000"/>
              </a:solidFill>
              <a:latin typeface="Lato" panose="020F0502020204030203" pitchFamily="34" charset="0"/>
            </a:endParaRPr>
          </a:p>
          <a:p>
            <a:pPr marL="0" marR="0">
              <a:lnSpc>
                <a:spcPct val="107000"/>
              </a:lnSpc>
              <a:spcBef>
                <a:spcPts val="0"/>
              </a:spcBef>
              <a:spcAft>
                <a:spcPts val="800"/>
              </a:spcAft>
            </a:pPr>
            <a:r>
              <a:rPr lang="en-US" sz="1100" b="0" i="0" u="none" strike="noStrike" baseline="0" dirty="0">
                <a:solidFill>
                  <a:srgbClr val="000000"/>
                </a:solidFill>
                <a:latin typeface="Lato" panose="020F0502020204030203" pitchFamily="34" charset="0"/>
              </a:rPr>
              <a:t>When we look at the THREAT details, there is often one common theme that stands out amongst all of them beyond technology and that is the human element. </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a:t>
            </a:r>
            <a:r>
              <a:rPr lang="en-US" sz="1100" u="sng" dirty="0">
                <a:solidFill>
                  <a:srgbClr val="008080"/>
                </a:solidFill>
                <a:effectLst/>
                <a:latin typeface="Calibri" panose="020F0502020204030204" pitchFamily="34" charset="0"/>
                <a:ea typeface="Times New Roman" panose="02020603050405020304" pitchFamily="18" charset="0"/>
                <a:cs typeface="Times New Roman" panose="02020603050405020304" pitchFamily="18" charset="0"/>
              </a:rPr>
              <a:t>he human element is now understood to be an intrinsic </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
            </a:r>
            <a:r>
              <a:rPr lang="en-US" sz="1100" u="sng" dirty="0">
                <a:solidFill>
                  <a:srgbClr val="008080"/>
                </a:solidFill>
                <a:effectLst/>
                <a:latin typeface="Calibri" panose="020F0502020204030204" pitchFamily="34" charset="0"/>
                <a:ea typeface="Times New Roman" panose="02020603050405020304" pitchFamily="18" charset="0"/>
                <a:cs typeface="Times New Roman" panose="02020603050405020304" pitchFamily="18" charset="0"/>
              </a:rPr>
              <a:t>omponent  of cybersecurity because a weakness here can be the greatest </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t>
            </a:r>
            <a:r>
              <a:rPr lang="en-US" sz="1100" u="sng" dirty="0">
                <a:solidFill>
                  <a:srgbClr val="008080"/>
                </a:solidFill>
                <a:effectLst/>
                <a:latin typeface="Calibri" panose="020F0502020204030204" pitchFamily="34" charset="0"/>
                <a:ea typeface="Times New Roman" panose="02020603050405020304" pitchFamily="18" charset="0"/>
                <a:cs typeface="Times New Roman" panose="02020603050405020304" pitchFamily="18" charset="0"/>
              </a:rPr>
              <a:t>ulnerability to a breach.  </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 let’s start this journey of learning more about social engineering and how you and I can truly make a difference.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the end of the day, you are the first line of defense!  Effective cybersecurity is everyone’s responsibility, </a:t>
            </a:r>
          </a:p>
          <a:p>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3</a:t>
            </a:fld>
            <a:endParaRPr lang="en-US" dirty="0"/>
          </a:p>
        </p:txBody>
      </p:sp>
    </p:spTree>
    <p:extLst>
      <p:ext uri="{BB962C8B-B14F-4D97-AF65-F5344CB8AC3E}">
        <p14:creationId xmlns:p14="http://schemas.microsoft.com/office/powerpoint/2010/main" val="1208470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Read question and answers as is</a:t>
            </a:r>
          </a:p>
          <a:p>
            <a:endParaRPr lang="en-US" dirty="0"/>
          </a:p>
        </p:txBody>
      </p:sp>
      <p:sp>
        <p:nvSpPr>
          <p:cNvPr id="4" name="Slide Number Placeholder 3"/>
          <p:cNvSpPr>
            <a:spLocks noGrp="1"/>
          </p:cNvSpPr>
          <p:nvPr>
            <p:ph type="sldNum" sz="quarter" idx="5"/>
          </p:nvPr>
        </p:nvSpPr>
        <p:spPr/>
        <p:txBody>
          <a:bodyPr/>
          <a:lstStyle/>
          <a:p>
            <a:fld id="{AE19C274-25C0-7743-8ECE-18FFA887585C}" type="slidenum">
              <a:rPr lang="en-US" smtClean="0"/>
              <a:t>21</a:t>
            </a:fld>
            <a:endParaRPr lang="en-US" dirty="0"/>
          </a:p>
        </p:txBody>
      </p:sp>
    </p:spTree>
    <p:extLst>
      <p:ext uri="{BB962C8B-B14F-4D97-AF65-F5344CB8AC3E}">
        <p14:creationId xmlns:p14="http://schemas.microsoft.com/office/powerpoint/2010/main" val="3247015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read answer as is and discuss as needed</a:t>
            </a:r>
          </a:p>
        </p:txBody>
      </p:sp>
      <p:sp>
        <p:nvSpPr>
          <p:cNvPr id="4" name="Slide Number Placeholder 3"/>
          <p:cNvSpPr>
            <a:spLocks noGrp="1"/>
          </p:cNvSpPr>
          <p:nvPr>
            <p:ph type="sldNum" sz="quarter" idx="5"/>
          </p:nvPr>
        </p:nvSpPr>
        <p:spPr/>
        <p:txBody>
          <a:bodyPr/>
          <a:lstStyle/>
          <a:p>
            <a:fld id="{AE19C274-25C0-7743-8ECE-18FFA887585C}" type="slidenum">
              <a:rPr lang="en-US" smtClean="0"/>
              <a:t>22</a:t>
            </a:fld>
            <a:endParaRPr lang="en-US" dirty="0"/>
          </a:p>
        </p:txBody>
      </p:sp>
    </p:spTree>
    <p:extLst>
      <p:ext uri="{BB962C8B-B14F-4D97-AF65-F5344CB8AC3E}">
        <p14:creationId xmlns:p14="http://schemas.microsoft.com/office/powerpoint/2010/main" val="3534464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NARRATOR</a:t>
            </a:r>
          </a:p>
          <a:p>
            <a:endParaRPr lang="en-US" dirty="0">
              <a:cs typeface="Calibri"/>
            </a:endParaRPr>
          </a:p>
          <a:p>
            <a:r>
              <a:rPr lang="en-US" sz="1100" dirty="0">
                <a:cs typeface="Calibri"/>
              </a:rPr>
              <a:t>We will now get to review some phishy emails, all of them actual attempts that people received.  Let's see if you can spot the red flags!</a:t>
            </a:r>
          </a:p>
          <a:p>
            <a:endParaRPr lang="en-US" sz="1100" dirty="0">
              <a:cs typeface="Calibri"/>
            </a:endParaRPr>
          </a:p>
          <a:p>
            <a:r>
              <a:rPr lang="en-US" sz="1100" dirty="0">
                <a:cs typeface="Calibri"/>
              </a:rPr>
              <a:t>Remember, the hackers are trying to trick you, so don't grab that hook!!</a:t>
            </a:r>
          </a:p>
        </p:txBody>
      </p:sp>
      <p:sp>
        <p:nvSpPr>
          <p:cNvPr id="4" name="Slide Number Placeholder 3"/>
          <p:cNvSpPr>
            <a:spLocks noGrp="1"/>
          </p:cNvSpPr>
          <p:nvPr>
            <p:ph type="sldNum" sz="quarter" idx="5"/>
          </p:nvPr>
        </p:nvSpPr>
        <p:spPr/>
        <p:txBody>
          <a:bodyPr/>
          <a:lstStyle/>
          <a:p>
            <a:fld id="{FA3FFAC6-29AE-4912-AC3A-FF91DA285322}" type="slidenum">
              <a:rPr lang="en-US" smtClean="0"/>
              <a:t>23</a:t>
            </a:fld>
            <a:endParaRPr lang="en-US" dirty="0"/>
          </a:p>
        </p:txBody>
      </p:sp>
    </p:spTree>
    <p:extLst>
      <p:ext uri="{BB962C8B-B14F-4D97-AF65-F5344CB8AC3E}">
        <p14:creationId xmlns:p14="http://schemas.microsoft.com/office/powerpoint/2010/main" val="2397249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endParaRPr lang="en-US" dirty="0"/>
          </a:p>
          <a:p>
            <a:r>
              <a:rPr lang="en-US" sz="1100" dirty="0"/>
              <a:t>Here we have a email from "Medical Supplies, Inc.".  Sure looks like the real thing.  The topic is relevant, I know Michelle, she works at my company and my name is Alex, so I guess this message was intended for me, right???  Lets look again!</a:t>
            </a:r>
            <a:endParaRPr lang="en-US" sz="1100" dirty="0">
              <a:cs typeface="Calibri"/>
            </a:endParaRPr>
          </a:p>
          <a:p>
            <a:pPr>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Wrong, this is a perfect example of how cybercriminals can impersonate fellow employees, managers and even IT officials, all to make it seem perfectly normal and makes it so easy for you to click away!</a:t>
            </a:r>
          </a:p>
          <a:p>
            <a:endParaRPr lang="en-US" sz="1100" dirty="0"/>
          </a:p>
          <a:p>
            <a:endParaRPr lang="en-US" sz="1100" dirty="0"/>
          </a:p>
          <a:p>
            <a:r>
              <a:rPr lang="en-US" sz="1100" dirty="0"/>
              <a:t>Animate arrows to highlight the elements of the graphic to review in detail. </a:t>
            </a:r>
          </a:p>
          <a:p>
            <a:endParaRPr lang="en-US" sz="1100" dirty="0"/>
          </a:p>
          <a:p>
            <a:r>
              <a:rPr lang="en-US" sz="1100" dirty="0"/>
              <a:t> Look at the steps this criminal took to fool you.</a:t>
            </a:r>
          </a:p>
          <a:p>
            <a:r>
              <a:rPr lang="en-US" sz="1100" dirty="0"/>
              <a:t>Impersonation of an internal employee</a:t>
            </a:r>
          </a:p>
          <a:p>
            <a:r>
              <a:rPr lang="en-US" sz="1100" dirty="0"/>
              <a:t>Had you correct name and email address</a:t>
            </a:r>
          </a:p>
          <a:p>
            <a:r>
              <a:rPr lang="en-US" sz="1100" dirty="0"/>
              <a:t>Topic was relevant, Medical supply company</a:t>
            </a:r>
          </a:p>
          <a:p>
            <a:r>
              <a:rPr lang="en-US" sz="1100" dirty="0"/>
              <a:t>Oh, yes and the infamous “link in the email message”…..CLICK HERE Alex?</a:t>
            </a:r>
          </a:p>
          <a:p>
            <a:endParaRPr lang="en-US" sz="1100" dirty="0"/>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24</a:t>
            </a:fld>
            <a:endParaRPr lang="en-US" dirty="0"/>
          </a:p>
        </p:txBody>
      </p:sp>
    </p:spTree>
    <p:extLst>
      <p:ext uri="{BB962C8B-B14F-4D97-AF65-F5344CB8AC3E}">
        <p14:creationId xmlns:p14="http://schemas.microsoft.com/office/powerpoint/2010/main" val="2246386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NARRATOR</a:t>
            </a:r>
            <a:endParaRPr lang="en-US" dirty="0"/>
          </a:p>
          <a:p>
            <a:endParaRPr lang="en-US" dirty="0"/>
          </a:p>
          <a:p>
            <a:r>
              <a:rPr lang="en-US" sz="1100" dirty="0"/>
              <a:t>How about this email from Microsoft.  </a:t>
            </a:r>
          </a:p>
          <a:p>
            <a:endParaRPr lang="en-US" sz="1100" dirty="0"/>
          </a:p>
          <a:p>
            <a:r>
              <a:rPr lang="en-US" sz="1100" dirty="0"/>
              <a:t>Let’s take a close look at this email  message.</a:t>
            </a:r>
            <a:endParaRPr lang="en-US" sz="1100" dirty="0">
              <a:cs typeface="Calibri"/>
            </a:endParaRPr>
          </a:p>
          <a:p>
            <a:r>
              <a:rPr lang="en-US" sz="1100" dirty="0"/>
              <a:t>First of all, do you currently use Microsoft to conduct your day to day work?  If so, there is the first hook they thought you might fall for. If you do not, then there is your first flag!!</a:t>
            </a:r>
            <a:endParaRPr lang="en-US" sz="1100" dirty="0">
              <a:cs typeface="Calibri" panose="020F0502020204030204"/>
            </a:endParaRPr>
          </a:p>
          <a:p>
            <a:endParaRPr lang="en-US" sz="1100" dirty="0"/>
          </a:p>
          <a:p>
            <a:r>
              <a:rPr lang="en-US" sz="1100" dirty="0"/>
              <a:t>If not, then there is your first red flag!</a:t>
            </a:r>
          </a:p>
          <a:p>
            <a:endParaRPr lang="en-US" sz="1100" dirty="0"/>
          </a:p>
          <a:p>
            <a:r>
              <a:rPr lang="en-US" sz="1100" dirty="0"/>
              <a:t>But wait, lets look closely at that sender address? – info_support@lives_msn.com ---WHAT is that?  lives-msn.com, that certainly doesn’t look like an MSN URL does it?</a:t>
            </a:r>
          </a:p>
          <a:p>
            <a:endParaRPr lang="en-US" sz="1100" dirty="0"/>
          </a:p>
          <a:p>
            <a:r>
              <a:rPr lang="en-US" sz="1100" dirty="0"/>
              <a:t>And the date and time, Sunday, 939 AM….the “to” simply says “SUPPORT”…..there are far too many red flags here, this cybercriminal obviously isn’t aware how cybersafe you are!!</a:t>
            </a:r>
          </a:p>
          <a:p>
            <a:endParaRPr lang="en-US" sz="1100" dirty="0"/>
          </a:p>
          <a:p>
            <a:r>
              <a:rPr lang="en-US" sz="1100" dirty="0"/>
              <a:t>Just the heading alone should tip you off that this just doesn’t seem right!  STOP right where you are and report this one immediately!</a:t>
            </a:r>
          </a:p>
        </p:txBody>
      </p:sp>
      <p:sp>
        <p:nvSpPr>
          <p:cNvPr id="4" name="Slide Number Placeholder 3"/>
          <p:cNvSpPr>
            <a:spLocks noGrp="1"/>
          </p:cNvSpPr>
          <p:nvPr>
            <p:ph type="sldNum" sz="quarter" idx="5"/>
          </p:nvPr>
        </p:nvSpPr>
        <p:spPr/>
        <p:txBody>
          <a:bodyPr/>
          <a:lstStyle/>
          <a:p>
            <a:fld id="{FA3FFAC6-29AE-4912-AC3A-FF91DA285322}" type="slidenum">
              <a:rPr lang="en-US" smtClean="0"/>
              <a:t>25</a:t>
            </a:fld>
            <a:endParaRPr lang="en-US" dirty="0"/>
          </a:p>
        </p:txBody>
      </p:sp>
    </p:spTree>
    <p:extLst>
      <p:ext uri="{BB962C8B-B14F-4D97-AF65-F5344CB8AC3E}">
        <p14:creationId xmlns:p14="http://schemas.microsoft.com/office/powerpoint/2010/main" val="2518495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NARRATOR</a:t>
            </a:r>
            <a:endParaRPr lang="en-US" dirty="0"/>
          </a:p>
          <a:p>
            <a:endParaRPr lang="en-US" dirty="0"/>
          </a:p>
          <a:p>
            <a:r>
              <a:rPr lang="en-US" sz="1100" dirty="0"/>
              <a:t>Now if this didn’t get you interested, I  don’t know what would!!  A pay raise? Who wouldn’t want to learn more about that in my employee portal, right?</a:t>
            </a:r>
            <a:endParaRPr lang="en-US" sz="1100" dirty="0">
              <a:cs typeface="Calibri"/>
            </a:endParaRPr>
          </a:p>
          <a:p>
            <a:endParaRPr lang="en-US" sz="1100" dirty="0"/>
          </a:p>
          <a:p>
            <a:r>
              <a:rPr lang="en-US" sz="1100" dirty="0"/>
              <a:t>EXACTLY what the cybercriminal thought you would say!!  Tugged at your heart strings and made this personal and exciting.  Just click here to see your new pay raise.  HMMMMMM</a:t>
            </a:r>
            <a:endParaRPr lang="en-US" sz="1100" dirty="0">
              <a:cs typeface="Calibri"/>
            </a:endParaRPr>
          </a:p>
          <a:p>
            <a:r>
              <a:rPr lang="en-US" sz="1100" dirty="0"/>
              <a:t>You could certainly start by verifying the from address to be sure that is correct, that would be your first clue.</a:t>
            </a:r>
          </a:p>
          <a:p>
            <a:endParaRPr lang="en-US" dirty="0"/>
          </a:p>
          <a:p>
            <a:r>
              <a:rPr lang="en-US" sz="1100" dirty="0"/>
              <a:t>And would it be addressed to “Acme Hospital Employee”…is everyone getting a raise?  Yikes!!</a:t>
            </a:r>
          </a:p>
          <a:p>
            <a:endParaRPr lang="en-US" sz="1100" dirty="0"/>
          </a:p>
          <a:p>
            <a:r>
              <a:rPr lang="en-US" sz="1100" dirty="0"/>
              <a:t>Again, take your time, review your messages when they come into your inbox.  That one click might cost your organization more than any raise you might have deserved!!</a:t>
            </a: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26</a:t>
            </a:fld>
            <a:endParaRPr lang="en-US" dirty="0"/>
          </a:p>
        </p:txBody>
      </p:sp>
    </p:spTree>
    <p:extLst>
      <p:ext uri="{BB962C8B-B14F-4D97-AF65-F5344CB8AC3E}">
        <p14:creationId xmlns:p14="http://schemas.microsoft.com/office/powerpoint/2010/main" val="349967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 hope that over the course of this presentation, you have been enlightened about social engineering, phishing and all the steps YOU can take to prevent the next cybercriminal from being successful!  </a:t>
            </a:r>
          </a:p>
          <a:p>
            <a:endParaRPr lang="en-US" dirty="0"/>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simple checklist can also be found on the 405d Program website under the title of “Social Engineering, Job Aid”.  </a:t>
            </a: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www.405d@hhs.gov/Knowledge on Demand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“Knowledge on Demand” tab at the top bar then “Job Aid”.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These are all very important and simple actions you can take to prevent and even eliminate the next potential attack within your organization.</a:t>
            </a:r>
            <a:endParaRPr lang="en-US" dirty="0">
              <a:cs typeface="Calibri"/>
            </a:endParaRPr>
          </a:p>
          <a:p>
            <a:endParaRPr lang="en-US" dirty="0"/>
          </a:p>
          <a:p>
            <a:r>
              <a:rPr lang="en-US" sz="1100" dirty="0"/>
              <a:t>As we said at the beginning, YOU do make a difference, we all do. If each of us do our part, collectively we can keep our network and our organizations as safe as possible from cybercriminals gaining unauthorized access to our systems and data.  Remember, Cybersafety IS patient safety.  </a:t>
            </a:r>
          </a:p>
          <a:p>
            <a:endParaRPr lang="en-US" sz="1100" dirty="0">
              <a:cs typeface="Calibri" panose="020F0502020204030204"/>
            </a:endParaRPr>
          </a:p>
          <a:p>
            <a:r>
              <a:rPr lang="en-US" sz="1100" dirty="0">
                <a:cs typeface="Calibri" panose="020F0502020204030204"/>
              </a:rPr>
              <a:t>Thank you for sharing part of your day with us!</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27</a:t>
            </a:fld>
            <a:endParaRPr lang="en-US" dirty="0"/>
          </a:p>
        </p:txBody>
      </p:sp>
    </p:spTree>
    <p:extLst>
      <p:ext uri="{BB962C8B-B14F-4D97-AF65-F5344CB8AC3E}">
        <p14:creationId xmlns:p14="http://schemas.microsoft.com/office/powerpoint/2010/main" val="4235708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NARRATOR:</a:t>
            </a:r>
          </a:p>
          <a:p>
            <a:r>
              <a:rPr lang="en-US" dirty="0">
                <a:cs typeface="Calibri"/>
              </a:rPr>
              <a:t>Read the slide as us, highlighting your steps to fill out the Certificate of Completion.</a:t>
            </a:r>
          </a:p>
        </p:txBody>
      </p:sp>
      <p:sp>
        <p:nvSpPr>
          <p:cNvPr id="4" name="Slide Number Placeholder 3"/>
          <p:cNvSpPr>
            <a:spLocks noGrp="1"/>
          </p:cNvSpPr>
          <p:nvPr>
            <p:ph type="sldNum" sz="quarter" idx="5"/>
          </p:nvPr>
        </p:nvSpPr>
        <p:spPr/>
        <p:txBody>
          <a:bodyPr/>
          <a:lstStyle/>
          <a:p>
            <a:fld id="{FA3FFAC6-29AE-4912-AC3A-FF91DA285322}" type="slidenum">
              <a:rPr lang="en-US" smtClean="0"/>
              <a:t>28</a:t>
            </a:fld>
            <a:endParaRPr lang="en-US" dirty="0"/>
          </a:p>
        </p:txBody>
      </p:sp>
    </p:spTree>
    <p:extLst>
      <p:ext uri="{BB962C8B-B14F-4D97-AF65-F5344CB8AC3E}">
        <p14:creationId xmlns:p14="http://schemas.microsoft.com/office/powerpoint/2010/main" val="3004792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NARRATOR</a:t>
            </a:r>
          </a:p>
          <a:p>
            <a:endParaRPr lang="en-US" dirty="0">
              <a:cs typeface="Calibri"/>
            </a:endParaRPr>
          </a:p>
          <a:p>
            <a:r>
              <a:rPr lang="en-US" dirty="0">
                <a:cs typeface="Calibri"/>
              </a:rPr>
              <a:t>PLEASE FILL IN THE APPROPRIATE FIELDS:</a:t>
            </a:r>
          </a:p>
          <a:p>
            <a:endParaRPr lang="en-US" dirty="0">
              <a:cs typeface="Calibri"/>
            </a:endParaRPr>
          </a:p>
          <a:p>
            <a:r>
              <a:rPr lang="en-US" dirty="0">
                <a:cs typeface="Calibri"/>
              </a:rPr>
              <a:t>NAME</a:t>
            </a:r>
          </a:p>
          <a:p>
            <a:r>
              <a:rPr lang="en-US" dirty="0">
                <a:cs typeface="Calibri"/>
              </a:rPr>
              <a:t>DATE</a:t>
            </a:r>
          </a:p>
          <a:p>
            <a:endParaRPr lang="en-US" dirty="0">
              <a:cs typeface="Calibri"/>
            </a:endParaRPr>
          </a:p>
          <a:p>
            <a:r>
              <a:rPr lang="en-US" dirty="0">
                <a:cs typeface="Calibri"/>
              </a:rPr>
              <a:t>SELECT "CONTROL P" TO PRINT THIS CERTIFICATE ON YOUR LOCAL PRINTER AND BE SURE TO PROVIDE A COPY TO YOUR MANAGER/SUPERVISOR FOR RECORD KEEPING.</a:t>
            </a:r>
            <a:endParaRPr lang="en-US" dirty="0">
              <a:cs typeface="+mn-lt"/>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29</a:t>
            </a:fld>
            <a:endParaRPr lang="en-US" dirty="0"/>
          </a:p>
        </p:txBody>
      </p:sp>
    </p:spTree>
    <p:extLst>
      <p:ext uri="{BB962C8B-B14F-4D97-AF65-F5344CB8AC3E}">
        <p14:creationId xmlns:p14="http://schemas.microsoft.com/office/powerpoint/2010/main" val="416422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ts val="0"/>
              </a:spcBef>
              <a:spcAft>
                <a:spcPct val="0"/>
              </a:spcAft>
              <a:buClrTx/>
              <a:buSzTx/>
              <a:buFontTx/>
              <a:buNone/>
              <a:tabLst/>
              <a:defRPr/>
            </a:pPr>
            <a:r>
              <a:rPr lang="en-US" b="1" dirty="0"/>
              <a:t>Narrator:</a:t>
            </a:r>
          </a:p>
          <a:p>
            <a:pPr marL="0" marR="0" fontAlgn="base">
              <a:lnSpc>
                <a:spcPct val="107000"/>
              </a:lnSpc>
              <a:spcBef>
                <a:spcPts val="0"/>
              </a:spcBef>
              <a:spcAft>
                <a:spcPts val="0"/>
              </a:spcAft>
            </a:pPr>
            <a:endParaRPr lang="en-US" sz="1600" dirty="0">
              <a:effectLst/>
            </a:endParaRPr>
          </a:p>
          <a:p>
            <a:pPr marL="0" marR="0" fontAlgn="base">
              <a:lnSpc>
                <a:spcPct val="107000"/>
              </a:lnSpc>
              <a:spcBef>
                <a:spcPts val="0"/>
              </a:spcBef>
              <a:spcAft>
                <a:spcPts val="0"/>
              </a:spcAft>
            </a:pPr>
            <a:r>
              <a:rPr lang="en-US" sz="1100" dirty="0">
                <a:effectLst/>
              </a:rPr>
              <a:t>Let’s begin with the impacts to Healthcare.  What are they you might ask? What  do I need to be aware of?</a:t>
            </a:r>
          </a:p>
          <a:p>
            <a:pPr marL="0" marR="0" fontAlgn="base">
              <a:lnSpc>
                <a:spcPct val="107000"/>
              </a:lnSpc>
              <a:spcBef>
                <a:spcPts val="0"/>
              </a:spcBef>
              <a:spcAft>
                <a:spcPts val="0"/>
              </a:spcAft>
            </a:pPr>
            <a:endParaRPr lang="en-US" sz="1100" dirty="0">
              <a:effectLst/>
            </a:endParaRPr>
          </a:p>
          <a:p>
            <a:pPr marL="0" marR="0" fontAlgn="base">
              <a:lnSpc>
                <a:spcPct val="107000"/>
              </a:lnSpc>
              <a:spcBef>
                <a:spcPts val="0"/>
              </a:spcBef>
              <a:spcAft>
                <a:spcPts val="0"/>
              </a:spcAft>
            </a:pPr>
            <a:r>
              <a:rPr lang="en-US" sz="1100" dirty="0">
                <a:effectLst/>
              </a:rPr>
              <a:t>Here is the most recent data from two top reports: the IBM 2022 Cost of a Data Breach Re port and the 2022 Breach Barometer Protenus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100" b="0" i="0" u="none" strike="noStrike" baseline="0" dirty="0">
                <a:latin typeface="IBMPlexSans"/>
              </a:rPr>
              <a:t>The average total cost of a breach in healthcare increased from</a:t>
            </a:r>
          </a:p>
          <a:p>
            <a:pPr algn="l"/>
            <a:r>
              <a:rPr lang="en-US" sz="1100" b="0" i="0" u="none" strike="noStrike" baseline="0" dirty="0">
                <a:latin typeface="IBMPlexSans"/>
              </a:rPr>
              <a:t>USD 9.23 million in the 2021 report to USD 10.10 million in 2022, an increase of 9.4%.</a:t>
            </a:r>
          </a:p>
          <a:p>
            <a:pPr algn="l"/>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Think of the terabytes of data that a hospital or medical practice stores - all of the PII (Personal Identifiable Information) and PHI –(Personal Health Information). The black market for healthcare records is real –  malicious actors even get “star ratings” from their ‘customers’ for their services just like on eBay! </a:t>
            </a:r>
            <a:r>
              <a:rPr lang="en-US" sz="1100" b="1" dirty="0">
                <a:effectLst/>
                <a:latin typeface="Calibri" panose="020F0502020204030204" pitchFamily="34" charset="0"/>
                <a:ea typeface="Calibri" panose="020F0502020204030204" pitchFamily="34" charset="0"/>
                <a:cs typeface="Calibri" panose="020F0502020204030204" pitchFamily="34" charset="0"/>
              </a:rPr>
              <a:t> </a:t>
            </a:r>
            <a:r>
              <a:rPr lang="en-US" sz="1100" dirty="0">
                <a:effectLst/>
                <a:latin typeface="Calibri" panose="020F0502020204030204" pitchFamily="34" charset="0"/>
                <a:ea typeface="Calibri" panose="020F0502020204030204" pitchFamily="34" charset="0"/>
                <a:cs typeface="Calibri" panose="020F0502020204030204" pitchFamily="34" charset="0"/>
              </a:rPr>
              <a:t>A single medical record - which can contain a person’s Social Security and driver’s license numbers, gender, race or ethnicity, and birth date – sells on the black market for around $250.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Hacking was responsible for 75% of all reported incidents – hacking incident include phishing/email attached and ransomware/malware incidents</a:t>
            </a:r>
          </a:p>
          <a:p>
            <a:pPr marL="0" marR="0" fontAlgn="base">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86^ of all breached patient records in 2022 were caused by hacking!</a:t>
            </a:r>
          </a:p>
          <a:p>
            <a:pPr marL="0" marR="0" fontAlgn="base">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statistics clearly outline the importance of protecting patient data and enforcing cybersecurity basics to prevent the next data breach.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fontAlgn="base">
              <a:lnSpc>
                <a:spcPct val="107000"/>
              </a:lnSpc>
              <a:spcBef>
                <a:spcPts val="0"/>
              </a:spcBef>
              <a:spcAft>
                <a:spcPts val="0"/>
              </a:spcAft>
            </a:pPr>
            <a:endParaRPr lang="en-US" sz="1100" dirty="0">
              <a:effectLst/>
            </a:endParaRPr>
          </a:p>
          <a:p>
            <a:pPr marL="0" marR="0" fontAlgn="base">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4</a:t>
            </a:fld>
            <a:endParaRPr lang="en-US" dirty="0"/>
          </a:p>
        </p:txBody>
      </p:sp>
    </p:spTree>
    <p:extLst>
      <p:ext uri="{BB962C8B-B14F-4D97-AF65-F5344CB8AC3E}">
        <p14:creationId xmlns:p14="http://schemas.microsoft.com/office/powerpoint/2010/main" val="354816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NARRATOR</a:t>
            </a:r>
            <a:endParaRPr lang="en-US" dirty="0"/>
          </a:p>
          <a:p>
            <a:endParaRPr lang="en-US" dirty="0"/>
          </a:p>
          <a:p>
            <a:r>
              <a:rPr lang="en-US" sz="1100" dirty="0"/>
              <a:t>Most health care personnel are experts at identifying and eradicating viruses in patients, not computers.  Cybersecurity has expanded the scope of patient wellness to include protecting the technology, networks, and databases that enable uninterrupted and accurate patient care. This includes securing computer systems, protecting data and training personnel to be cyber-vigilant to protect against these threats to healthcare and patient safety.</a:t>
            </a:r>
            <a:endParaRPr lang="en-US" sz="1100" dirty="0">
              <a:cs typeface="Calibri"/>
            </a:endParaRPr>
          </a:p>
          <a:p>
            <a:endParaRPr lang="en-US" sz="1100" dirty="0"/>
          </a:p>
          <a:p>
            <a:pPr algn="l"/>
            <a:r>
              <a:rPr lang="en-US" sz="1100" b="0" i="0" u="none" strike="noStrike" baseline="0" dirty="0">
                <a:latin typeface="IBMPlexSans-Light"/>
                <a:ea typeface="MS PGothic"/>
              </a:rPr>
              <a:t>And Healthcare once again had the highest incident cost per breach. </a:t>
            </a:r>
            <a:r>
              <a:rPr lang="en-US" sz="1100" b="0" i="0" u="none" strike="noStrike" baseline="0" dirty="0">
                <a:latin typeface="IBMPlexSans"/>
              </a:rPr>
              <a:t>Healthcare breach costs have been the most</a:t>
            </a:r>
          </a:p>
          <a:p>
            <a:pPr algn="l"/>
            <a:r>
              <a:rPr lang="en-US" sz="1100" b="0" i="0" u="none" strike="noStrike" baseline="0" dirty="0">
                <a:latin typeface="IBMPlexSans"/>
              </a:rPr>
              <a:t>expensive industry for 12 years running, increasing by 41.6% The average total cost of a breach in healthcare increased from</a:t>
            </a:r>
          </a:p>
          <a:p>
            <a:pPr algn="l"/>
            <a:r>
              <a:rPr lang="en-US" sz="1100" b="0" i="0" u="none" strike="noStrike" baseline="0" dirty="0">
                <a:latin typeface="IBMPlexSans"/>
              </a:rPr>
              <a:t>USD 9.23 million in the 2021 report to USD 10.10 million in 2022</a:t>
            </a:r>
          </a:p>
          <a:p>
            <a:pPr algn="l"/>
            <a:endParaRPr lang="en-US" sz="1100" b="0" i="0" u="none" strike="noStrike" baseline="0" dirty="0">
              <a:latin typeface="IBMPlexSans"/>
            </a:endParaRPr>
          </a:p>
          <a:p>
            <a:pPr algn="l"/>
            <a:r>
              <a:rPr lang="en-US" sz="1100" b="0" i="0" u="none" strike="noStrike" baseline="0" dirty="0">
                <a:latin typeface="IBMPlexSans-Light"/>
                <a:ea typeface="MS PGothic"/>
              </a:rPr>
              <a:t>Still think you can’t make a difference? </a:t>
            </a:r>
          </a:p>
          <a:p>
            <a:pPr algn="l"/>
            <a:r>
              <a:rPr lang="en-US" sz="1100" b="0" i="0" u="none" strike="noStrike" baseline="0" dirty="0">
                <a:latin typeface="IBMPlexSans-Light"/>
                <a:ea typeface="MS PGothic"/>
              </a:rPr>
              <a:t>Let’s continue to show you how!!</a:t>
            </a: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5</a:t>
            </a:fld>
            <a:endParaRPr lang="en-US" dirty="0"/>
          </a:p>
        </p:txBody>
      </p:sp>
    </p:spTree>
    <p:extLst>
      <p:ext uri="{BB962C8B-B14F-4D97-AF65-F5344CB8AC3E}">
        <p14:creationId xmlns:p14="http://schemas.microsoft.com/office/powerpoint/2010/main" val="366941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endParaRPr lang="en-US" dirty="0"/>
          </a:p>
          <a:p>
            <a:r>
              <a:rPr lang="en-US" sz="1100" dirty="0"/>
              <a:t>This graphs outlines the average cost of a data breach by industry.</a:t>
            </a:r>
          </a:p>
          <a:p>
            <a:endParaRPr lang="en-US" sz="1100" dirty="0">
              <a:cs typeface="Calibri"/>
            </a:endParaRPr>
          </a:p>
          <a:p>
            <a:r>
              <a:rPr lang="en-US" sz="1100" dirty="0"/>
              <a:t>As you can see,  Healthcare once again is at the top of the charts and had the highest incident cost per breach above all other industries.</a:t>
            </a: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6</a:t>
            </a:fld>
            <a:endParaRPr lang="en-US" dirty="0"/>
          </a:p>
        </p:txBody>
      </p:sp>
    </p:spTree>
    <p:extLst>
      <p:ext uri="{BB962C8B-B14F-4D97-AF65-F5344CB8AC3E}">
        <p14:creationId xmlns:p14="http://schemas.microsoft.com/office/powerpoint/2010/main" val="86487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ts val="0"/>
              </a:spcBef>
              <a:spcAft>
                <a:spcPct val="0"/>
              </a:spcAft>
              <a:buClrTx/>
              <a:buSzTx/>
              <a:buFontTx/>
              <a:buNone/>
              <a:tabLst/>
              <a:defRPr/>
            </a:pPr>
            <a:r>
              <a:rPr lang="en-US" b="1" dirty="0"/>
              <a:t>NARRATOR</a:t>
            </a:r>
          </a:p>
          <a:p>
            <a:pPr marL="0" marR="0" fontAlgn="base">
              <a:lnSpc>
                <a:spcPct val="107000"/>
              </a:lnSpc>
              <a:spcBef>
                <a:spcPts val="0"/>
              </a:spcBef>
              <a:spcAft>
                <a:spcPts val="0"/>
              </a:spcAft>
            </a:pPr>
            <a:r>
              <a:rPr lang="en-US" sz="1100" dirty="0">
                <a:effectLst/>
              </a:rPr>
              <a:t>This is a graph of the total number of breached patient records from 2016-2022</a:t>
            </a:r>
          </a:p>
          <a:p>
            <a:pPr marL="0" marR="0" fontAlgn="base">
              <a:lnSpc>
                <a:spcPct val="107000"/>
              </a:lnSpc>
              <a:spcBef>
                <a:spcPts val="0"/>
              </a:spcBef>
              <a:spcAft>
                <a:spcPts val="0"/>
              </a:spcAft>
            </a:pPr>
            <a:r>
              <a:rPr lang="en-US" sz="1100" b="1" dirty="0">
                <a:solidFill>
                  <a:schemeClr val="accent1"/>
                </a:solidFill>
              </a:rPr>
              <a:t>The number of patient records compromised in data breaches us up 46% from just two years ago</a:t>
            </a:r>
            <a:endParaRPr lang="en-US" sz="1100" dirty="0">
              <a:effectLst/>
            </a:endParaRPr>
          </a:p>
          <a:p>
            <a:pPr marL="0" marR="0" fontAlgn="base">
              <a:lnSpc>
                <a:spcPct val="107000"/>
              </a:lnSpc>
              <a:spcBef>
                <a:spcPts val="0"/>
              </a:spcBef>
              <a:spcAft>
                <a:spcPts val="0"/>
              </a:spcAft>
            </a:pPr>
            <a:r>
              <a:rPr lang="en-US" sz="1600" dirty="0">
                <a:effectLst/>
              </a:rPr>
              <a:t>Data from the Breach Barometer Protenus 2022 Report release February 2023</a:t>
            </a:r>
          </a:p>
          <a:p>
            <a:pPr marL="0" marR="0" fontAlgn="base">
              <a:lnSpc>
                <a:spcPct val="107000"/>
              </a:lnSpc>
              <a:spcBef>
                <a:spcPts val="0"/>
              </a:spcBef>
              <a:spcAft>
                <a:spcPts val="0"/>
              </a:spcAft>
            </a:pPr>
            <a:endParaRPr lang="en-US" sz="1600" dirty="0">
              <a:effectLst/>
            </a:endParaRPr>
          </a:p>
          <a:p>
            <a:pPr marL="0" marR="0" fontAlgn="base">
              <a:lnSpc>
                <a:spcPct val="107000"/>
              </a:lnSpc>
              <a:spcBef>
                <a:spcPts val="0"/>
              </a:spcBef>
              <a:spcAft>
                <a:spcPts val="0"/>
              </a:spcAft>
            </a:pPr>
            <a:endParaRPr lang="en-US" sz="1600" dirty="0">
              <a:effectLst/>
            </a:endParaRPr>
          </a:p>
          <a:p>
            <a:pPr marL="0" marR="0" fontAlgn="base">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7</a:t>
            </a:fld>
            <a:endParaRPr lang="en-US" dirty="0"/>
          </a:p>
        </p:txBody>
      </p:sp>
    </p:spTree>
    <p:extLst>
      <p:ext uri="{BB962C8B-B14F-4D97-AF65-F5344CB8AC3E}">
        <p14:creationId xmlns:p14="http://schemas.microsoft.com/office/powerpoint/2010/main" val="381137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212529"/>
                </a:solidFill>
                <a:latin typeface="Red Hat Text"/>
              </a:rPr>
              <a:t>NARRATOR</a:t>
            </a:r>
          </a:p>
          <a:p>
            <a:endParaRPr lang="en-US" sz="1400" dirty="0">
              <a:solidFill>
                <a:srgbClr val="212529"/>
              </a:solidFill>
              <a:latin typeface="Red Hat Text"/>
            </a:endParaRPr>
          </a:p>
          <a:p>
            <a:r>
              <a:rPr lang="en-US" sz="1100" b="0" i="0" dirty="0">
                <a:solidFill>
                  <a:srgbClr val="212529"/>
                </a:solidFill>
                <a:effectLst/>
                <a:latin typeface="Red Hat Text"/>
              </a:rPr>
              <a:t>So let’s discuss the “how” behind these breaches so we can do everything we can to reduce and hopefully eliminate the next one!</a:t>
            </a:r>
          </a:p>
          <a:p>
            <a:r>
              <a:rPr lang="en-US" sz="1100" b="0" i="0" dirty="0">
                <a:solidFill>
                  <a:srgbClr val="212529"/>
                </a:solidFill>
                <a:effectLst/>
                <a:latin typeface="Red Hat Text"/>
              </a:rPr>
              <a:t>And we will start with understanding  Social Engineering!!</a:t>
            </a:r>
          </a:p>
          <a:p>
            <a:endParaRPr lang="en-US" sz="1100" b="0" i="0" dirty="0">
              <a:solidFill>
                <a:srgbClr val="212529"/>
              </a:solidFill>
              <a:effectLst/>
              <a:latin typeface="Red Hat Text"/>
            </a:endParaRPr>
          </a:p>
          <a:p>
            <a:pPr marL="0" marR="0" fontAlgn="base">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Yes, human errors happen!  We need to understand who we are dealing with when it comes to these cyber attackers!  They work hard at fooling us, it’s their job.  So, we must do our job to defend ourselves and our organizations.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Social Engineering as defined is a form of psychological manipulation that tricks users into making security mistakes or giving away sensitive information.  And it does this by relying on human error, instead of possible software and operating system vulnerabilities.  These malicious actors use email, text messages and voice messages to get your attention.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Some examples of those human emotions that cyber attackers like to manipulate which causes us to make a grave mistake include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b="0" i="0" dirty="0">
              <a:solidFill>
                <a:srgbClr val="212529"/>
              </a:solidFill>
              <a:effectLst/>
              <a:latin typeface="Red Hat Text"/>
            </a:endParaRPr>
          </a:p>
          <a:p>
            <a:r>
              <a:rPr lang="en-US" sz="1100" b="0" i="0" dirty="0">
                <a:solidFill>
                  <a:srgbClr val="212529"/>
                </a:solidFill>
                <a:effectLst/>
                <a:latin typeface="Red Hat Text"/>
              </a:rPr>
              <a:t>Emails from an alleged “friend”</a:t>
            </a:r>
          </a:p>
          <a:p>
            <a:r>
              <a:rPr lang="en-US" sz="1100" b="0" i="0" dirty="0">
                <a:solidFill>
                  <a:srgbClr val="212529"/>
                </a:solidFill>
                <a:effectLst/>
                <a:latin typeface="Red Hat Text"/>
              </a:rPr>
              <a:t>Emails that portray a sense of urgency, such as take action now, or time is running out</a:t>
            </a:r>
          </a:p>
          <a:p>
            <a:r>
              <a:rPr lang="en-US" sz="1100" b="0" i="0" dirty="0">
                <a:solidFill>
                  <a:srgbClr val="212529"/>
                </a:solidFill>
                <a:effectLst/>
                <a:latin typeface="Red Hat Text"/>
              </a:rPr>
              <a:t>Sometimes the message seems just too good to be true</a:t>
            </a:r>
          </a:p>
          <a:p>
            <a:r>
              <a:rPr lang="en-US" sz="1100" b="0" i="0" dirty="0">
                <a:solidFill>
                  <a:srgbClr val="212529"/>
                </a:solidFill>
                <a:effectLst/>
                <a:latin typeface="Red Hat Text"/>
              </a:rPr>
              <a:t>And it might offer help that you never actually asked for.  </a:t>
            </a:r>
          </a:p>
          <a:p>
            <a:r>
              <a:rPr lang="en-US" sz="1100" b="0" i="0" dirty="0">
                <a:solidFill>
                  <a:srgbClr val="212529"/>
                </a:solidFill>
                <a:effectLst/>
                <a:latin typeface="Red Hat Text"/>
              </a:rPr>
              <a:t>These are all major clues that there very well may be something very suspicious with this email and you should take precaution.</a:t>
            </a:r>
          </a:p>
          <a:p>
            <a:endParaRPr lang="en-US" sz="1100" b="0" i="0" dirty="0">
              <a:solidFill>
                <a:srgbClr val="212529"/>
              </a:solidFill>
              <a:effectLst/>
              <a:latin typeface="Red Hat Text"/>
            </a:endParaRPr>
          </a:p>
          <a:p>
            <a:endParaRPr lang="en-US" sz="1100" dirty="0"/>
          </a:p>
          <a:p>
            <a:r>
              <a:rPr lang="en-US" sz="1100" dirty="0"/>
              <a:t>Do not make the mistake of thinking that your practice, no matter how small, is not a target for indiscriminate cyber-attacks. Malicious actors will always exist. Whether you are a small-practice physician or the chief information security officer (CISO) of a large health care entity, your job is to make it difficult for these attackers to succeed.  They will use our vulnerabilities to attack the larger organization!</a:t>
            </a: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8</a:t>
            </a:fld>
            <a:endParaRPr lang="en-US" dirty="0"/>
          </a:p>
        </p:txBody>
      </p:sp>
    </p:spTree>
    <p:extLst>
      <p:ext uri="{BB962C8B-B14F-4D97-AF65-F5344CB8AC3E}">
        <p14:creationId xmlns:p14="http://schemas.microsoft.com/office/powerpoint/2010/main" val="104996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latin typeface="Source Sans Pro"/>
                <a:ea typeface="Source Sans Pro"/>
              </a:rPr>
              <a:t>NARRATOR</a:t>
            </a:r>
          </a:p>
          <a:p>
            <a:endParaRPr lang="en-US" dirty="0">
              <a:solidFill>
                <a:srgbClr val="333333"/>
              </a:solidFill>
              <a:latin typeface="Source Sans Pro"/>
              <a:ea typeface="Source Sans Pro"/>
            </a:endParaRPr>
          </a:p>
          <a:p>
            <a:r>
              <a:rPr lang="en-US" sz="1100" b="0" i="0" dirty="0">
                <a:solidFill>
                  <a:srgbClr val="333333"/>
                </a:solidFill>
                <a:effectLst/>
                <a:latin typeface="Source Sans Pro"/>
                <a:ea typeface="Source Sans Pro"/>
              </a:rPr>
              <a:t>An attacker may seem unassuming and respectable, possibly claiming to be a new employee, repair person, or researcher and even offering credentials to support that identity. However, by asking questions, he or she may be able to piece together enough information to infiltrate an organization's network. If an attacker is not able to gather enough information from one source, he or she may contact another source within the same organization and rely on the information from the first source to add to his or her credibility.</a:t>
            </a:r>
            <a:endParaRPr lang="en-US" sz="1100" dirty="0"/>
          </a:p>
          <a:p>
            <a:pPr marL="0" indent="0" algn="l">
              <a:buFont typeface="Arial" panose="020B0604020202020204" pitchFamily="34" charset="0"/>
              <a:buNone/>
            </a:pPr>
            <a:endParaRPr lang="en-US" sz="1100" b="0" i="0" dirty="0">
              <a:solidFill>
                <a:srgbClr val="1C1D1F"/>
              </a:solidFill>
              <a:effectLst/>
              <a:latin typeface="Roboto" panose="02000000000000000000" pitchFamily="2" charset="0"/>
            </a:endParaRPr>
          </a:p>
          <a:p>
            <a:pPr marL="0" indent="0" algn="l">
              <a:buFont typeface="Arial" panose="020B0604020202020204" pitchFamily="34" charset="0"/>
              <a:buNone/>
            </a:pPr>
            <a:r>
              <a:rPr lang="en-US" sz="1100" b="0" i="0" dirty="0">
                <a:solidFill>
                  <a:srgbClr val="1C1D1F"/>
                </a:solidFill>
                <a:effectLst/>
                <a:latin typeface="Roboto" panose="02000000000000000000" pitchFamily="2" charset="0"/>
              </a:rPr>
              <a:t>It doesn’t matter who they’re impersonating, their motivation is always the same – extracting money or data. Whether you use the modern-day terminology or opt for longer-standing classifications (like conning, hustling, and swindling), the result is the same. Scammers aren’t afraid to tell lies – and they often get what they want just by asking for it.</a:t>
            </a:r>
          </a:p>
          <a:p>
            <a:pPr marL="0" indent="0" algn="l">
              <a:buFont typeface="Arial" panose="020B0604020202020204" pitchFamily="34" charset="0"/>
              <a:buNone/>
            </a:pPr>
            <a:endParaRPr lang="en-US" sz="1100" b="0" i="0" dirty="0">
              <a:solidFill>
                <a:srgbClr val="1C1D1F"/>
              </a:solidFill>
              <a:effectLst/>
              <a:latin typeface="Roboto" panose="02000000000000000000" pitchFamily="2" charset="0"/>
            </a:endParaRPr>
          </a:p>
          <a:p>
            <a:pPr algn="l"/>
            <a:r>
              <a:rPr lang="en-US" sz="1100" b="0" i="0" dirty="0">
                <a:solidFill>
                  <a:srgbClr val="1C1D1F"/>
                </a:solidFill>
                <a:effectLst/>
                <a:latin typeface="Roboto" panose="02000000000000000000" pitchFamily="2" charset="0"/>
              </a:rPr>
              <a:t>Social engineers take advantage of human tendencies to be open and trusting. All successful social engineering attacks have one thing in common: someone believed something they shouldn’t have.!!!</a:t>
            </a:r>
          </a:p>
          <a:p>
            <a:endParaRPr lang="en-US" baseline="0" dirty="0"/>
          </a:p>
        </p:txBody>
      </p:sp>
      <p:sp>
        <p:nvSpPr>
          <p:cNvPr id="4" name="Slide Number Placeholder 3"/>
          <p:cNvSpPr>
            <a:spLocks noGrp="1"/>
          </p:cNvSpPr>
          <p:nvPr>
            <p:ph type="sldNum" sz="quarter" idx="5"/>
          </p:nvPr>
        </p:nvSpPr>
        <p:spPr/>
        <p:txBody>
          <a:bodyPr/>
          <a:lstStyle/>
          <a:p>
            <a:fld id="{FA3FFAC6-29AE-4912-AC3A-FF91DA285322}" type="slidenum">
              <a:rPr lang="en-US" smtClean="0"/>
              <a:t>9</a:t>
            </a:fld>
            <a:endParaRPr lang="en-US" dirty="0"/>
          </a:p>
        </p:txBody>
      </p:sp>
    </p:spTree>
    <p:extLst>
      <p:ext uri="{BB962C8B-B14F-4D97-AF65-F5344CB8AC3E}">
        <p14:creationId xmlns:p14="http://schemas.microsoft.com/office/powerpoint/2010/main" val="18178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question and answers, ask audience to answer via random or polling if in online meeting setting.</a:t>
            </a:r>
          </a:p>
          <a:p>
            <a:endParaRPr lang="en-US" dirty="0"/>
          </a:p>
        </p:txBody>
      </p:sp>
      <p:sp>
        <p:nvSpPr>
          <p:cNvPr id="4" name="Slide Number Placeholder 3"/>
          <p:cNvSpPr>
            <a:spLocks noGrp="1"/>
          </p:cNvSpPr>
          <p:nvPr>
            <p:ph type="sldNum" sz="quarter" idx="5"/>
          </p:nvPr>
        </p:nvSpPr>
        <p:spPr/>
        <p:txBody>
          <a:bodyPr/>
          <a:lstStyle/>
          <a:p>
            <a:fld id="{AE19C274-25C0-7743-8ECE-18FFA887585C}" type="slidenum">
              <a:rPr lang="en-US" smtClean="0"/>
              <a:t>10</a:t>
            </a:fld>
            <a:endParaRPr lang="en-US" dirty="0"/>
          </a:p>
        </p:txBody>
      </p:sp>
    </p:spTree>
    <p:extLst>
      <p:ext uri="{BB962C8B-B14F-4D97-AF65-F5344CB8AC3E}">
        <p14:creationId xmlns:p14="http://schemas.microsoft.com/office/powerpoint/2010/main" val="5889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77B4-9532-C84F-B6CE-3F6EC5F1962C}"/>
              </a:ext>
            </a:extLst>
          </p:cNvPr>
          <p:cNvSpPr>
            <a:spLocks noGrp="1"/>
          </p:cNvSpPr>
          <p:nvPr>
            <p:ph type="ctrTitle"/>
          </p:nvPr>
        </p:nvSpPr>
        <p:spPr>
          <a:xfrm>
            <a:off x="838200" y="3531399"/>
            <a:ext cx="10515600" cy="1539433"/>
          </a:xfrm>
        </p:spPr>
        <p:txBody>
          <a:bodyPr anchor="t">
            <a:noAutofit/>
          </a:bodyPr>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BD51DF37-EC48-BA48-9568-1D678BB3C714}"/>
              </a:ext>
            </a:extLst>
          </p:cNvPr>
          <p:cNvSpPr>
            <a:spLocks noGrp="1"/>
          </p:cNvSpPr>
          <p:nvPr>
            <p:ph type="subTitle" idx="1"/>
          </p:nvPr>
        </p:nvSpPr>
        <p:spPr>
          <a:xfrm>
            <a:off x="838199" y="2788881"/>
            <a:ext cx="10515599" cy="5185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556C2-E94D-9E42-9593-6EA4DD08ECBC}"/>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2A381379-A14D-3B43-A5B4-758EAEAC7D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4953D4E-6B16-2945-AAF3-DB15D5F2FD5C}"/>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7" name="TextBox 6">
            <a:extLst>
              <a:ext uri="{FF2B5EF4-FFF2-40B4-BE49-F238E27FC236}">
                <a16:creationId xmlns:a16="http://schemas.microsoft.com/office/drawing/2014/main" id="{87915D33-C1C9-EE47-AF2C-644749C1C158}"/>
              </a:ext>
            </a:extLst>
          </p:cNvPr>
          <p:cNvSpPr txBox="1"/>
          <p:nvPr userDrawn="1"/>
        </p:nvSpPr>
        <p:spPr>
          <a:xfrm>
            <a:off x="838200" y="1122363"/>
            <a:ext cx="6132616" cy="381000"/>
          </a:xfrm>
          <a:prstGeom prst="rect">
            <a:avLst/>
          </a:prstGeom>
          <a:noFill/>
        </p:spPr>
        <p:txBody>
          <a:bodyPr wrap="square" rtlCol="0">
            <a:spAutoFit/>
          </a:bodyPr>
          <a:lstStyle/>
          <a:p>
            <a:r>
              <a:rPr lang="en-US" b="1" dirty="0">
                <a:solidFill>
                  <a:schemeClr val="accent1"/>
                </a:solidFill>
              </a:rPr>
              <a:t>KNOWLEDGE ON DEMAND</a:t>
            </a:r>
          </a:p>
        </p:txBody>
      </p:sp>
    </p:spTree>
    <p:extLst>
      <p:ext uri="{BB962C8B-B14F-4D97-AF65-F5344CB8AC3E}">
        <p14:creationId xmlns:p14="http://schemas.microsoft.com/office/powerpoint/2010/main" val="329955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2AD852-6F9E-F54F-B153-7A9BC1C49298}"/>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3" name="Footer Placeholder 2">
            <a:extLst>
              <a:ext uri="{FF2B5EF4-FFF2-40B4-BE49-F238E27FC236}">
                <a16:creationId xmlns:a16="http://schemas.microsoft.com/office/drawing/2014/main" id="{FD50EB0E-FDC1-EB42-804C-2CC1B9F07F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C9FC34B-299F-C949-8018-8A28BFCF5697}"/>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67466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33F6-14F9-3D48-921D-5611BB699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B20BF7-595A-694A-9C59-F3DA32C8C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F333C-E338-3A45-BBA3-99C52483A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DEB2B-9731-754C-AD06-B3555F435704}"/>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FB08EA0F-741C-944A-B9A7-5544740FABB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E64942F-ADB4-2D4A-A1F0-7ED0DE7DF708}"/>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652586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15F3-C869-AB4B-8BD9-91A074246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69C07-C804-0C4E-97C3-A6975438A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D3A67A3-0889-D64E-A1C2-F07936DBF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2EDFD-086C-6A43-81C8-72CD2579DEBE}"/>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E86EF447-31B6-2F4C-B817-E7678E826D8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0EDA70D-3727-8944-B4C2-93EF0F92D0C2}"/>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51194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914B-568E-3547-91CA-39277A0E8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5F417F-205D-3444-BA3D-F76C84AB0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818D5-C7FF-CF4F-BFE7-BAFBE6170BFC}"/>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E08EBB36-F938-F84E-BD3C-BBE782693BF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D53BE7-2C9A-024B-9F59-4E7E7ACD07E1}"/>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14364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0D5DC-0320-6E41-92C8-83DC6D6A16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7F1BD-316D-6B43-8AEF-16600C3CA4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430E9-ABE9-0046-A151-120B33CFCBE7}"/>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47FF29E4-B99C-FB45-8674-C53191BC6E7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58FE21C-9E4A-1F4D-B901-381B39F9C0B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094240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433774"/>
            <a:ext cx="5181600" cy="474242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C1FF-1BAE-2641-9287-7C718BC98C35}"/>
              </a:ext>
            </a:extLst>
          </p:cNvPr>
          <p:cNvSpPr>
            <a:spLocks noGrp="1"/>
          </p:cNvSpPr>
          <p:nvPr>
            <p:ph sz="half" idx="2"/>
          </p:nvPr>
        </p:nvSpPr>
        <p:spPr>
          <a:xfrm>
            <a:off x="6172200" y="1433774"/>
            <a:ext cx="5181600" cy="474242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448004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C1FF-1BAE-2641-9287-7C718BC98C35}"/>
              </a:ext>
            </a:extLst>
          </p:cNvPr>
          <p:cNvSpPr>
            <a:spLocks noGrp="1"/>
          </p:cNvSpPr>
          <p:nvPr>
            <p:ph sz="half" idx="2"/>
          </p:nvPr>
        </p:nvSpPr>
        <p:spPr>
          <a:xfrm>
            <a:off x="6172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D45C1E5B-F41D-FB4E-BE32-02F18083585E}"/>
              </a:ext>
            </a:extLst>
          </p:cNvPr>
          <p:cNvSpPr>
            <a:spLocks noGrp="1"/>
          </p:cNvSpPr>
          <p:nvPr>
            <p:ph type="body" sz="quarter" idx="13"/>
          </p:nvPr>
        </p:nvSpPr>
        <p:spPr>
          <a:xfrm>
            <a:off x="838200" y="4646947"/>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F082438-7E11-D94E-BBC4-5FEF094F2FEA}"/>
              </a:ext>
            </a:extLst>
          </p:cNvPr>
          <p:cNvSpPr>
            <a:spLocks noGrp="1"/>
          </p:cNvSpPr>
          <p:nvPr>
            <p:ph type="body" sz="quarter" idx="14"/>
          </p:nvPr>
        </p:nvSpPr>
        <p:spPr>
          <a:xfrm>
            <a:off x="6172200" y="4646185"/>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7F4D3A86-9F3D-D448-9A38-DA014BA70678}"/>
              </a:ext>
            </a:extLst>
          </p:cNvPr>
          <p:cNvSpPr>
            <a:spLocks noGrp="1"/>
          </p:cNvSpPr>
          <p:nvPr>
            <p:ph type="body" sz="quarter" idx="15"/>
          </p:nvPr>
        </p:nvSpPr>
        <p:spPr>
          <a:xfrm>
            <a:off x="838200" y="1433774"/>
            <a:ext cx="10515600" cy="1428528"/>
          </a:xfrm>
        </p:spPr>
        <p:txBody>
          <a:bodyPr/>
          <a:lstStyle>
            <a:lvl1pPr marL="0" indent="0">
              <a:buNone/>
              <a:defRPr/>
            </a:lvl1pPr>
          </a:lstStyle>
          <a:p>
            <a:pPr lvl="0"/>
            <a:endParaRPr lang="en-US"/>
          </a:p>
        </p:txBody>
      </p:sp>
    </p:spTree>
    <p:extLst>
      <p:ext uri="{BB962C8B-B14F-4D97-AF65-F5344CB8AC3E}">
        <p14:creationId xmlns:p14="http://schemas.microsoft.com/office/powerpoint/2010/main" val="207410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78371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T'S REVIEW">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75FC4-8027-2440-A6DF-D85F9093615D}"/>
              </a:ext>
            </a:extLst>
          </p:cNvPr>
          <p:cNvSpPr/>
          <p:nvPr userDrawn="1"/>
        </p:nvSpPr>
        <p:spPr>
          <a:xfrm>
            <a:off x="10094026" y="0"/>
            <a:ext cx="1958220"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a:xfrm>
            <a:off x="838200" y="645699"/>
            <a:ext cx="9144000" cy="613167"/>
          </a:xfrm>
        </p:spPr>
        <p:txBody>
          <a:bodyPr anchor="t"/>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8" name="Rectangle 7">
            <a:extLst>
              <a:ext uri="{FF2B5EF4-FFF2-40B4-BE49-F238E27FC236}">
                <a16:creationId xmlns:a16="http://schemas.microsoft.com/office/drawing/2014/main" id="{7ADB6F48-BE59-5B4B-A0A8-C38BDEC89CBE}"/>
              </a:ext>
            </a:extLst>
          </p:cNvPr>
          <p:cNvSpPr/>
          <p:nvPr userDrawn="1"/>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CA6D426-75DD-A944-BC85-306E06855A71}"/>
              </a:ext>
            </a:extLst>
          </p:cNvPr>
          <p:cNvSpPr txBox="1"/>
          <p:nvPr userDrawn="1"/>
        </p:nvSpPr>
        <p:spPr>
          <a:xfrm>
            <a:off x="838200" y="177800"/>
            <a:ext cx="6132616" cy="381000"/>
          </a:xfrm>
          <a:prstGeom prst="rect">
            <a:avLst/>
          </a:prstGeom>
          <a:noFill/>
        </p:spPr>
        <p:txBody>
          <a:bodyPr wrap="square" rtlCol="0">
            <a:spAutoFit/>
          </a:bodyPr>
          <a:lstStyle/>
          <a:p>
            <a:r>
              <a:rPr lang="en-US" b="1" dirty="0">
                <a:solidFill>
                  <a:schemeClr val="accent1"/>
                </a:solidFill>
              </a:rPr>
              <a:t>LET’S REVIEW</a:t>
            </a:r>
          </a:p>
        </p:txBody>
      </p:sp>
      <p:pic>
        <p:nvPicPr>
          <p:cNvPr id="15" name="Picture 14">
            <a:extLst>
              <a:ext uri="{FF2B5EF4-FFF2-40B4-BE49-F238E27FC236}">
                <a16:creationId xmlns:a16="http://schemas.microsoft.com/office/drawing/2014/main" id="{89CF7519-CF32-144F-84AE-982D10199C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174776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rcises">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75FC4-8027-2440-A6DF-D85F9093615D}"/>
              </a:ext>
            </a:extLst>
          </p:cNvPr>
          <p:cNvSpPr/>
          <p:nvPr userDrawn="1"/>
        </p:nvSpPr>
        <p:spPr>
          <a:xfrm>
            <a:off x="10094026" y="0"/>
            <a:ext cx="1958220"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a:xfrm>
            <a:off x="838200" y="645699"/>
            <a:ext cx="9144000" cy="613167"/>
          </a:xfrm>
        </p:spPr>
        <p:txBody>
          <a:bodyPr anchor="t"/>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8" name="Rectangle 7">
            <a:extLst>
              <a:ext uri="{FF2B5EF4-FFF2-40B4-BE49-F238E27FC236}">
                <a16:creationId xmlns:a16="http://schemas.microsoft.com/office/drawing/2014/main" id="{7ADB6F48-BE59-5B4B-A0A8-C38BDEC89CBE}"/>
              </a:ext>
            </a:extLst>
          </p:cNvPr>
          <p:cNvSpPr/>
          <p:nvPr userDrawn="1"/>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CA6D426-75DD-A944-BC85-306E06855A71}"/>
              </a:ext>
            </a:extLst>
          </p:cNvPr>
          <p:cNvSpPr txBox="1"/>
          <p:nvPr userDrawn="1"/>
        </p:nvSpPr>
        <p:spPr>
          <a:xfrm>
            <a:off x="838200" y="177800"/>
            <a:ext cx="6132616" cy="381000"/>
          </a:xfrm>
          <a:prstGeom prst="rect">
            <a:avLst/>
          </a:prstGeom>
          <a:noFill/>
        </p:spPr>
        <p:txBody>
          <a:bodyPr wrap="square" rtlCol="0">
            <a:spAutoFit/>
          </a:bodyPr>
          <a:lstStyle/>
          <a:p>
            <a:r>
              <a:rPr lang="en-US" b="1" dirty="0">
                <a:solidFill>
                  <a:schemeClr val="accent1"/>
                </a:solidFill>
              </a:rPr>
              <a:t>EXERCISES</a:t>
            </a:r>
          </a:p>
        </p:txBody>
      </p:sp>
      <p:pic>
        <p:nvPicPr>
          <p:cNvPr id="15" name="Picture 14">
            <a:extLst>
              <a:ext uri="{FF2B5EF4-FFF2-40B4-BE49-F238E27FC236}">
                <a16:creationId xmlns:a16="http://schemas.microsoft.com/office/drawing/2014/main" id="{89CF7519-CF32-144F-84AE-982D10199C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60670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8E74-885C-0149-852F-8F92F738FB05}"/>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B1AAAD6F-1AD5-7043-96E8-14E2DE9A032E}"/>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80184-1059-EB49-9F22-97D02571FA55}"/>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BEC6BFFF-0479-4F45-8F0E-6796E3B28B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1E5D07C-71E7-7843-840A-707633CF4141}"/>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62544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C1FF-1BAE-2641-9287-7C718BC98C35}"/>
              </a:ext>
            </a:extLst>
          </p:cNvPr>
          <p:cNvSpPr>
            <a:spLocks noGrp="1"/>
          </p:cNvSpPr>
          <p:nvPr>
            <p:ph sz="half" idx="2"/>
          </p:nvPr>
        </p:nvSpPr>
        <p:spPr>
          <a:xfrm>
            <a:off x="6172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D45C1E5B-F41D-FB4E-BE32-02F18083585E}"/>
              </a:ext>
            </a:extLst>
          </p:cNvPr>
          <p:cNvSpPr>
            <a:spLocks noGrp="1"/>
          </p:cNvSpPr>
          <p:nvPr>
            <p:ph type="body" sz="quarter" idx="13"/>
          </p:nvPr>
        </p:nvSpPr>
        <p:spPr>
          <a:xfrm>
            <a:off x="838200" y="4646947"/>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F082438-7E11-D94E-BBC4-5FEF094F2FEA}"/>
              </a:ext>
            </a:extLst>
          </p:cNvPr>
          <p:cNvSpPr>
            <a:spLocks noGrp="1"/>
          </p:cNvSpPr>
          <p:nvPr>
            <p:ph type="body" sz="quarter" idx="14"/>
          </p:nvPr>
        </p:nvSpPr>
        <p:spPr>
          <a:xfrm>
            <a:off x="6172200" y="4646185"/>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7F4D3A86-9F3D-D448-9A38-DA014BA70678}"/>
              </a:ext>
            </a:extLst>
          </p:cNvPr>
          <p:cNvSpPr>
            <a:spLocks noGrp="1"/>
          </p:cNvSpPr>
          <p:nvPr>
            <p:ph type="body" sz="quarter" idx="15"/>
          </p:nvPr>
        </p:nvSpPr>
        <p:spPr>
          <a:xfrm>
            <a:off x="838200" y="1433774"/>
            <a:ext cx="10515600" cy="1428528"/>
          </a:xfrm>
        </p:spPr>
        <p:txBody>
          <a:bodyPr/>
          <a:lstStyle>
            <a:lvl1pPr marL="0" indent="0">
              <a:buNone/>
              <a:defRPr/>
            </a:lvl1pPr>
          </a:lstStyle>
          <a:p>
            <a:pPr lvl="0"/>
            <a:endParaRPr lang="en-US"/>
          </a:p>
        </p:txBody>
      </p:sp>
    </p:spTree>
    <p:extLst>
      <p:ext uri="{BB962C8B-B14F-4D97-AF65-F5344CB8AC3E}">
        <p14:creationId xmlns:p14="http://schemas.microsoft.com/office/powerpoint/2010/main" val="3985589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389413"/>
            <a:ext cx="5181600" cy="478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CCCB7946-3219-A44A-A448-2448B9A100B5}"/>
              </a:ext>
            </a:extLst>
          </p:cNvPr>
          <p:cNvSpPr>
            <a:spLocks noGrp="1"/>
          </p:cNvSpPr>
          <p:nvPr>
            <p:ph type="body" sz="quarter" idx="13" hasCustomPrompt="1"/>
          </p:nvPr>
        </p:nvSpPr>
        <p:spPr>
          <a:xfrm>
            <a:off x="7089774" y="1767671"/>
            <a:ext cx="3194050" cy="2767012"/>
          </a:xfrm>
        </p:spPr>
        <p:txBody>
          <a:bodyPr anchor="b">
            <a:normAutofit/>
          </a:bodyPr>
          <a:lstStyle>
            <a:lvl1pPr marL="0" indent="0" algn="ctr">
              <a:buNone/>
              <a:defRPr sz="19900" b="1">
                <a:solidFill>
                  <a:schemeClr val="accent1"/>
                </a:solidFill>
              </a:defRPr>
            </a:lvl1pPr>
          </a:lstStyle>
          <a:p>
            <a:pPr lvl="0"/>
            <a:r>
              <a:rPr lang="en-US"/>
              <a:t>##</a:t>
            </a:r>
          </a:p>
        </p:txBody>
      </p:sp>
      <p:sp>
        <p:nvSpPr>
          <p:cNvPr id="10" name="Text Placeholder 8">
            <a:extLst>
              <a:ext uri="{FF2B5EF4-FFF2-40B4-BE49-F238E27FC236}">
                <a16:creationId xmlns:a16="http://schemas.microsoft.com/office/drawing/2014/main" id="{2C6295F9-A3CB-8E47-8D5C-EB4D9D611E17}"/>
              </a:ext>
            </a:extLst>
          </p:cNvPr>
          <p:cNvSpPr>
            <a:spLocks noGrp="1"/>
          </p:cNvSpPr>
          <p:nvPr>
            <p:ph type="body" sz="quarter" idx="14" hasCustomPrompt="1"/>
          </p:nvPr>
        </p:nvSpPr>
        <p:spPr>
          <a:xfrm>
            <a:off x="6442363" y="4664880"/>
            <a:ext cx="4488873" cy="1182665"/>
          </a:xfrm>
        </p:spPr>
        <p:txBody>
          <a:bodyPr>
            <a:noAutofit/>
          </a:bodyPr>
          <a:lstStyle>
            <a:lvl1pPr marL="0" indent="0" algn="ctr">
              <a:buNone/>
              <a:defRPr sz="2800"/>
            </a:lvl1pPr>
          </a:lstStyle>
          <a:p>
            <a:pPr lvl="0"/>
            <a:r>
              <a:rPr lang="en-US"/>
              <a:t>Explanation for this number</a:t>
            </a:r>
          </a:p>
        </p:txBody>
      </p:sp>
    </p:spTree>
    <p:extLst>
      <p:ext uri="{BB962C8B-B14F-4D97-AF65-F5344CB8AC3E}">
        <p14:creationId xmlns:p14="http://schemas.microsoft.com/office/powerpoint/2010/main" val="63009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7969-FABD-0C4F-AD76-15B3D2C70107}"/>
              </a:ext>
            </a:extLst>
          </p:cNvPr>
          <p:cNvSpPr>
            <a:spLocks noGrp="1"/>
          </p:cNvSpPr>
          <p:nvPr>
            <p:ph type="title"/>
          </p:nvPr>
        </p:nvSpPr>
        <p:spPr>
          <a:xfrm>
            <a:off x="839788" y="365125"/>
            <a:ext cx="9144000" cy="893741"/>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CE562-CA54-8046-892F-2EAE6BD3D0E9}"/>
              </a:ext>
            </a:extLst>
          </p:cNvPr>
          <p:cNvSpPr>
            <a:spLocks noGrp="1"/>
          </p:cNvSpPr>
          <p:nvPr>
            <p:ph type="body" idx="1"/>
          </p:nvPr>
        </p:nvSpPr>
        <p:spPr>
          <a:xfrm>
            <a:off x="839788" y="1425553"/>
            <a:ext cx="5157787" cy="10795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7C179-1FDF-674B-92B7-DBEAB48D4E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9A0327-9F7A-894C-8822-67ED8AE71CDE}"/>
              </a:ext>
            </a:extLst>
          </p:cNvPr>
          <p:cNvSpPr>
            <a:spLocks noGrp="1"/>
          </p:cNvSpPr>
          <p:nvPr>
            <p:ph type="body" sz="quarter" idx="3"/>
          </p:nvPr>
        </p:nvSpPr>
        <p:spPr>
          <a:xfrm>
            <a:off x="6172200" y="1425553"/>
            <a:ext cx="5183188" cy="10795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D74EB-FF9E-3242-A589-C95040955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5EBBC7-782E-C848-996A-CC771F846AFA}"/>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8" name="Footer Placeholder 7">
            <a:extLst>
              <a:ext uri="{FF2B5EF4-FFF2-40B4-BE49-F238E27FC236}">
                <a16:creationId xmlns:a16="http://schemas.microsoft.com/office/drawing/2014/main" id="{21578B19-92F5-BB41-A673-06E3E673D59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89D9ACA-DA66-6548-9DF8-818F3F94D9E6}"/>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68015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1E5B-931F-7C4D-B2EE-FB778ECD88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31F8BB-4507-E34F-AF4C-BCDD91A0E92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4" name="Footer Placeholder 3">
            <a:extLst>
              <a:ext uri="{FF2B5EF4-FFF2-40B4-BE49-F238E27FC236}">
                <a16:creationId xmlns:a16="http://schemas.microsoft.com/office/drawing/2014/main" id="{2BFED505-32CE-A543-A63A-D83ABDF554A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D8FD378-21E7-2A4D-AB1B-2A8847391826}"/>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86657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9CB0B-2BED-7546-9A21-3CD43A468048}"/>
              </a:ext>
            </a:extLst>
          </p:cNvPr>
          <p:cNvSpPr>
            <a:spLocks noGrp="1"/>
          </p:cNvSpPr>
          <p:nvPr>
            <p:ph type="title"/>
          </p:nvPr>
        </p:nvSpPr>
        <p:spPr>
          <a:xfrm>
            <a:off x="838200" y="365125"/>
            <a:ext cx="9144000" cy="89374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1DC12C68-8335-BE42-9D99-63A33604F2BB}"/>
              </a:ext>
            </a:extLst>
          </p:cNvPr>
          <p:cNvSpPr>
            <a:spLocks noGrp="1"/>
          </p:cNvSpPr>
          <p:nvPr>
            <p:ph type="body" idx="1"/>
          </p:nvPr>
        </p:nvSpPr>
        <p:spPr>
          <a:xfrm>
            <a:off x="838200" y="1402915"/>
            <a:ext cx="10515600" cy="5089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30CDACD-284D-E945-916E-DF8382D7DCD8}"/>
              </a:ext>
            </a:extLst>
          </p:cNvPr>
          <p:cNvSpPr/>
          <p:nvPr userDrawn="1"/>
        </p:nvSpPr>
        <p:spPr>
          <a:xfrm>
            <a:off x="0" y="0"/>
            <a:ext cx="2286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pic>
        <p:nvPicPr>
          <p:cNvPr id="11" name="Picture 10">
            <a:extLst>
              <a:ext uri="{FF2B5EF4-FFF2-40B4-BE49-F238E27FC236}">
                <a16:creationId xmlns:a16="http://schemas.microsoft.com/office/drawing/2014/main" id="{FC1895E7-A3E3-9043-9213-3C0D8F50AD20}"/>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41096140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A33A-87E5-F341-B5BE-E7F3905AC2F1}"/>
              </a:ext>
            </a:extLst>
          </p:cNvPr>
          <p:cNvSpPr>
            <a:spLocks noGrp="1"/>
          </p:cNvSpPr>
          <p:nvPr>
            <p:ph type="ctrTitle"/>
          </p:nvPr>
        </p:nvSpPr>
        <p:spPr/>
        <p:txBody>
          <a:bodyPr/>
          <a:lstStyle/>
          <a:p>
            <a:r>
              <a:rPr lang="en-US" dirty="0"/>
              <a:t>Social Engineering</a:t>
            </a:r>
          </a:p>
        </p:txBody>
      </p:sp>
      <p:sp>
        <p:nvSpPr>
          <p:cNvPr id="3" name="Subtitle 2">
            <a:extLst>
              <a:ext uri="{FF2B5EF4-FFF2-40B4-BE49-F238E27FC236}">
                <a16:creationId xmlns:a16="http://schemas.microsoft.com/office/drawing/2014/main" id="{EB3D4950-1070-7F48-BEA9-745239C543CC}"/>
              </a:ext>
            </a:extLst>
          </p:cNvPr>
          <p:cNvSpPr>
            <a:spLocks noGrp="1"/>
          </p:cNvSpPr>
          <p:nvPr>
            <p:ph type="subTitle" idx="1"/>
          </p:nvPr>
        </p:nvSpPr>
        <p:spPr/>
        <p:txBody>
          <a:bodyPr/>
          <a:lstStyle/>
          <a:p>
            <a:r>
              <a:rPr lang="en-US" dirty="0"/>
              <a:t>HHS 405(d) Program</a:t>
            </a:r>
          </a:p>
        </p:txBody>
      </p:sp>
    </p:spTree>
    <p:extLst>
      <p:ext uri="{BB962C8B-B14F-4D97-AF65-F5344CB8AC3E}">
        <p14:creationId xmlns:p14="http://schemas.microsoft.com/office/powerpoint/2010/main" val="1695716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CF796773-57E7-1E4D-A871-FF09778B00A3}"/>
              </a:ext>
            </a:extLst>
          </p:cNvPr>
          <p:cNvSpPr>
            <a:spLocks noGrp="1"/>
          </p:cNvSpPr>
          <p:nvPr>
            <p:ph type="title"/>
          </p:nvPr>
        </p:nvSpPr>
        <p:spPr>
          <a:xfrm>
            <a:off x="841246" y="673770"/>
            <a:ext cx="3644489" cy="2414488"/>
          </a:xfrm>
        </p:spPr>
        <p:txBody>
          <a:bodyPr vert="horz" lIns="91440" tIns="45720" rIns="91440" bIns="45720" rtlCol="0" anchor="t">
            <a:normAutofit/>
          </a:bodyPr>
          <a:lstStyle/>
          <a:p>
            <a:r>
              <a:rPr lang="en-US" sz="5000" kern="1200" dirty="0">
                <a:solidFill>
                  <a:srgbClr val="FFFFFF"/>
                </a:solidFill>
                <a:latin typeface="+mj-lt"/>
                <a:ea typeface="+mj-ea"/>
                <a:cs typeface="+mj-cs"/>
              </a:rPr>
              <a:t>Knowledge Check #1</a:t>
            </a:r>
          </a:p>
        </p:txBody>
      </p:sp>
      <p:sp>
        <p:nvSpPr>
          <p:cNvPr id="3" name="Content Placeholder 2">
            <a:extLst>
              <a:ext uri="{FF2B5EF4-FFF2-40B4-BE49-F238E27FC236}">
                <a16:creationId xmlns:a16="http://schemas.microsoft.com/office/drawing/2014/main" id="{BAED4D17-5242-3B45-B4A4-AFA791726CA8}"/>
              </a:ext>
            </a:extLst>
          </p:cNvPr>
          <p:cNvSpPr>
            <a:spLocks noGrp="1"/>
          </p:cNvSpPr>
          <p:nvPr>
            <p:ph idx="1"/>
          </p:nvPr>
        </p:nvSpPr>
        <p:spPr>
          <a:xfrm>
            <a:off x="6095999" y="882315"/>
            <a:ext cx="5254754" cy="5294647"/>
          </a:xfrm>
        </p:spPr>
        <p:txBody>
          <a:bodyPr vert="horz" lIns="91440" tIns="45720" rIns="91440" bIns="45720" rtlCol="0">
            <a:normAutofit/>
          </a:bodyPr>
          <a:lstStyle/>
          <a:p>
            <a:pPr marL="0" indent="0">
              <a:buNone/>
            </a:pPr>
            <a:r>
              <a:rPr lang="en-US" sz="2200" dirty="0"/>
              <a:t>Hackers like to use Social Engineering Techniques to trick you into making a security mistake.  They do this by adding these words or phrases to a message. Select the answer from the list below.</a:t>
            </a:r>
          </a:p>
          <a:p>
            <a:endParaRPr lang="en-US" sz="2200" dirty="0"/>
          </a:p>
          <a:p>
            <a:pPr marL="685800" indent="-457200">
              <a:buFont typeface="+mj-lt"/>
              <a:buAutoNum type="alphaUcPeriod"/>
            </a:pPr>
            <a:r>
              <a:rPr lang="en-US" sz="2200" dirty="0"/>
              <a:t>Sending a message with a sense of urgency.</a:t>
            </a:r>
          </a:p>
          <a:p>
            <a:pPr marL="685800" indent="-457200">
              <a:buFont typeface="+mj-lt"/>
              <a:buAutoNum type="alphaUcPeriod"/>
            </a:pPr>
            <a:r>
              <a:rPr lang="en-US" sz="2200" dirty="0"/>
              <a:t>Including wording that says “quick, time is running out”</a:t>
            </a:r>
          </a:p>
          <a:p>
            <a:pPr marL="685800" indent="-457200">
              <a:buFont typeface="+mj-lt"/>
              <a:buAutoNum type="alphaUcPeriod"/>
            </a:pPr>
            <a:r>
              <a:rPr lang="en-US" sz="2200" dirty="0"/>
              <a:t>Mentioning an illness of a family member or friend</a:t>
            </a:r>
          </a:p>
          <a:p>
            <a:pPr marL="685800" indent="-457200">
              <a:buFont typeface="+mj-lt"/>
              <a:buAutoNum type="alphaUcPeriod"/>
            </a:pPr>
            <a:r>
              <a:rPr lang="en-US" sz="2200" dirty="0"/>
              <a:t>All of the above</a:t>
            </a:r>
          </a:p>
          <a:p>
            <a:endParaRPr lang="en-US" sz="2200" dirty="0"/>
          </a:p>
          <a:p>
            <a:endParaRPr lang="en-US" sz="2200" dirty="0"/>
          </a:p>
        </p:txBody>
      </p:sp>
    </p:spTree>
    <p:extLst>
      <p:ext uri="{BB962C8B-B14F-4D97-AF65-F5344CB8AC3E}">
        <p14:creationId xmlns:p14="http://schemas.microsoft.com/office/powerpoint/2010/main" val="207627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yellow&#10;&#10;Description automatically generated">
            <a:extLst>
              <a:ext uri="{FF2B5EF4-FFF2-40B4-BE49-F238E27FC236}">
                <a16:creationId xmlns:a16="http://schemas.microsoft.com/office/drawing/2014/main" id="{2BB832FE-D26D-4D53-B12E-45BA0C0388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400" dirty="0">
                <a:solidFill>
                  <a:schemeClr val="tx1"/>
                </a:solidFill>
              </a:rPr>
              <a:t>Answer to Knowledge Check #1</a:t>
            </a:r>
          </a:p>
        </p:txBody>
      </p:sp>
      <p:sp>
        <p:nvSpPr>
          <p:cNvPr id="2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687118-2D9A-0842-ABBC-0444527A11B3}"/>
              </a:ext>
            </a:extLst>
          </p:cNvPr>
          <p:cNvSpPr>
            <a:spLocks noGrp="1"/>
          </p:cNvSpPr>
          <p:nvPr>
            <p:ph idx="1"/>
          </p:nvPr>
        </p:nvSpPr>
        <p:spPr>
          <a:xfrm>
            <a:off x="371093" y="2718054"/>
            <a:ext cx="5046033" cy="3207258"/>
          </a:xfrm>
        </p:spPr>
        <p:txBody>
          <a:bodyPr vert="horz" lIns="91440" tIns="45720" rIns="91440" bIns="45720" rtlCol="0" anchor="t">
            <a:normAutofit/>
          </a:bodyPr>
          <a:lstStyle/>
          <a:p>
            <a:pPr marL="0" indent="0">
              <a:buNone/>
            </a:pPr>
            <a:r>
              <a:rPr lang="en-US" sz="2000" dirty="0"/>
              <a:t>The correct answer is:</a:t>
            </a:r>
          </a:p>
          <a:p>
            <a:pPr marL="0" indent="0">
              <a:buNone/>
            </a:pPr>
            <a:endParaRPr lang="en-US" sz="2000" dirty="0"/>
          </a:p>
          <a:p>
            <a:pPr marL="0" indent="0">
              <a:buNone/>
            </a:pPr>
            <a:r>
              <a:rPr lang="en-US" sz="2000" b="1" dirty="0"/>
              <a:t>D – All of the above</a:t>
            </a:r>
          </a:p>
          <a:p>
            <a:pPr marL="0" indent="0">
              <a:buNone/>
            </a:pPr>
            <a:r>
              <a:rPr lang="en-US" sz="2000" dirty="0"/>
              <a:t>The terminology used such as “urgency” and references to your family or friends are all attempts to trick you!</a:t>
            </a:r>
          </a:p>
        </p:txBody>
      </p:sp>
    </p:spTree>
    <p:extLst>
      <p:ext uri="{BB962C8B-B14F-4D97-AF65-F5344CB8AC3E}">
        <p14:creationId xmlns:p14="http://schemas.microsoft.com/office/powerpoint/2010/main" val="59962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818D89-C14B-C74D-84ED-DBDD012B8FA0}"/>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4600" dirty="0">
                <a:solidFill>
                  <a:schemeClr val="tx1"/>
                </a:solidFill>
              </a:rPr>
              <a:t>What is the most common form of Social Engineering?</a:t>
            </a:r>
          </a:p>
        </p:txBody>
      </p:sp>
      <p:sp>
        <p:nvSpPr>
          <p:cNvPr id="2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15" descr="Icon&#10;&#10;Description automatically generated">
            <a:extLst>
              <a:ext uri="{FF2B5EF4-FFF2-40B4-BE49-F238E27FC236}">
                <a16:creationId xmlns:a16="http://schemas.microsoft.com/office/drawing/2014/main" id="{A94CFBE9-05C6-D94E-9BE6-1A4B60AA3E36}"/>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4" name="Content Placeholder 3">
            <a:extLst>
              <a:ext uri="{FF2B5EF4-FFF2-40B4-BE49-F238E27FC236}">
                <a16:creationId xmlns:a16="http://schemas.microsoft.com/office/drawing/2014/main" id="{56E16185-1183-064D-81EA-72F5279542F6}"/>
              </a:ext>
            </a:extLst>
          </p:cNvPr>
          <p:cNvSpPr>
            <a:spLocks noGrp="1"/>
          </p:cNvSpPr>
          <p:nvPr>
            <p:ph sz="half" idx="1"/>
          </p:nvPr>
        </p:nvSpPr>
        <p:spPr>
          <a:xfrm>
            <a:off x="4905955" y="2071316"/>
            <a:ext cx="6713552" cy="4114800"/>
          </a:xfrm>
        </p:spPr>
        <p:txBody>
          <a:bodyPr vert="horz" lIns="91440" tIns="45720" rIns="91440" bIns="45720" rtlCol="0" anchor="t">
            <a:normAutofit/>
          </a:bodyPr>
          <a:lstStyle/>
          <a:p>
            <a:endParaRPr lang="en-US" sz="2200" dirty="0"/>
          </a:p>
          <a:p>
            <a:pPr marL="0" indent="0">
              <a:buNone/>
            </a:pPr>
            <a:r>
              <a:rPr lang="en-US" sz="2400" b="1" dirty="0"/>
              <a:t>Phishing</a:t>
            </a:r>
          </a:p>
          <a:p>
            <a:pPr marL="0" indent="0">
              <a:buNone/>
            </a:pPr>
            <a:r>
              <a:rPr lang="en-US" sz="2400" dirty="0"/>
              <a:t>A form of Social Engineering that uses email or malicious websites to solicit personal information by posing as a trustworthy organization.</a:t>
            </a:r>
          </a:p>
          <a:p>
            <a:pPr marL="0" indent="0">
              <a:buNone/>
            </a:pPr>
            <a:endParaRPr lang="en-US" dirty="0"/>
          </a:p>
          <a:p>
            <a:pPr marL="0" indent="0">
              <a:buNone/>
            </a:pPr>
            <a:r>
              <a:rPr lang="en-US" dirty="0"/>
              <a:t>Spear Phishing</a:t>
            </a:r>
            <a:endParaRPr lang="en-US" dirty="0">
              <a:cs typeface="Arial" panose="020B0604020202020204"/>
            </a:endParaRPr>
          </a:p>
          <a:p>
            <a:pPr marL="0" indent="0">
              <a:buNone/>
            </a:pPr>
            <a:r>
              <a:rPr lang="en-US" dirty="0"/>
              <a:t>A form of Social Engineering that targets a narrower audience, hence the spear.  These attacks are more coordinated.</a:t>
            </a:r>
            <a:endParaRPr lang="en-US" dirty="0">
              <a:cs typeface="Arial" panose="020B0604020202020204"/>
            </a:endParaRPr>
          </a:p>
          <a:p>
            <a:pPr marL="0" indent="0">
              <a:buNone/>
            </a:pPr>
            <a:endParaRPr lang="en-US" sz="2400" dirty="0"/>
          </a:p>
          <a:p>
            <a:endParaRPr lang="en-US" sz="2200" dirty="0"/>
          </a:p>
        </p:txBody>
      </p:sp>
    </p:spTree>
    <p:extLst>
      <p:ext uri="{BB962C8B-B14F-4D97-AF65-F5344CB8AC3E}">
        <p14:creationId xmlns:p14="http://schemas.microsoft.com/office/powerpoint/2010/main" val="206468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009FD5-9353-F647-9570-9EB5F641DBF1}"/>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5000" dirty="0">
                <a:solidFill>
                  <a:schemeClr val="tx1"/>
                </a:solidFill>
              </a:rPr>
              <a:t>Phishing scams have similar traits!</a:t>
            </a:r>
          </a:p>
        </p:txBody>
      </p:sp>
      <p:sp>
        <p:nvSpPr>
          <p:cNvPr id="17"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descr="Icon&#10;&#10;Description automatically generated">
            <a:extLst>
              <a:ext uri="{FF2B5EF4-FFF2-40B4-BE49-F238E27FC236}">
                <a16:creationId xmlns:a16="http://schemas.microsoft.com/office/drawing/2014/main" id="{26AAD08A-33DA-F44B-8E44-998CA7DDC3BD}"/>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B5CECAE0-510C-2341-87E2-5A59E700476A}"/>
              </a:ext>
            </a:extLst>
          </p:cNvPr>
          <p:cNvSpPr>
            <a:spLocks noGrp="1"/>
          </p:cNvSpPr>
          <p:nvPr>
            <p:ph sz="half" idx="1"/>
          </p:nvPr>
        </p:nvSpPr>
        <p:spPr>
          <a:xfrm>
            <a:off x="4905955" y="2071316"/>
            <a:ext cx="6713552" cy="4114800"/>
          </a:xfrm>
        </p:spPr>
        <p:txBody>
          <a:bodyPr vert="horz" lIns="91440" tIns="45720" rIns="91440" bIns="45720" rtlCol="0" anchor="t">
            <a:normAutofit/>
          </a:bodyPr>
          <a:lstStyle/>
          <a:p>
            <a:r>
              <a:rPr lang="en-US" sz="2200" dirty="0"/>
              <a:t>Contain a call to action – click, open, reply</a:t>
            </a:r>
          </a:p>
          <a:p>
            <a:r>
              <a:rPr lang="en-US" sz="2200" dirty="0"/>
              <a:t>Conveys a sense of urgency</a:t>
            </a:r>
            <a:endParaRPr lang="en-US" sz="2200" dirty="0">
              <a:cs typeface="Arial"/>
            </a:endParaRPr>
          </a:p>
          <a:p>
            <a:r>
              <a:rPr lang="en-US" sz="2200" dirty="0"/>
              <a:t>Contains odd aesthetic features, like blurry or overstretched images and misspellings, capitalization, and other grammatical errors</a:t>
            </a:r>
            <a:endParaRPr lang="en-US" sz="2200" dirty="0">
              <a:cs typeface="Arial"/>
            </a:endParaRPr>
          </a:p>
          <a:p>
            <a:endParaRPr lang="en-US" sz="2200" dirty="0"/>
          </a:p>
          <a:p>
            <a:pPr marL="0" indent="0">
              <a:buNone/>
            </a:pPr>
            <a:r>
              <a:rPr lang="en-US" sz="2200" dirty="0"/>
              <a:t>Remember the definition of social engineering- they are trying to manipulate you into making security mistakes.</a:t>
            </a:r>
          </a:p>
          <a:p>
            <a:endParaRPr lang="en-US" sz="2200" dirty="0"/>
          </a:p>
        </p:txBody>
      </p:sp>
    </p:spTree>
    <p:extLst>
      <p:ext uri="{BB962C8B-B14F-4D97-AF65-F5344CB8AC3E}">
        <p14:creationId xmlns:p14="http://schemas.microsoft.com/office/powerpoint/2010/main" val="353960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009FD5-9353-F647-9570-9EB5F641DBF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solidFill>
                  <a:schemeClr val="tx1"/>
                </a:solidFill>
              </a:rPr>
              <a:t>Be alert for Smishing attacks</a:t>
            </a:r>
          </a:p>
        </p:txBody>
      </p:sp>
      <p:pic>
        <p:nvPicPr>
          <p:cNvPr id="8" name="Content Placeholder 7" descr="Icon&#10;&#10;Description automatically generated">
            <a:extLst>
              <a:ext uri="{FF2B5EF4-FFF2-40B4-BE49-F238E27FC236}">
                <a16:creationId xmlns:a16="http://schemas.microsoft.com/office/drawing/2014/main" id="{3459B6A1-1A8B-B349-BFA8-691B38089CCD}"/>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15969" r="1612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CECAE0-510C-2341-87E2-5A59E700476A}"/>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en-US" sz="1900" b="0" i="0" dirty="0">
                <a:effectLst/>
              </a:rPr>
              <a:t>Smishing is a form of social engineering that exploits SMS, or text, messages. </a:t>
            </a:r>
          </a:p>
          <a:p>
            <a:endParaRPr lang="en-US" sz="1900" dirty="0"/>
          </a:p>
          <a:p>
            <a:r>
              <a:rPr lang="en-US" sz="1900" b="0" i="0" dirty="0">
                <a:effectLst/>
              </a:rPr>
              <a:t>Text messages can contain links to such things as webpages, email addresses or phone numbers that when clicked may automatically open a browser window or email message or dial a number. </a:t>
            </a:r>
          </a:p>
          <a:p>
            <a:endParaRPr lang="en-US" sz="1900" b="0" i="0" dirty="0">
              <a:effectLst/>
            </a:endParaRPr>
          </a:p>
          <a:p>
            <a:r>
              <a:rPr lang="en-US" sz="1900" b="0" i="0" dirty="0">
                <a:effectLst/>
              </a:rPr>
              <a:t>Users are much more trusting of text messages, so smishing is often lucrative to attackers phishing for credentials, banking information and private data.</a:t>
            </a:r>
          </a:p>
          <a:p>
            <a:endParaRPr lang="en-US" sz="1900" dirty="0"/>
          </a:p>
        </p:txBody>
      </p:sp>
    </p:spTree>
    <p:extLst>
      <p:ext uri="{BB962C8B-B14F-4D97-AF65-F5344CB8AC3E}">
        <p14:creationId xmlns:p14="http://schemas.microsoft.com/office/powerpoint/2010/main" val="152294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09FD5-9353-F647-9570-9EB5F641DBF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dirty="0">
                <a:solidFill>
                  <a:schemeClr val="tx1"/>
                </a:solidFill>
              </a:rPr>
              <a:t>5 Smishing examples</a:t>
            </a:r>
          </a:p>
        </p:txBody>
      </p:sp>
      <p:sp>
        <p:nvSpPr>
          <p:cNvPr id="3" name="Content Placeholder 2">
            <a:extLst>
              <a:ext uri="{FF2B5EF4-FFF2-40B4-BE49-F238E27FC236}">
                <a16:creationId xmlns:a16="http://schemas.microsoft.com/office/drawing/2014/main" id="{B5CECAE0-510C-2341-87E2-5A59E700476A}"/>
              </a:ext>
            </a:extLst>
          </p:cNvPr>
          <p:cNvSpPr>
            <a:spLocks noGrp="1"/>
          </p:cNvSpPr>
          <p:nvPr>
            <p:ph sz="half" idx="1"/>
          </p:nvPr>
        </p:nvSpPr>
        <p:spPr>
          <a:xfrm>
            <a:off x="4965431" y="2438400"/>
            <a:ext cx="6586489" cy="3785419"/>
          </a:xfrm>
        </p:spPr>
        <p:txBody>
          <a:bodyPr vert="horz" lIns="91440" tIns="45720" rIns="91440" bIns="45720" rtlCol="0" anchor="t">
            <a:normAutofit/>
          </a:bodyPr>
          <a:lstStyle/>
          <a:p>
            <a:endParaRPr lang="en-US" dirty="0"/>
          </a:p>
          <a:p>
            <a:pPr marL="514350"/>
            <a:r>
              <a:rPr lang="en-US" dirty="0">
                <a:effectLst/>
              </a:rPr>
              <a:t>Your bank account is locked.</a:t>
            </a:r>
          </a:p>
          <a:p>
            <a:pPr marL="514350"/>
            <a:r>
              <a:rPr lang="en-US" dirty="0"/>
              <a:t>A message claiming to be American Express about your credit card activity.</a:t>
            </a:r>
          </a:p>
          <a:p>
            <a:pPr marL="514350"/>
            <a:r>
              <a:rPr lang="en-US" dirty="0">
                <a:effectLst/>
              </a:rPr>
              <a:t>The</a:t>
            </a:r>
            <a:r>
              <a:rPr lang="en-US" dirty="0"/>
              <a:t> "</a:t>
            </a:r>
            <a:r>
              <a:rPr lang="en-US" dirty="0">
                <a:effectLst/>
              </a:rPr>
              <a:t>you won a prize and click here to get it</a:t>
            </a:r>
            <a:r>
              <a:rPr lang="en-US" dirty="0"/>
              <a:t>” </a:t>
            </a:r>
            <a:r>
              <a:rPr lang="en-US" dirty="0">
                <a:effectLst/>
              </a:rPr>
              <a:t>attack.</a:t>
            </a:r>
            <a:endParaRPr lang="en-US" dirty="0">
              <a:cs typeface="Arial"/>
            </a:endParaRPr>
          </a:p>
          <a:p>
            <a:pPr marL="514350"/>
            <a:r>
              <a:rPr lang="en-US" dirty="0">
                <a:effectLst/>
              </a:rPr>
              <a:t>The </a:t>
            </a:r>
            <a:r>
              <a:rPr lang="en-US" i="1" dirty="0">
                <a:effectLst/>
              </a:rPr>
              <a:t>it must be fake</a:t>
            </a:r>
            <a:r>
              <a:rPr lang="en-US" i="1" dirty="0"/>
              <a:t>,</a:t>
            </a:r>
            <a:r>
              <a:rPr lang="en-US" i="1" dirty="0">
                <a:effectLst/>
              </a:rPr>
              <a:t> but it is also funny </a:t>
            </a:r>
            <a:r>
              <a:rPr lang="en-US" dirty="0">
                <a:effectLst/>
              </a:rPr>
              <a:t>attack.</a:t>
            </a:r>
          </a:p>
          <a:p>
            <a:pPr marL="514350"/>
            <a:r>
              <a:rPr lang="en-US" dirty="0">
                <a:effectLst/>
              </a:rPr>
              <a:t>Unusual account activity message that says you need to click to secure your data</a:t>
            </a:r>
            <a:r>
              <a:rPr lang="en-US" dirty="0"/>
              <a:t>.</a:t>
            </a:r>
          </a:p>
        </p:txBody>
      </p:sp>
      <p:pic>
        <p:nvPicPr>
          <p:cNvPr id="7" name="Content Placeholder 6" descr="Graphical user interface, text, application, chat or text message&#10;&#10;Description automatically generated">
            <a:extLst>
              <a:ext uri="{FF2B5EF4-FFF2-40B4-BE49-F238E27FC236}">
                <a16:creationId xmlns:a16="http://schemas.microsoft.com/office/drawing/2014/main" id="{1E9D3DEF-6CD0-6C49-BD42-0D8B3201DE00}"/>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15237" r="17169"/>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68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89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8D88-67BD-1A47-B4BF-6501113E0AC1}"/>
              </a:ext>
            </a:extLst>
          </p:cNvPr>
          <p:cNvSpPr>
            <a:spLocks noGrp="1"/>
          </p:cNvSpPr>
          <p:nvPr>
            <p:ph type="title"/>
          </p:nvPr>
        </p:nvSpPr>
        <p:spPr/>
        <p:txBody>
          <a:bodyPr anchor="t">
            <a:noAutofit/>
          </a:bodyPr>
          <a:lstStyle/>
          <a:p>
            <a:r>
              <a:rPr lang="en-US" sz="3600" dirty="0"/>
              <a:t>2022 Top 2 Attack Vectors across all industries</a:t>
            </a:r>
          </a:p>
        </p:txBody>
      </p:sp>
      <p:sp>
        <p:nvSpPr>
          <p:cNvPr id="3" name="Content Placeholder 2">
            <a:extLst>
              <a:ext uri="{FF2B5EF4-FFF2-40B4-BE49-F238E27FC236}">
                <a16:creationId xmlns:a16="http://schemas.microsoft.com/office/drawing/2014/main" id="{EE4A60E1-391B-5F46-981D-536E84A2DEE8}"/>
              </a:ext>
            </a:extLst>
          </p:cNvPr>
          <p:cNvSpPr>
            <a:spLocks noGrp="1"/>
          </p:cNvSpPr>
          <p:nvPr>
            <p:ph sz="half" idx="1"/>
          </p:nvPr>
        </p:nvSpPr>
        <p:spPr/>
        <p:txBody>
          <a:bodyPr/>
          <a:lstStyle/>
          <a:p>
            <a:pPr marL="0" indent="0">
              <a:buNone/>
            </a:pPr>
            <a:r>
              <a:rPr lang="en-US" sz="2800" dirty="0"/>
              <a:t>Do you want to take your best guess what the  #2 most common attack across all industries might be?</a:t>
            </a:r>
          </a:p>
          <a:p>
            <a:pPr marL="0" indent="0">
              <a:buNone/>
            </a:pPr>
            <a:endParaRPr lang="en-US" dirty="0"/>
          </a:p>
          <a:p>
            <a:pPr marL="0" indent="0" algn="ctr">
              <a:buNone/>
            </a:pPr>
            <a:r>
              <a:rPr lang="en-US" b="1" dirty="0"/>
              <a:t>#2: Phishing — 16%</a:t>
            </a:r>
          </a:p>
        </p:txBody>
      </p:sp>
      <p:sp>
        <p:nvSpPr>
          <p:cNvPr id="4" name="Text Placeholder 3">
            <a:extLst>
              <a:ext uri="{FF2B5EF4-FFF2-40B4-BE49-F238E27FC236}">
                <a16:creationId xmlns:a16="http://schemas.microsoft.com/office/drawing/2014/main" id="{0E1CD3F3-E586-B742-82F0-0F25B467B6C4}"/>
              </a:ext>
            </a:extLst>
          </p:cNvPr>
          <p:cNvSpPr>
            <a:spLocks noGrp="1"/>
          </p:cNvSpPr>
          <p:nvPr>
            <p:ph type="body" sz="quarter" idx="13"/>
          </p:nvPr>
        </p:nvSpPr>
        <p:spPr>
          <a:xfrm>
            <a:off x="6748041" y="1767671"/>
            <a:ext cx="3842794" cy="2767012"/>
          </a:xfrm>
        </p:spPr>
        <p:txBody>
          <a:bodyPr>
            <a:normAutofit fontScale="77500" lnSpcReduction="20000"/>
          </a:bodyPr>
          <a:lstStyle/>
          <a:p>
            <a:r>
              <a:rPr lang="en-US" sz="14100" dirty="0"/>
              <a:t>$4.91</a:t>
            </a:r>
          </a:p>
          <a:p>
            <a:r>
              <a:rPr lang="en-US" sz="4200" b="0" dirty="0"/>
              <a:t>million dollars</a:t>
            </a:r>
            <a:endParaRPr lang="en-US" sz="16800" b="0" dirty="0"/>
          </a:p>
        </p:txBody>
      </p:sp>
      <p:sp>
        <p:nvSpPr>
          <p:cNvPr id="5" name="Text Placeholder 4">
            <a:extLst>
              <a:ext uri="{FF2B5EF4-FFF2-40B4-BE49-F238E27FC236}">
                <a16:creationId xmlns:a16="http://schemas.microsoft.com/office/drawing/2014/main" id="{9A46281C-6CD4-4144-A6C2-0136D0333B0C}"/>
              </a:ext>
            </a:extLst>
          </p:cNvPr>
          <p:cNvSpPr>
            <a:spLocks noGrp="1"/>
          </p:cNvSpPr>
          <p:nvPr>
            <p:ph type="body" sz="quarter" idx="14"/>
          </p:nvPr>
        </p:nvSpPr>
        <p:spPr/>
        <p:txBody>
          <a:bodyPr/>
          <a:lstStyle/>
          <a:p>
            <a:r>
              <a:rPr lang="en-US" dirty="0"/>
              <a:t>Annual cost of phishing</a:t>
            </a:r>
          </a:p>
        </p:txBody>
      </p:sp>
    </p:spTree>
    <p:extLst>
      <p:ext uri="{BB962C8B-B14F-4D97-AF65-F5344CB8AC3E}">
        <p14:creationId xmlns:p14="http://schemas.microsoft.com/office/powerpoint/2010/main" val="146237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80C1-9D60-7741-9FD5-8331468AFF20}"/>
              </a:ext>
            </a:extLst>
          </p:cNvPr>
          <p:cNvSpPr>
            <a:spLocks noGrp="1"/>
          </p:cNvSpPr>
          <p:nvPr>
            <p:ph type="title"/>
          </p:nvPr>
        </p:nvSpPr>
        <p:spPr/>
        <p:txBody>
          <a:bodyPr>
            <a:normAutofit fontScale="90000"/>
          </a:bodyPr>
          <a:lstStyle/>
          <a:p>
            <a:r>
              <a:rPr lang="en-US" dirty="0"/>
              <a:t>Knowledge Check #2</a:t>
            </a:r>
          </a:p>
        </p:txBody>
      </p:sp>
      <p:sp>
        <p:nvSpPr>
          <p:cNvPr id="3" name="Content Placeholder 2">
            <a:extLst>
              <a:ext uri="{FF2B5EF4-FFF2-40B4-BE49-F238E27FC236}">
                <a16:creationId xmlns:a16="http://schemas.microsoft.com/office/drawing/2014/main" id="{B6D9767C-0798-6947-A30A-35EF149B7393}"/>
              </a:ext>
            </a:extLst>
          </p:cNvPr>
          <p:cNvSpPr>
            <a:spLocks noGrp="1"/>
          </p:cNvSpPr>
          <p:nvPr>
            <p:ph idx="1"/>
          </p:nvPr>
        </p:nvSpPr>
        <p:spPr/>
        <p:txBody>
          <a:bodyPr/>
          <a:lstStyle/>
          <a:p>
            <a:pPr marL="0" indent="0">
              <a:buNone/>
            </a:pPr>
            <a:r>
              <a:rPr lang="en-US" dirty="0"/>
              <a:t>From the list below, which is a form of Social Engineering that uses email and malicious websites to solicit personal information by posing as a trustworthy organization?</a:t>
            </a:r>
          </a:p>
          <a:p>
            <a:endParaRPr lang="en-US" dirty="0"/>
          </a:p>
          <a:p>
            <a:pPr marL="457200" indent="-457200">
              <a:buFont typeface="+mj-lt"/>
              <a:buAutoNum type="alphaUcPeriod"/>
            </a:pPr>
            <a:r>
              <a:rPr lang="en-US" dirty="0"/>
              <a:t>Smishing</a:t>
            </a:r>
          </a:p>
          <a:p>
            <a:pPr marL="457200" indent="-457200">
              <a:buFont typeface="+mj-lt"/>
              <a:buAutoNum type="alphaUcPeriod"/>
            </a:pPr>
            <a:r>
              <a:rPr lang="en-US" dirty="0"/>
              <a:t>Spam</a:t>
            </a:r>
          </a:p>
          <a:p>
            <a:pPr marL="457200" indent="-457200">
              <a:buFont typeface="+mj-lt"/>
              <a:buAutoNum type="alphaUcPeriod"/>
            </a:pPr>
            <a:r>
              <a:rPr lang="en-US" dirty="0"/>
              <a:t>Phishing</a:t>
            </a:r>
          </a:p>
          <a:p>
            <a:pPr marL="457200" indent="-457200">
              <a:buFont typeface="+mj-lt"/>
              <a:buAutoNum type="alphaUcPeriod"/>
            </a:pPr>
            <a:r>
              <a:rPr lang="en-US" dirty="0"/>
              <a:t>Telemarketing</a:t>
            </a:r>
          </a:p>
          <a:p>
            <a:endParaRPr lang="en-US" dirty="0"/>
          </a:p>
          <a:p>
            <a:endParaRPr lang="en-US" dirty="0"/>
          </a:p>
        </p:txBody>
      </p:sp>
      <p:pic>
        <p:nvPicPr>
          <p:cNvPr id="5" name="Picture 4" descr="A picture containing text, clipart&#10;&#10;Description automatically generated">
            <a:extLst>
              <a:ext uri="{FF2B5EF4-FFF2-40B4-BE49-F238E27FC236}">
                <a16:creationId xmlns:a16="http://schemas.microsoft.com/office/drawing/2014/main" id="{9F9053BE-B49F-4462-8695-AC9CDCEE3F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3501" y="2783301"/>
            <a:ext cx="4848699" cy="3429000"/>
          </a:xfrm>
          <a:prstGeom prst="rect">
            <a:avLst/>
          </a:prstGeom>
        </p:spPr>
      </p:pic>
    </p:spTree>
    <p:extLst>
      <p:ext uri="{BB962C8B-B14F-4D97-AF65-F5344CB8AC3E}">
        <p14:creationId xmlns:p14="http://schemas.microsoft.com/office/powerpoint/2010/main" val="2784128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kern="1200" dirty="0">
                <a:solidFill>
                  <a:srgbClr val="FFFFFF"/>
                </a:solidFill>
                <a:latin typeface="+mj-lt"/>
                <a:ea typeface="+mj-ea"/>
                <a:cs typeface="+mj-cs"/>
              </a:rPr>
              <a:t>Answer to Knowledge Check #2</a:t>
            </a:r>
          </a:p>
        </p:txBody>
      </p:sp>
      <p:sp>
        <p:nvSpPr>
          <p:cNvPr id="3" name="Content Placeholder 2">
            <a:extLst>
              <a:ext uri="{FF2B5EF4-FFF2-40B4-BE49-F238E27FC236}">
                <a16:creationId xmlns:a16="http://schemas.microsoft.com/office/drawing/2014/main" id="{C8687118-2D9A-0842-ABBC-0444527A11B3}"/>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US" sz="2800" dirty="0"/>
              <a:t>The correct answer is:</a:t>
            </a:r>
          </a:p>
          <a:p>
            <a:pPr marL="0" indent="0">
              <a:buNone/>
            </a:pPr>
            <a:endParaRPr lang="en-US" sz="2800" dirty="0"/>
          </a:p>
          <a:p>
            <a:pPr marL="0" indent="0">
              <a:buNone/>
            </a:pPr>
            <a:r>
              <a:rPr lang="en-US" sz="2800" b="1" dirty="0"/>
              <a:t>C – Phishing</a:t>
            </a:r>
            <a:endParaRPr lang="en-US" sz="2800" b="1" dirty="0">
              <a:cs typeface="Arial"/>
            </a:endParaRPr>
          </a:p>
          <a:p>
            <a:pPr marL="0" indent="0">
              <a:buNone/>
            </a:pPr>
            <a:r>
              <a:rPr lang="en-US" sz="2800" dirty="0"/>
              <a:t>the most common form of Social Engineering..</a:t>
            </a:r>
          </a:p>
        </p:txBody>
      </p:sp>
    </p:spTree>
    <p:extLst>
      <p:ext uri="{BB962C8B-B14F-4D97-AF65-F5344CB8AC3E}">
        <p14:creationId xmlns:p14="http://schemas.microsoft.com/office/powerpoint/2010/main" val="68467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03CD-3D95-7547-A432-5AFD335AA435}"/>
              </a:ext>
            </a:extLst>
          </p:cNvPr>
          <p:cNvSpPr>
            <a:spLocks noGrp="1"/>
          </p:cNvSpPr>
          <p:nvPr>
            <p:ph type="title"/>
          </p:nvPr>
        </p:nvSpPr>
        <p:spPr/>
        <p:txBody>
          <a:bodyPr/>
          <a:lstStyle/>
          <a:p>
            <a:r>
              <a:rPr lang="en-US" dirty="0"/>
              <a:t>Recognizing and Reporting Phishing</a:t>
            </a:r>
          </a:p>
        </p:txBody>
      </p:sp>
      <p:sp>
        <p:nvSpPr>
          <p:cNvPr id="3" name="Content Placeholder 2">
            <a:extLst>
              <a:ext uri="{FF2B5EF4-FFF2-40B4-BE49-F238E27FC236}">
                <a16:creationId xmlns:a16="http://schemas.microsoft.com/office/drawing/2014/main" id="{F970891F-037A-BC46-84BF-99CE1EF3EBD9}"/>
              </a:ext>
            </a:extLst>
          </p:cNvPr>
          <p:cNvSpPr>
            <a:spLocks noGrp="1"/>
          </p:cNvSpPr>
          <p:nvPr>
            <p:ph sz="half" idx="1"/>
          </p:nvPr>
        </p:nvSpPr>
        <p:spPr>
          <a:xfrm>
            <a:off x="838200" y="2763303"/>
            <a:ext cx="5181600" cy="1542805"/>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800" b="1" dirty="0"/>
              <a:t>Sender is Unfamiliar or Unexpected</a:t>
            </a:r>
          </a:p>
          <a:p>
            <a:pPr>
              <a:spcBef>
                <a:spcPts val="600"/>
              </a:spcBef>
            </a:pPr>
            <a:r>
              <a:rPr lang="en-US" sz="1800" dirty="0"/>
              <a:t>Do you recognize the sender? </a:t>
            </a:r>
          </a:p>
          <a:p>
            <a:pPr>
              <a:spcBef>
                <a:spcPts val="600"/>
              </a:spcBef>
            </a:pPr>
            <a:r>
              <a:rPr lang="en-US" sz="1800" dirty="0"/>
              <a:t>Are you expecting a message from this person?</a:t>
            </a:r>
          </a:p>
          <a:p>
            <a:pPr>
              <a:spcBef>
                <a:spcPts val="600"/>
              </a:spcBef>
            </a:pPr>
            <a:r>
              <a:rPr lang="en-US" sz="1800" dirty="0"/>
              <a:t>Does the subject seem normal?</a:t>
            </a:r>
          </a:p>
          <a:p>
            <a:endParaRPr lang="en-US" sz="1800" dirty="0"/>
          </a:p>
        </p:txBody>
      </p:sp>
      <p:sp>
        <p:nvSpPr>
          <p:cNvPr id="4" name="Content Placeholder 3">
            <a:extLst>
              <a:ext uri="{FF2B5EF4-FFF2-40B4-BE49-F238E27FC236}">
                <a16:creationId xmlns:a16="http://schemas.microsoft.com/office/drawing/2014/main" id="{34DAC89B-DBEC-5F4E-9290-9E89E75F5767}"/>
              </a:ext>
            </a:extLst>
          </p:cNvPr>
          <p:cNvSpPr>
            <a:spLocks noGrp="1"/>
          </p:cNvSpPr>
          <p:nvPr>
            <p:ph sz="half" idx="2"/>
          </p:nvPr>
        </p:nvSpPr>
        <p:spPr>
          <a:xfrm>
            <a:off x="6172200" y="2763303"/>
            <a:ext cx="5181600" cy="1542805"/>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800" b="1" dirty="0"/>
              <a:t>Message Doesn’t Look Right</a:t>
            </a:r>
          </a:p>
          <a:p>
            <a:pPr>
              <a:spcBef>
                <a:spcPts val="600"/>
              </a:spcBef>
            </a:pPr>
            <a:r>
              <a:rPr lang="en-US" sz="1800" dirty="0"/>
              <a:t>How’s the use of English?</a:t>
            </a:r>
          </a:p>
          <a:p>
            <a:pPr>
              <a:spcBef>
                <a:spcPts val="600"/>
              </a:spcBef>
            </a:pPr>
            <a:r>
              <a:rPr lang="en-US" sz="1800" dirty="0"/>
              <a:t>Is everything spelled correctly?</a:t>
            </a:r>
          </a:p>
          <a:p>
            <a:pPr>
              <a:spcBef>
                <a:spcPts val="600"/>
              </a:spcBef>
            </a:pPr>
            <a:r>
              <a:rPr lang="en-US" sz="1800" dirty="0"/>
              <a:t>Is it formatted like a regular email?</a:t>
            </a:r>
          </a:p>
          <a:p>
            <a:endParaRPr lang="en-US" sz="1800" dirty="0"/>
          </a:p>
        </p:txBody>
      </p:sp>
      <p:sp>
        <p:nvSpPr>
          <p:cNvPr id="5" name="Text Placeholder 4">
            <a:extLst>
              <a:ext uri="{FF2B5EF4-FFF2-40B4-BE49-F238E27FC236}">
                <a16:creationId xmlns:a16="http://schemas.microsoft.com/office/drawing/2014/main" id="{8BD214CD-6ECD-9347-B987-C1382386CD4B}"/>
              </a:ext>
            </a:extLst>
          </p:cNvPr>
          <p:cNvSpPr>
            <a:spLocks noGrp="1"/>
          </p:cNvSpPr>
          <p:nvPr>
            <p:ph type="body" sz="quarter" idx="13"/>
          </p:nvPr>
        </p:nvSpPr>
        <p:spPr>
          <a:xfrm>
            <a:off x="838200" y="4646947"/>
            <a:ext cx="5181600" cy="1999513"/>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800" b="1" dirty="0"/>
              <a:t>Check ‘From’ Address</a:t>
            </a:r>
          </a:p>
          <a:p>
            <a:pPr>
              <a:spcBef>
                <a:spcPts val="600"/>
              </a:spcBef>
            </a:pPr>
            <a:r>
              <a:rPr lang="en-US" sz="1800" dirty="0"/>
              <a:t>Does it look legitimate?</a:t>
            </a:r>
          </a:p>
          <a:p>
            <a:pPr>
              <a:spcBef>
                <a:spcPts val="600"/>
              </a:spcBef>
            </a:pPr>
            <a:r>
              <a:rPr lang="en-US" sz="1800" dirty="0"/>
              <a:t>Double click the ‘From’ to inspect</a:t>
            </a:r>
          </a:p>
          <a:p>
            <a:pPr lvl="1">
              <a:spcBef>
                <a:spcPts val="600"/>
              </a:spcBef>
            </a:pPr>
            <a:r>
              <a:rPr lang="en-US" dirty="0"/>
              <a:t>Both should look similar</a:t>
            </a:r>
          </a:p>
          <a:p>
            <a:pPr lvl="1">
              <a:spcBef>
                <a:spcPts val="600"/>
              </a:spcBef>
            </a:pPr>
            <a:r>
              <a:rPr lang="en-US" dirty="0"/>
              <a:t>CustomerService@amazon should not read “bob@scamyou.org”</a:t>
            </a:r>
          </a:p>
          <a:p>
            <a:endParaRPr lang="en-US" sz="1800" dirty="0"/>
          </a:p>
        </p:txBody>
      </p:sp>
      <p:sp>
        <p:nvSpPr>
          <p:cNvPr id="6" name="Text Placeholder 5">
            <a:extLst>
              <a:ext uri="{FF2B5EF4-FFF2-40B4-BE49-F238E27FC236}">
                <a16:creationId xmlns:a16="http://schemas.microsoft.com/office/drawing/2014/main" id="{B5F78611-8A72-AA44-89D6-F805256C3041}"/>
              </a:ext>
            </a:extLst>
          </p:cNvPr>
          <p:cNvSpPr>
            <a:spLocks noGrp="1"/>
          </p:cNvSpPr>
          <p:nvPr>
            <p:ph type="body" sz="quarter" idx="14"/>
          </p:nvPr>
        </p:nvSpPr>
        <p:spPr>
          <a:xfrm>
            <a:off x="6172200" y="4646185"/>
            <a:ext cx="5181600" cy="2000904"/>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0" indent="0">
              <a:buNone/>
            </a:pPr>
            <a:r>
              <a:rPr lang="en-US" sz="1800" b="1" dirty="0"/>
              <a:t>Inspect All Links and Attached Files</a:t>
            </a:r>
          </a:p>
          <a:p>
            <a:pPr>
              <a:spcBef>
                <a:spcPts val="600"/>
              </a:spcBef>
            </a:pPr>
            <a:r>
              <a:rPr lang="en-US" sz="1800" dirty="0"/>
              <a:t>Hover over the link or attachments and ask yourself these questions:</a:t>
            </a:r>
          </a:p>
          <a:p>
            <a:pPr lvl="1">
              <a:spcBef>
                <a:spcPts val="600"/>
              </a:spcBef>
            </a:pPr>
            <a:r>
              <a:rPr lang="en-US" dirty="0"/>
              <a:t>Does the displayed URL make sense?</a:t>
            </a:r>
            <a:endParaRPr lang="en-US" dirty="0">
              <a:cs typeface="Arial"/>
            </a:endParaRPr>
          </a:p>
          <a:p>
            <a:pPr lvl="1">
              <a:spcBef>
                <a:spcPts val="600"/>
              </a:spcBef>
            </a:pPr>
            <a:r>
              <a:rPr lang="en-US" dirty="0"/>
              <a:t>Contact the company directly to confirm they sent the email</a:t>
            </a:r>
            <a:endParaRPr lang="en-US" dirty="0">
              <a:cs typeface="Arial" panose="020B0604020202020204"/>
            </a:endParaRPr>
          </a:p>
          <a:p>
            <a:pPr>
              <a:spcBef>
                <a:spcPts val="600"/>
              </a:spcBef>
            </a:pPr>
            <a:endParaRPr lang="en-US" sz="1800" dirty="0"/>
          </a:p>
          <a:p>
            <a:endParaRPr lang="en-US" sz="1800" dirty="0"/>
          </a:p>
          <a:p>
            <a:endParaRPr lang="en-US" sz="1800" dirty="0"/>
          </a:p>
        </p:txBody>
      </p:sp>
      <p:sp>
        <p:nvSpPr>
          <p:cNvPr id="7" name="Text Placeholder 6">
            <a:extLst>
              <a:ext uri="{FF2B5EF4-FFF2-40B4-BE49-F238E27FC236}">
                <a16:creationId xmlns:a16="http://schemas.microsoft.com/office/drawing/2014/main" id="{FFDB2FCF-629A-EB44-A665-C7318F806067}"/>
              </a:ext>
            </a:extLst>
          </p:cNvPr>
          <p:cNvSpPr>
            <a:spLocks noGrp="1"/>
          </p:cNvSpPr>
          <p:nvPr>
            <p:ph type="body" sz="quarter" idx="15"/>
          </p:nvPr>
        </p:nvSpPr>
        <p:spPr/>
        <p:txBody>
          <a:bodyPr/>
          <a:lstStyle/>
          <a:p>
            <a:r>
              <a:rPr lang="en-US" dirty="0"/>
              <a:t>What to ask?</a:t>
            </a:r>
          </a:p>
          <a:p>
            <a:r>
              <a:rPr lang="en-US" dirty="0"/>
              <a:t>There are 4 things to check when you suspect an email might be a phishing attempt.</a:t>
            </a:r>
          </a:p>
        </p:txBody>
      </p:sp>
    </p:spTree>
    <p:extLst>
      <p:ext uri="{BB962C8B-B14F-4D97-AF65-F5344CB8AC3E}">
        <p14:creationId xmlns:p14="http://schemas.microsoft.com/office/powerpoint/2010/main" val="14298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F4AB47-33EF-0B47-BEDD-D89B2D7DFB93}"/>
              </a:ext>
            </a:extLst>
          </p:cNvPr>
          <p:cNvSpPr>
            <a:spLocks noGrp="1"/>
          </p:cNvSpPr>
          <p:nvPr>
            <p:ph type="title"/>
          </p:nvPr>
        </p:nvSpPr>
        <p:spPr>
          <a:xfrm>
            <a:off x="586478" y="1683756"/>
            <a:ext cx="3115265" cy="2396359"/>
          </a:xfrm>
        </p:spPr>
        <p:txBody>
          <a:bodyPr anchor="b">
            <a:normAutofit/>
          </a:bodyPr>
          <a:lstStyle/>
          <a:p>
            <a:pPr algn="r"/>
            <a:r>
              <a:rPr lang="en-US" dirty="0">
                <a:solidFill>
                  <a:srgbClr val="FFFFFF"/>
                </a:solidFill>
              </a:rPr>
              <a:t>Welcome</a:t>
            </a:r>
            <a:br>
              <a:rPr lang="en-US" dirty="0">
                <a:solidFill>
                  <a:srgbClr val="FFFFFF"/>
                </a:solidFill>
              </a:rPr>
            </a:br>
            <a:r>
              <a:rPr lang="en-US" dirty="0">
                <a:solidFill>
                  <a:srgbClr val="FFFFFF"/>
                </a:solidFill>
              </a:rPr>
              <a:t>Social Engineering</a:t>
            </a:r>
          </a:p>
        </p:txBody>
      </p:sp>
      <p:graphicFrame>
        <p:nvGraphicFramePr>
          <p:cNvPr id="5" name="Content Placeholder 2">
            <a:extLst>
              <a:ext uri="{FF2B5EF4-FFF2-40B4-BE49-F238E27FC236}">
                <a16:creationId xmlns:a16="http://schemas.microsoft.com/office/drawing/2014/main" id="{E1159EBE-0EA2-BF16-3DC6-01130FF00434}"/>
              </a:ext>
            </a:extLst>
          </p:cNvPr>
          <p:cNvGraphicFramePr>
            <a:graphicFrameLocks noGrp="1"/>
          </p:cNvGraphicFramePr>
          <p:nvPr>
            <p:ph idx="1"/>
            <p:extLst>
              <p:ext uri="{D42A27DB-BD31-4B8C-83A1-F6EECF244321}">
                <p14:modId xmlns:p14="http://schemas.microsoft.com/office/powerpoint/2010/main" val="45435711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717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E053-5AC7-5C4D-9D34-17CD8602FFFB}"/>
              </a:ext>
            </a:extLst>
          </p:cNvPr>
          <p:cNvSpPr>
            <a:spLocks noGrp="1"/>
          </p:cNvSpPr>
          <p:nvPr>
            <p:ph type="title"/>
          </p:nvPr>
        </p:nvSpPr>
        <p:spPr/>
        <p:txBody>
          <a:bodyPr/>
          <a:lstStyle/>
          <a:p>
            <a:r>
              <a:rPr lang="en-US" dirty="0"/>
              <a:t>Recognizing and Reporting Phishing</a:t>
            </a:r>
          </a:p>
        </p:txBody>
      </p:sp>
      <p:sp>
        <p:nvSpPr>
          <p:cNvPr id="3" name="Text Placeholder 2">
            <a:extLst>
              <a:ext uri="{FF2B5EF4-FFF2-40B4-BE49-F238E27FC236}">
                <a16:creationId xmlns:a16="http://schemas.microsoft.com/office/drawing/2014/main" id="{ED5C4ECE-EADF-FF44-980A-480A7EE8EB32}"/>
              </a:ext>
            </a:extLst>
          </p:cNvPr>
          <p:cNvSpPr>
            <a:spLocks noGrp="1"/>
          </p:cNvSpPr>
          <p:nvPr>
            <p:ph type="body" idx="1"/>
          </p:nvPr>
        </p:nvSpPr>
        <p:spPr/>
        <p:txBody>
          <a:bodyPr/>
          <a:lstStyle/>
          <a:p>
            <a:r>
              <a:rPr lang="en-US" dirty="0"/>
              <a:t>When to ask?</a:t>
            </a:r>
          </a:p>
        </p:txBody>
      </p:sp>
      <p:sp>
        <p:nvSpPr>
          <p:cNvPr id="4" name="Content Placeholder 3">
            <a:extLst>
              <a:ext uri="{FF2B5EF4-FFF2-40B4-BE49-F238E27FC236}">
                <a16:creationId xmlns:a16="http://schemas.microsoft.com/office/drawing/2014/main" id="{A75FB56B-4522-4A43-9289-00951C71EE92}"/>
              </a:ext>
            </a:extLst>
          </p:cNvPr>
          <p:cNvSpPr>
            <a:spLocks noGrp="1"/>
          </p:cNvSpPr>
          <p:nvPr>
            <p:ph sz="half" idx="2"/>
          </p:nvPr>
        </p:nvSpPr>
        <p:spPr/>
        <p:txBody>
          <a:bodyPr/>
          <a:lstStyle/>
          <a:p>
            <a:r>
              <a:rPr lang="en-US" dirty="0"/>
              <a:t>The best time to familiarize yourself with your organization’s policies for reporting a suspicious e-mail is when you begin employment. Whenever you receive an e-mail that sounds too good to be true or that you were not expecting, verify it before opening it!</a:t>
            </a:r>
          </a:p>
        </p:txBody>
      </p:sp>
      <p:sp>
        <p:nvSpPr>
          <p:cNvPr id="5" name="Text Placeholder 4">
            <a:extLst>
              <a:ext uri="{FF2B5EF4-FFF2-40B4-BE49-F238E27FC236}">
                <a16:creationId xmlns:a16="http://schemas.microsoft.com/office/drawing/2014/main" id="{35E8BEF7-073C-F44E-A2CA-65A6FE7D5F58}"/>
              </a:ext>
            </a:extLst>
          </p:cNvPr>
          <p:cNvSpPr>
            <a:spLocks noGrp="1"/>
          </p:cNvSpPr>
          <p:nvPr>
            <p:ph type="body" sz="quarter" idx="3"/>
          </p:nvPr>
        </p:nvSpPr>
        <p:spPr/>
        <p:txBody>
          <a:bodyPr/>
          <a:lstStyle/>
          <a:p>
            <a:r>
              <a:rPr lang="en-US" dirty="0"/>
              <a:t>Who to ask?</a:t>
            </a:r>
          </a:p>
        </p:txBody>
      </p:sp>
      <p:sp>
        <p:nvSpPr>
          <p:cNvPr id="6" name="Content Placeholder 5">
            <a:extLst>
              <a:ext uri="{FF2B5EF4-FFF2-40B4-BE49-F238E27FC236}">
                <a16:creationId xmlns:a16="http://schemas.microsoft.com/office/drawing/2014/main" id="{39FE2901-2282-F541-B086-0684F37A14A4}"/>
              </a:ext>
            </a:extLst>
          </p:cNvPr>
          <p:cNvSpPr>
            <a:spLocks noGrp="1"/>
          </p:cNvSpPr>
          <p:nvPr>
            <p:ph sz="quarter" idx="4"/>
          </p:nvPr>
        </p:nvSpPr>
        <p:spPr/>
        <p:txBody>
          <a:bodyPr/>
          <a:lstStyle/>
          <a:p>
            <a:r>
              <a:rPr lang="en-US" dirty="0"/>
              <a:t>Check with colleagues to find out whether they received the same phishy email. You can always seek the guidance of your IT security support team or similar point of contact. Talk to them to find out whether your account is protected with the proper security filters to ward off unwanted junk mail.</a:t>
            </a:r>
          </a:p>
          <a:p>
            <a:endParaRPr lang="en-US" dirty="0"/>
          </a:p>
        </p:txBody>
      </p:sp>
    </p:spTree>
    <p:extLst>
      <p:ext uri="{BB962C8B-B14F-4D97-AF65-F5344CB8AC3E}">
        <p14:creationId xmlns:p14="http://schemas.microsoft.com/office/powerpoint/2010/main" val="14130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8980C1-9D60-7741-9FD5-8331468AFF20}"/>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dirty="0">
                <a:solidFill>
                  <a:srgbClr val="FFFFFF"/>
                </a:solidFill>
              </a:rPr>
              <a:t>Knowledge Check #3</a:t>
            </a:r>
          </a:p>
        </p:txBody>
      </p:sp>
      <p:graphicFrame>
        <p:nvGraphicFramePr>
          <p:cNvPr id="5" name="Content Placeholder 2">
            <a:extLst>
              <a:ext uri="{FF2B5EF4-FFF2-40B4-BE49-F238E27FC236}">
                <a16:creationId xmlns:a16="http://schemas.microsoft.com/office/drawing/2014/main" id="{10E93E44-6D8E-B3FC-C0D9-866070E9B69B}"/>
              </a:ext>
            </a:extLst>
          </p:cNvPr>
          <p:cNvGraphicFramePr>
            <a:graphicFrameLocks noGrp="1"/>
          </p:cNvGraphicFramePr>
          <p:nvPr>
            <p:ph idx="1"/>
            <p:extLst>
              <p:ext uri="{D42A27DB-BD31-4B8C-83A1-F6EECF244321}">
                <p14:modId xmlns:p14="http://schemas.microsoft.com/office/powerpoint/2010/main" val="599094405"/>
              </p:ext>
            </p:extLst>
          </p:nvPr>
        </p:nvGraphicFramePr>
        <p:xfrm>
          <a:off x="4673883" y="510710"/>
          <a:ext cx="6666833" cy="597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5336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a:xfrm>
            <a:off x="841248" y="643467"/>
            <a:ext cx="3840480" cy="5571066"/>
          </a:xfrm>
        </p:spPr>
        <p:txBody>
          <a:bodyPr vert="horz" lIns="91440" tIns="45720" rIns="91440" bIns="45720" rtlCol="0" anchor="ctr">
            <a:normAutofit/>
          </a:bodyPr>
          <a:lstStyle/>
          <a:p>
            <a:r>
              <a:rPr lang="en-US" sz="5400" kern="1200" dirty="0">
                <a:solidFill>
                  <a:schemeClr val="tx1"/>
                </a:solidFill>
                <a:latin typeface="+mj-lt"/>
                <a:ea typeface="+mj-ea"/>
                <a:cs typeface="+mj-cs"/>
              </a:rPr>
              <a:t>Answer to Knowledge Check #3</a:t>
            </a:r>
          </a:p>
        </p:txBody>
      </p:sp>
      <p:sp>
        <p:nvSpPr>
          <p:cNvPr id="12" name="Freeform: Shape 11">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Content Placeholder 4">
            <a:extLst>
              <a:ext uri="{FF2B5EF4-FFF2-40B4-BE49-F238E27FC236}">
                <a16:creationId xmlns:a16="http://schemas.microsoft.com/office/drawing/2014/main" id="{9F2F9009-E44B-4BF2-8138-E445CE316397}"/>
              </a:ext>
            </a:extLst>
          </p:cNvPr>
          <p:cNvSpPr>
            <a:spLocks noGrp="1"/>
          </p:cNvSpPr>
          <p:nvPr>
            <p:ph idx="1"/>
          </p:nvPr>
        </p:nvSpPr>
        <p:spPr>
          <a:xfrm>
            <a:off x="5568696" y="643467"/>
            <a:ext cx="5788152" cy="5571066"/>
          </a:xfrm>
        </p:spPr>
        <p:txBody>
          <a:bodyPr vert="horz" lIns="91440" tIns="45720" rIns="91440" bIns="45720" rtlCol="0" anchor="ctr">
            <a:normAutofit/>
          </a:bodyPr>
          <a:lstStyle/>
          <a:p>
            <a:pPr marL="0" indent="0">
              <a:buNone/>
            </a:pPr>
            <a:r>
              <a:rPr lang="en-US" sz="2800" dirty="0"/>
              <a:t>The correct answer is:</a:t>
            </a:r>
          </a:p>
          <a:p>
            <a:pPr marL="0" indent="0">
              <a:buNone/>
            </a:pPr>
            <a:endParaRPr lang="en-US" sz="2800" dirty="0"/>
          </a:p>
          <a:p>
            <a:pPr marL="0" indent="0">
              <a:buNone/>
            </a:pPr>
            <a:r>
              <a:rPr lang="en-US" sz="2800" b="1" dirty="0">
                <a:latin typeface="+mj-lt"/>
              </a:rPr>
              <a:t>D – All of the above</a:t>
            </a:r>
          </a:p>
          <a:p>
            <a:pPr marL="0" indent="0">
              <a:buNone/>
            </a:pPr>
            <a:r>
              <a:rPr lang="en-US" sz="2800" dirty="0">
                <a:latin typeface="+mj-lt"/>
              </a:rPr>
              <a:t>Each of those are important clues to help you determine the safety of that message! </a:t>
            </a:r>
          </a:p>
        </p:txBody>
      </p:sp>
    </p:spTree>
    <p:extLst>
      <p:ext uri="{BB962C8B-B14F-4D97-AF65-F5344CB8AC3E}">
        <p14:creationId xmlns:p14="http://schemas.microsoft.com/office/powerpoint/2010/main" val="304525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p:txBody>
          <a:bodyPr/>
          <a:lstStyle/>
          <a:p>
            <a:r>
              <a:rPr lang="en-US" dirty="0"/>
              <a:t>Exercises</a:t>
            </a:r>
          </a:p>
        </p:txBody>
      </p:sp>
      <p:sp>
        <p:nvSpPr>
          <p:cNvPr id="3" name="Content Placeholder 2">
            <a:extLst>
              <a:ext uri="{FF2B5EF4-FFF2-40B4-BE49-F238E27FC236}">
                <a16:creationId xmlns:a16="http://schemas.microsoft.com/office/drawing/2014/main" id="{C8687118-2D9A-0842-ABBC-0444527A11B3}"/>
              </a:ext>
            </a:extLst>
          </p:cNvPr>
          <p:cNvSpPr>
            <a:spLocks noGrp="1"/>
          </p:cNvSpPr>
          <p:nvPr>
            <p:ph sz="half" idx="1"/>
          </p:nvPr>
        </p:nvSpPr>
        <p:spPr/>
        <p:txBody>
          <a:bodyPr/>
          <a:lstStyle/>
          <a:p>
            <a:pPr marL="0" indent="0">
              <a:buNone/>
            </a:pPr>
            <a:r>
              <a:rPr lang="en-US" dirty="0"/>
              <a:t>Now, let’s look at some “phishy” emails and see if you can spot the red flags?</a:t>
            </a:r>
          </a:p>
          <a:p>
            <a:pPr marL="0" indent="0">
              <a:buNone/>
            </a:pPr>
            <a:endParaRPr lang="en-US" dirty="0"/>
          </a:p>
          <a:p>
            <a:pPr marL="0" indent="0">
              <a:buNone/>
            </a:pPr>
            <a:r>
              <a:rPr lang="en-US" dirty="0"/>
              <a:t>Remember, the hackers are trying to trick you, so don’t grab that hook!!  </a:t>
            </a:r>
          </a:p>
          <a:p>
            <a:endParaRPr lang="en-US" dirty="0"/>
          </a:p>
        </p:txBody>
      </p:sp>
      <p:pic>
        <p:nvPicPr>
          <p:cNvPr id="10" name="Content Placeholder 9" descr="Icon&#10;&#10;Description automatically generated">
            <a:extLst>
              <a:ext uri="{FF2B5EF4-FFF2-40B4-BE49-F238E27FC236}">
                <a16:creationId xmlns:a16="http://schemas.microsoft.com/office/drawing/2014/main" id="{D7F5313F-2C6B-364B-8060-B167A837E81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91275" y="1433513"/>
            <a:ext cx="4743450" cy="4743450"/>
          </a:xfrm>
        </p:spPr>
      </p:pic>
    </p:spTree>
    <p:extLst>
      <p:ext uri="{BB962C8B-B14F-4D97-AF65-F5344CB8AC3E}">
        <p14:creationId xmlns:p14="http://schemas.microsoft.com/office/powerpoint/2010/main" val="3109912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ECA9-96AF-9744-9634-433DAD24A539}"/>
              </a:ext>
            </a:extLst>
          </p:cNvPr>
          <p:cNvSpPr>
            <a:spLocks noGrp="1"/>
          </p:cNvSpPr>
          <p:nvPr>
            <p:ph type="title"/>
          </p:nvPr>
        </p:nvSpPr>
        <p:spPr/>
        <p:txBody>
          <a:bodyPr anchor="t">
            <a:normAutofit fontScale="90000"/>
          </a:bodyPr>
          <a:lstStyle/>
          <a:p>
            <a:r>
              <a:rPr lang="en-US" dirty="0"/>
              <a:t>Would you have taken the hook on this email?</a:t>
            </a:r>
          </a:p>
        </p:txBody>
      </p:sp>
      <p:pic>
        <p:nvPicPr>
          <p:cNvPr id="9" name="Content Placeholder 8" descr="Graphical user interface, application, Teams&#10;&#10;Description automatically generated">
            <a:extLst>
              <a:ext uri="{FF2B5EF4-FFF2-40B4-BE49-F238E27FC236}">
                <a16:creationId xmlns:a16="http://schemas.microsoft.com/office/drawing/2014/main" id="{6DE688FF-068D-A844-8904-F13BD0A1B3A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346713" y="1892721"/>
            <a:ext cx="9498573" cy="4600154"/>
          </a:xfrm>
        </p:spPr>
      </p:pic>
      <p:sp>
        <p:nvSpPr>
          <p:cNvPr id="11" name="Rectangular Callout 10">
            <a:extLst>
              <a:ext uri="{FF2B5EF4-FFF2-40B4-BE49-F238E27FC236}">
                <a16:creationId xmlns:a16="http://schemas.microsoft.com/office/drawing/2014/main" id="{0BAC9208-0461-FE40-9E95-8E21CBC3884D}"/>
              </a:ext>
            </a:extLst>
          </p:cNvPr>
          <p:cNvSpPr/>
          <p:nvPr/>
        </p:nvSpPr>
        <p:spPr>
          <a:xfrm>
            <a:off x="1527858" y="2489079"/>
            <a:ext cx="2025570" cy="1122744"/>
          </a:xfrm>
          <a:prstGeom prst="wedgeRectCallout">
            <a:avLst>
              <a:gd name="adj1" fmla="val 65296"/>
              <a:gd name="adj2" fmla="val -210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2"/>
                </a:solidFill>
              </a:rPr>
              <a:t>Internal Employee</a:t>
            </a:r>
          </a:p>
          <a:p>
            <a:r>
              <a:rPr lang="en-US" sz="1600" dirty="0">
                <a:solidFill>
                  <a:schemeClr val="tx2"/>
                </a:solidFill>
              </a:rPr>
              <a:t>Impersonation of Michelle Smith</a:t>
            </a:r>
          </a:p>
        </p:txBody>
      </p:sp>
      <p:sp>
        <p:nvSpPr>
          <p:cNvPr id="12" name="Rectangular Callout 11">
            <a:extLst>
              <a:ext uri="{FF2B5EF4-FFF2-40B4-BE49-F238E27FC236}">
                <a16:creationId xmlns:a16="http://schemas.microsoft.com/office/drawing/2014/main" id="{D5B2584D-D8F4-3744-B03B-4C533B785252}"/>
              </a:ext>
            </a:extLst>
          </p:cNvPr>
          <p:cNvSpPr/>
          <p:nvPr/>
        </p:nvSpPr>
        <p:spPr>
          <a:xfrm>
            <a:off x="7195161" y="2603436"/>
            <a:ext cx="2321688" cy="1122744"/>
          </a:xfrm>
          <a:prstGeom prst="wedgeRectCallout">
            <a:avLst>
              <a:gd name="adj1" fmla="val -59199"/>
              <a:gd name="adj2" fmla="val -210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2"/>
                </a:solidFill>
              </a:rPr>
              <a:t>Impersonation</a:t>
            </a:r>
          </a:p>
          <a:p>
            <a:r>
              <a:rPr lang="en-US" sz="1600" dirty="0">
                <a:solidFill>
                  <a:schemeClr val="tx2"/>
                </a:solidFill>
              </a:rPr>
              <a:t>Display name spoofing</a:t>
            </a:r>
          </a:p>
        </p:txBody>
      </p:sp>
      <p:sp>
        <p:nvSpPr>
          <p:cNvPr id="13" name="Rectangular Callout 12">
            <a:extLst>
              <a:ext uri="{FF2B5EF4-FFF2-40B4-BE49-F238E27FC236}">
                <a16:creationId xmlns:a16="http://schemas.microsoft.com/office/drawing/2014/main" id="{84889840-C945-7548-897C-0C26C92C9404}"/>
              </a:ext>
            </a:extLst>
          </p:cNvPr>
          <p:cNvSpPr/>
          <p:nvPr/>
        </p:nvSpPr>
        <p:spPr>
          <a:xfrm>
            <a:off x="1527858" y="4490977"/>
            <a:ext cx="2025570" cy="1122744"/>
          </a:xfrm>
          <a:prstGeom prst="wedgeRectCallout">
            <a:avLst>
              <a:gd name="adj1" fmla="val 65867"/>
              <a:gd name="adj2" fmla="val -210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2"/>
                </a:solidFill>
              </a:rPr>
              <a:t>Malware links</a:t>
            </a:r>
          </a:p>
          <a:p>
            <a:r>
              <a:rPr lang="en-US" sz="1600" dirty="0">
                <a:solidFill>
                  <a:schemeClr val="tx2"/>
                </a:solidFill>
              </a:rPr>
              <a:t>Simple requests in email body</a:t>
            </a:r>
          </a:p>
        </p:txBody>
      </p:sp>
    </p:spTree>
    <p:extLst>
      <p:ext uri="{BB962C8B-B14F-4D97-AF65-F5344CB8AC3E}">
        <p14:creationId xmlns:p14="http://schemas.microsoft.com/office/powerpoint/2010/main" val="108765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ECA9-96AF-9744-9634-433DAD24A539}"/>
              </a:ext>
            </a:extLst>
          </p:cNvPr>
          <p:cNvSpPr>
            <a:spLocks noGrp="1"/>
          </p:cNvSpPr>
          <p:nvPr>
            <p:ph type="title"/>
          </p:nvPr>
        </p:nvSpPr>
        <p:spPr/>
        <p:txBody>
          <a:bodyPr>
            <a:normAutofit fontScale="90000"/>
          </a:bodyPr>
          <a:lstStyle/>
          <a:p>
            <a:r>
              <a:rPr lang="en-US" dirty="0"/>
              <a:t>Would you have taken the hook on this email?</a:t>
            </a:r>
          </a:p>
        </p:txBody>
      </p:sp>
      <p:pic>
        <p:nvPicPr>
          <p:cNvPr id="9" name="Content Placeholder 8" descr="Graphical user interface, text, application, Teams&#10;&#10;Description automatically generated">
            <a:extLst>
              <a:ext uri="{FF2B5EF4-FFF2-40B4-BE49-F238E27FC236}">
                <a16:creationId xmlns:a16="http://schemas.microsoft.com/office/drawing/2014/main" id="{85B2EEE7-87CC-5E41-AF4A-A06C8336087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67519" y="1350805"/>
            <a:ext cx="9816761" cy="5142070"/>
          </a:xfrm>
        </p:spPr>
      </p:pic>
      <p:sp>
        <p:nvSpPr>
          <p:cNvPr id="3" name="Arrow: Right 2">
            <a:extLst>
              <a:ext uri="{FF2B5EF4-FFF2-40B4-BE49-F238E27FC236}">
                <a16:creationId xmlns:a16="http://schemas.microsoft.com/office/drawing/2014/main" id="{40BFA076-42ED-3678-7A29-EFFA796DDFAE}"/>
              </a:ext>
            </a:extLst>
          </p:cNvPr>
          <p:cNvSpPr/>
          <p:nvPr/>
        </p:nvSpPr>
        <p:spPr>
          <a:xfrm>
            <a:off x="3074670" y="2944368"/>
            <a:ext cx="9784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12064CC-F588-AB97-FF8C-0437644B45C3}"/>
              </a:ext>
            </a:extLst>
          </p:cNvPr>
          <p:cNvCxnSpPr>
            <a:cxnSpLocks/>
          </p:cNvCxnSpPr>
          <p:nvPr/>
        </p:nvCxnSpPr>
        <p:spPr>
          <a:xfrm flipH="1">
            <a:off x="6252210" y="2286000"/>
            <a:ext cx="1040130" cy="91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7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0716-1023-514C-9936-B59702788F2F}"/>
              </a:ext>
            </a:extLst>
          </p:cNvPr>
          <p:cNvSpPr>
            <a:spLocks noGrp="1"/>
          </p:cNvSpPr>
          <p:nvPr>
            <p:ph type="title"/>
          </p:nvPr>
        </p:nvSpPr>
        <p:spPr/>
        <p:txBody>
          <a:bodyPr>
            <a:normAutofit fontScale="90000"/>
          </a:bodyPr>
          <a:lstStyle/>
          <a:p>
            <a:r>
              <a:rPr lang="en-US" dirty="0"/>
              <a:t>Ok, this is a simple request! Pay raise? Where do I click?</a:t>
            </a:r>
          </a:p>
        </p:txBody>
      </p:sp>
      <p:pic>
        <p:nvPicPr>
          <p:cNvPr id="9" name="Content Placeholder 8" descr="Graphical user interface, text, application&#10;&#10;Description automatically generated">
            <a:extLst>
              <a:ext uri="{FF2B5EF4-FFF2-40B4-BE49-F238E27FC236}">
                <a16:creationId xmlns:a16="http://schemas.microsoft.com/office/drawing/2014/main" id="{65A33E2D-74A5-4545-9E9E-CDC47221032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339723" y="1885950"/>
            <a:ext cx="9512553" cy="4606925"/>
          </a:xfrm>
        </p:spPr>
      </p:pic>
      <p:cxnSp>
        <p:nvCxnSpPr>
          <p:cNvPr id="4" name="Straight Arrow Connector 3">
            <a:extLst>
              <a:ext uri="{FF2B5EF4-FFF2-40B4-BE49-F238E27FC236}">
                <a16:creationId xmlns:a16="http://schemas.microsoft.com/office/drawing/2014/main" id="{F67B23C1-CB69-10AF-FA04-8CE00C686C83}"/>
              </a:ext>
            </a:extLst>
          </p:cNvPr>
          <p:cNvCxnSpPr>
            <a:cxnSpLocks/>
          </p:cNvCxnSpPr>
          <p:nvPr/>
        </p:nvCxnSpPr>
        <p:spPr>
          <a:xfrm flipH="1">
            <a:off x="5966460" y="3600450"/>
            <a:ext cx="617220" cy="2400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200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F6D92-EDBE-5A48-92AD-933DE5439174}"/>
              </a:ext>
            </a:extLst>
          </p:cNvPr>
          <p:cNvSpPr>
            <a:spLocks noGrp="1"/>
          </p:cNvSpPr>
          <p:nvPr>
            <p:ph type="title"/>
          </p:nvPr>
        </p:nvSpPr>
        <p:spPr/>
        <p:txBody>
          <a:bodyPr>
            <a:normAutofit/>
          </a:bodyPr>
          <a:lstStyle/>
          <a:p>
            <a:r>
              <a:rPr lang="en-US" sz="3600" dirty="0"/>
              <a:t>Phishing Checklist</a:t>
            </a:r>
          </a:p>
        </p:txBody>
      </p:sp>
      <p:sp>
        <p:nvSpPr>
          <p:cNvPr id="6" name="Content Placeholder 5">
            <a:extLst>
              <a:ext uri="{FF2B5EF4-FFF2-40B4-BE49-F238E27FC236}">
                <a16:creationId xmlns:a16="http://schemas.microsoft.com/office/drawing/2014/main" id="{E39D0A4B-6C11-9645-BAA6-F4DD775ADFB6}"/>
              </a:ext>
            </a:extLst>
          </p:cNvPr>
          <p:cNvSpPr>
            <a:spLocks noGrp="1"/>
          </p:cNvSpPr>
          <p:nvPr>
            <p:ph idx="1"/>
          </p:nvPr>
        </p:nvSpPr>
        <p:spPr/>
        <p:txBody>
          <a:bodyPr vert="horz" lIns="91440" tIns="45720" rIns="91440" bIns="45720" rtlCol="0" anchor="t">
            <a:normAutofit/>
          </a:bodyPr>
          <a:lstStyle/>
          <a:p>
            <a:pPr marL="0" indent="0">
              <a:buNone/>
            </a:pPr>
            <a:r>
              <a:rPr lang="en-US" b="1" dirty="0"/>
              <a:t>Check your cyber pulse</a:t>
            </a:r>
          </a:p>
          <a:p>
            <a:pPr>
              <a:buFont typeface="Wingdings" pitchFamily="2" charset="2"/>
              <a:buChar char="q"/>
            </a:pPr>
            <a:r>
              <a:rPr lang="en-US" dirty="0"/>
              <a:t>Don’t recognize the sender?</a:t>
            </a:r>
          </a:p>
          <a:p>
            <a:pPr>
              <a:buFont typeface="Wingdings" pitchFamily="2" charset="2"/>
              <a:buChar char="q"/>
            </a:pPr>
            <a:r>
              <a:rPr lang="en-US" dirty="0"/>
              <a:t>Not expecting an attachment or email?</a:t>
            </a:r>
          </a:p>
          <a:p>
            <a:pPr>
              <a:buFont typeface="Wingdings" pitchFamily="2" charset="2"/>
              <a:buChar char="q"/>
            </a:pPr>
            <a:r>
              <a:rPr lang="en-US" dirty="0"/>
              <a:t>Does ‘From’ address match message?</a:t>
            </a:r>
          </a:p>
          <a:p>
            <a:pPr>
              <a:buFont typeface="Wingdings" pitchFamily="2" charset="2"/>
              <a:buChar char="q"/>
            </a:pPr>
            <a:r>
              <a:rPr lang="en-US" dirty="0"/>
              <a:t>Does this invoke a sense of urgency?</a:t>
            </a:r>
          </a:p>
          <a:p>
            <a:pPr>
              <a:buFont typeface="Wingdings" pitchFamily="2" charset="2"/>
              <a:buChar char="q"/>
            </a:pPr>
            <a:r>
              <a:rPr lang="en-US" dirty="0"/>
              <a:t>Don’t recognize the destination URL?</a:t>
            </a:r>
            <a:endParaRPr lang="en-US" dirty="0">
              <a:cs typeface="Arial"/>
            </a:endParaRPr>
          </a:p>
          <a:p>
            <a:pPr>
              <a:buFont typeface="Wingdings" pitchFamily="2" charset="2"/>
              <a:buChar char="q"/>
            </a:pPr>
            <a:r>
              <a:rPr lang="en-US" dirty="0"/>
              <a:t>Is this standard internal procedure for IT issues?</a:t>
            </a:r>
          </a:p>
          <a:p>
            <a:pPr>
              <a:buFont typeface="Wingdings" pitchFamily="2" charset="2"/>
              <a:buChar char="q"/>
            </a:pPr>
            <a:r>
              <a:rPr lang="en-US" dirty="0"/>
              <a:t>Is this website secure? (https://)</a:t>
            </a:r>
          </a:p>
          <a:p>
            <a:pPr>
              <a:buFont typeface="Wingdings" pitchFamily="2" charset="2"/>
              <a:buChar char="q"/>
            </a:pPr>
            <a:r>
              <a:rPr lang="en-US" dirty="0"/>
              <a:t>Is this email asking for your login credentials?</a:t>
            </a:r>
          </a:p>
          <a:p>
            <a:pPr>
              <a:buFont typeface="Wingdings" pitchFamily="2" charset="2"/>
              <a:buChar char="q"/>
            </a:pPr>
            <a:r>
              <a:rPr lang="en-US" dirty="0"/>
              <a:t>Is there bad grammar or spelling?</a:t>
            </a:r>
          </a:p>
          <a:p>
            <a:pPr>
              <a:buFont typeface="Wingdings" pitchFamily="2" charset="2"/>
              <a:buChar char="q"/>
            </a:pPr>
            <a:r>
              <a:rPr lang="en-US" dirty="0"/>
              <a:t>Is the greeting/signature generic or lack contact information?</a:t>
            </a:r>
            <a:endParaRPr lang="en-US" dirty="0">
              <a:cs typeface="Arial"/>
            </a:endParaRPr>
          </a:p>
        </p:txBody>
      </p:sp>
    </p:spTree>
    <p:extLst>
      <p:ext uri="{BB962C8B-B14F-4D97-AF65-F5344CB8AC3E}">
        <p14:creationId xmlns:p14="http://schemas.microsoft.com/office/powerpoint/2010/main" val="3723177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87AC-91CC-5B49-B3F0-4DC3747492BE}"/>
              </a:ext>
            </a:extLst>
          </p:cNvPr>
          <p:cNvSpPr>
            <a:spLocks noGrp="1"/>
          </p:cNvSpPr>
          <p:nvPr>
            <p:ph type="title"/>
          </p:nvPr>
        </p:nvSpPr>
        <p:spPr/>
        <p:txBody>
          <a:bodyPr anchor="t">
            <a:normAutofit fontScale="90000"/>
          </a:bodyPr>
          <a:lstStyle/>
          <a:p>
            <a:r>
              <a:rPr lang="en-US" dirty="0"/>
              <a:t>Congratulations—you have completed this session on Social Engineering!</a:t>
            </a:r>
          </a:p>
        </p:txBody>
      </p:sp>
      <p:sp>
        <p:nvSpPr>
          <p:cNvPr id="3" name="Content Placeholder 2">
            <a:extLst>
              <a:ext uri="{FF2B5EF4-FFF2-40B4-BE49-F238E27FC236}">
                <a16:creationId xmlns:a16="http://schemas.microsoft.com/office/drawing/2014/main" id="{836DE900-E8C9-D747-90DB-7493F51F90F6}"/>
              </a:ext>
            </a:extLst>
          </p:cNvPr>
          <p:cNvSpPr>
            <a:spLocks noGrp="1"/>
          </p:cNvSpPr>
          <p:nvPr>
            <p:ph sz="half" idx="1"/>
          </p:nvPr>
        </p:nvSpPr>
        <p:spPr>
          <a:xfrm>
            <a:off x="838200" y="1643604"/>
            <a:ext cx="5181600" cy="4532595"/>
          </a:xfrm>
        </p:spPr>
        <p:txBody>
          <a:bodyPr/>
          <a:lstStyle/>
          <a:p>
            <a:pPr marL="0" indent="0">
              <a:buNone/>
            </a:pPr>
            <a:r>
              <a:rPr lang="en-US" sz="2400" dirty="0"/>
              <a:t>In summary, this video has presented:</a:t>
            </a:r>
            <a:endParaRPr lang="en-US" sz="2400" b="0" i="0" dirty="0">
              <a:solidFill>
                <a:srgbClr val="000000"/>
              </a:solidFill>
              <a:effectLst/>
            </a:endParaRPr>
          </a:p>
          <a:p>
            <a:pPr algn="l" rtl="0" fontAlgn="base">
              <a:buFont typeface="Arial" panose="020B0604020202020204" pitchFamily="34" charset="0"/>
              <a:buChar char="•"/>
            </a:pPr>
            <a:r>
              <a:rPr lang="en-US" sz="2400" b="0" i="0" baseline="30000" dirty="0">
                <a:solidFill>
                  <a:srgbClr val="000000"/>
                </a:solidFill>
                <a:effectLst/>
                <a:cs typeface="Arial" panose="020B0604020202020204" pitchFamily="34" charset="0"/>
              </a:rPr>
              <a:t>The important role we all have in being cybersafe</a:t>
            </a:r>
            <a:r>
              <a:rPr lang="en-US" sz="2400" b="0" i="0" dirty="0">
                <a:solidFill>
                  <a:srgbClr val="000000"/>
                </a:solidFill>
                <a:effectLst/>
                <a:cs typeface="Arial" panose="020B0604020202020204" pitchFamily="34" charset="0"/>
              </a:rPr>
              <a:t> </a:t>
            </a:r>
          </a:p>
          <a:p>
            <a:pPr algn="l" rtl="0" fontAlgn="base">
              <a:buFont typeface="Arial" panose="020B0604020202020204" pitchFamily="34" charset="0"/>
              <a:buChar char="•"/>
            </a:pPr>
            <a:r>
              <a:rPr lang="en-US" sz="2400" b="0" i="0" baseline="30000" dirty="0">
                <a:solidFill>
                  <a:srgbClr val="000000"/>
                </a:solidFill>
                <a:effectLst/>
                <a:cs typeface="Arial" panose="020B0604020202020204" pitchFamily="34" charset="0"/>
              </a:rPr>
              <a:t>Understanding Social Engineering and the various methods of cyber attacks</a:t>
            </a:r>
            <a:r>
              <a:rPr lang="en-US" sz="2400" b="0" i="0" dirty="0">
                <a:solidFill>
                  <a:srgbClr val="000000"/>
                </a:solidFill>
                <a:effectLst/>
                <a:cs typeface="Arial" panose="020B0604020202020204" pitchFamily="34" charset="0"/>
              </a:rPr>
              <a:t> </a:t>
            </a:r>
          </a:p>
          <a:p>
            <a:pPr algn="l" rtl="0" fontAlgn="base">
              <a:buFont typeface="Arial" panose="020B0604020202020204" pitchFamily="34" charset="0"/>
              <a:buChar char="•"/>
            </a:pPr>
            <a:r>
              <a:rPr lang="en-US" sz="2400" b="0" i="0" baseline="30000" dirty="0">
                <a:solidFill>
                  <a:srgbClr val="000000"/>
                </a:solidFill>
                <a:effectLst/>
                <a:cs typeface="Arial" panose="020B0604020202020204" pitchFamily="34" charset="0"/>
              </a:rPr>
              <a:t>Identifying the warning signs of social engineering attempts</a:t>
            </a:r>
            <a:r>
              <a:rPr lang="en-US" sz="2400" b="0" i="0" dirty="0">
                <a:solidFill>
                  <a:srgbClr val="000000"/>
                </a:solidFill>
                <a:effectLst/>
                <a:cs typeface="Arial" panose="020B0604020202020204" pitchFamily="34" charset="0"/>
              </a:rPr>
              <a:t> </a:t>
            </a:r>
          </a:p>
          <a:p>
            <a:pPr algn="l" rtl="0" fontAlgn="base">
              <a:buFont typeface="Arial" panose="020B0604020202020204" pitchFamily="34" charset="0"/>
              <a:buChar char="•"/>
            </a:pPr>
            <a:r>
              <a:rPr lang="en-US" sz="2400" b="0" i="0" baseline="30000" dirty="0">
                <a:solidFill>
                  <a:srgbClr val="000000"/>
                </a:solidFill>
                <a:effectLst/>
                <a:cs typeface="Arial" panose="020B0604020202020204" pitchFamily="34" charset="0"/>
              </a:rPr>
              <a:t>The impacts to healthcare systems and patient care</a:t>
            </a:r>
            <a:r>
              <a:rPr lang="en-US" sz="2400" b="0" i="0" dirty="0">
                <a:solidFill>
                  <a:srgbClr val="000000"/>
                </a:solidFill>
                <a:effectLst/>
                <a:cs typeface="Arial" panose="020B0604020202020204" pitchFamily="34" charset="0"/>
              </a:rPr>
              <a:t> </a:t>
            </a:r>
          </a:p>
          <a:p>
            <a:pPr algn="l" rtl="0" fontAlgn="base">
              <a:buFont typeface="Arial" panose="020B0604020202020204" pitchFamily="34" charset="0"/>
              <a:buChar char="•"/>
            </a:pPr>
            <a:r>
              <a:rPr lang="en-US" sz="2400" b="0" i="0" baseline="30000" dirty="0">
                <a:solidFill>
                  <a:srgbClr val="000000"/>
                </a:solidFill>
                <a:effectLst/>
                <a:cs typeface="Arial" panose="020B0604020202020204" pitchFamily="34" charset="0"/>
              </a:rPr>
              <a:t>The importance of timely reporting of anything suspicious</a:t>
            </a:r>
            <a:r>
              <a:rPr lang="en-US" sz="2400" b="0" i="0" dirty="0">
                <a:solidFill>
                  <a:srgbClr val="000000"/>
                </a:solidFill>
                <a:effectLst/>
                <a:cs typeface="Arial" panose="020B0604020202020204" pitchFamily="34" charset="0"/>
              </a:rPr>
              <a:t> </a:t>
            </a:r>
          </a:p>
          <a:p>
            <a:endParaRPr lang="en-US" dirty="0"/>
          </a:p>
        </p:txBody>
      </p:sp>
      <p:sp>
        <p:nvSpPr>
          <p:cNvPr id="4" name="Content Placeholder 3">
            <a:extLst>
              <a:ext uri="{FF2B5EF4-FFF2-40B4-BE49-F238E27FC236}">
                <a16:creationId xmlns:a16="http://schemas.microsoft.com/office/drawing/2014/main" id="{5D78E48A-8ADB-8E43-8E14-0D932593C90A}"/>
              </a:ext>
            </a:extLst>
          </p:cNvPr>
          <p:cNvSpPr>
            <a:spLocks noGrp="1"/>
          </p:cNvSpPr>
          <p:nvPr>
            <p:ph sz="half" idx="2"/>
          </p:nvPr>
        </p:nvSpPr>
        <p:spPr>
          <a:xfrm>
            <a:off x="6172200" y="1643604"/>
            <a:ext cx="5181600" cy="4532595"/>
          </a:xfrm>
        </p:spPr>
        <p:txBody>
          <a:bodyPr>
            <a:normAutofit/>
          </a:bodyPr>
          <a:lstStyle/>
          <a:p>
            <a:pPr marL="0" indent="0">
              <a:buNone/>
            </a:pPr>
            <a:r>
              <a:rPr lang="en-US" dirty="0"/>
              <a:t>We all play a key role in keeping our organization safe.  We are the first line of defense so always remember:</a:t>
            </a:r>
          </a:p>
          <a:p>
            <a:pPr marL="0" indent="0">
              <a:buNone/>
            </a:pPr>
            <a:endParaRPr lang="en-US" dirty="0"/>
          </a:p>
          <a:p>
            <a:pPr marL="0" indent="0" algn="ctr">
              <a:buNone/>
            </a:pPr>
            <a:r>
              <a:rPr lang="en-US" sz="3200" b="1" dirty="0"/>
              <a:t>Cyber Safety is </a:t>
            </a:r>
          </a:p>
          <a:p>
            <a:pPr marL="0" indent="0" algn="ctr">
              <a:buNone/>
            </a:pPr>
            <a:r>
              <a:rPr lang="en-US" sz="3200" b="1" dirty="0"/>
              <a:t>Patient Safety!</a:t>
            </a:r>
          </a:p>
          <a:p>
            <a:pPr marL="0" indent="0">
              <a:buNone/>
            </a:pPr>
            <a:endParaRPr lang="en-US" dirty="0"/>
          </a:p>
          <a:p>
            <a:pPr marL="0" indent="0">
              <a:buNone/>
            </a:pPr>
            <a:r>
              <a:rPr lang="en-US" dirty="0"/>
              <a:t>Please be sure to visit the KOD page under “Social Engineering” to print the “Job Aid "with the checklist we just discussed.  </a:t>
            </a:r>
          </a:p>
        </p:txBody>
      </p:sp>
    </p:spTree>
    <p:extLst>
      <p:ext uri="{BB962C8B-B14F-4D97-AF65-F5344CB8AC3E}">
        <p14:creationId xmlns:p14="http://schemas.microsoft.com/office/powerpoint/2010/main" val="1681837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6DEA8-EF36-444A-863E-B85589A30866}"/>
              </a:ext>
            </a:extLst>
          </p:cNvPr>
          <p:cNvPicPr>
            <a:picLocks noChangeAspect="1"/>
          </p:cNvPicPr>
          <p:nvPr/>
        </p:nvPicPr>
        <p:blipFill>
          <a:blip r:embed="rId3"/>
          <a:stretch>
            <a:fillRect/>
          </a:stretch>
        </p:blipFill>
        <p:spPr>
          <a:xfrm>
            <a:off x="891250" y="694481"/>
            <a:ext cx="10064285" cy="5844256"/>
          </a:xfrm>
          <a:prstGeom prst="rect">
            <a:avLst/>
          </a:prstGeom>
        </p:spPr>
      </p:pic>
    </p:spTree>
    <p:extLst>
      <p:ext uri="{BB962C8B-B14F-4D97-AF65-F5344CB8AC3E}">
        <p14:creationId xmlns:p14="http://schemas.microsoft.com/office/powerpoint/2010/main" val="33557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5C43-CEEC-6A43-9066-4AF46A8EBA6B}"/>
              </a:ext>
            </a:extLst>
          </p:cNvPr>
          <p:cNvSpPr>
            <a:spLocks noGrp="1"/>
          </p:cNvSpPr>
          <p:nvPr>
            <p:ph type="title"/>
          </p:nvPr>
        </p:nvSpPr>
        <p:spPr/>
        <p:txBody>
          <a:bodyPr>
            <a:normAutofit/>
          </a:bodyPr>
          <a:lstStyle/>
          <a:p>
            <a:r>
              <a:rPr lang="en-US" dirty="0"/>
              <a:t>Cyber Safety is Patient Safety</a:t>
            </a:r>
          </a:p>
        </p:txBody>
      </p:sp>
      <p:sp>
        <p:nvSpPr>
          <p:cNvPr id="7" name="Content Placeholder 6">
            <a:extLst>
              <a:ext uri="{FF2B5EF4-FFF2-40B4-BE49-F238E27FC236}">
                <a16:creationId xmlns:a16="http://schemas.microsoft.com/office/drawing/2014/main" id="{785AAE06-C6C6-204F-8275-0D7D3FE0B7DE}"/>
              </a:ext>
            </a:extLst>
          </p:cNvPr>
          <p:cNvSpPr>
            <a:spLocks noGrp="1"/>
          </p:cNvSpPr>
          <p:nvPr>
            <p:ph sz="half" idx="1"/>
          </p:nvPr>
        </p:nvSpPr>
        <p:spPr>
          <a:xfrm>
            <a:off x="838200" y="1433774"/>
            <a:ext cx="4861187" cy="4742426"/>
          </a:xfrm>
        </p:spPr>
        <p:txBody>
          <a:bodyPr anchor="ctr">
            <a:normAutofit/>
          </a:bodyPr>
          <a:lstStyle/>
          <a:p>
            <a:pPr marL="0" indent="0" algn="ctr">
              <a:buNone/>
            </a:pPr>
            <a:r>
              <a:rPr lang="en-US" sz="7200" dirty="0"/>
              <a:t>You play a key role!</a:t>
            </a:r>
          </a:p>
        </p:txBody>
      </p:sp>
      <p:pic>
        <p:nvPicPr>
          <p:cNvPr id="13" name="Content Placeholder 12">
            <a:extLst>
              <a:ext uri="{FF2B5EF4-FFF2-40B4-BE49-F238E27FC236}">
                <a16:creationId xmlns:a16="http://schemas.microsoft.com/office/drawing/2014/main" id="{D5C3E160-47E4-134A-A6DB-90E69D51EFC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99387" y="1611577"/>
            <a:ext cx="6126578" cy="4742425"/>
          </a:xfrm>
        </p:spPr>
      </p:pic>
    </p:spTree>
    <p:extLst>
      <p:ext uri="{BB962C8B-B14F-4D97-AF65-F5344CB8AC3E}">
        <p14:creationId xmlns:p14="http://schemas.microsoft.com/office/powerpoint/2010/main" val="121723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Text&#10;&#10;Description automatically generated">
            <a:extLst>
              <a:ext uri="{FF2B5EF4-FFF2-40B4-BE49-F238E27FC236}">
                <a16:creationId xmlns:a16="http://schemas.microsoft.com/office/drawing/2014/main" id="{CD091B23-77AA-8D0D-3F94-CCB1CCA197F4}"/>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1"/>
          <a:stretch/>
        </p:blipFill>
        <p:spPr>
          <a:xfrm>
            <a:off x="-3047" y="10"/>
            <a:ext cx="9669642" cy="6857990"/>
          </a:xfrm>
          <a:prstGeom prst="rect">
            <a:avLst/>
          </a:prstGeom>
        </p:spPr>
      </p:pic>
      <p:sp>
        <p:nvSpPr>
          <p:cNvPr id="2" name="Title 1">
            <a:extLst>
              <a:ext uri="{FF2B5EF4-FFF2-40B4-BE49-F238E27FC236}">
                <a16:creationId xmlns:a16="http://schemas.microsoft.com/office/drawing/2014/main" id="{302ADB4A-91EC-714F-9D70-BF3E062FBF41}"/>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dirty="0">
                <a:solidFill>
                  <a:schemeClr val="tx1"/>
                </a:solidFill>
              </a:rPr>
              <a:t>Impacts To Healthcare</a:t>
            </a:r>
          </a:p>
        </p:txBody>
      </p:sp>
      <p:sp>
        <p:nvSpPr>
          <p:cNvPr id="3" name="Content Placeholder 2">
            <a:extLst>
              <a:ext uri="{FF2B5EF4-FFF2-40B4-BE49-F238E27FC236}">
                <a16:creationId xmlns:a16="http://schemas.microsoft.com/office/drawing/2014/main" id="{B60FE7EB-76A3-1A48-8CB3-6F0FDEBAD2A7}"/>
              </a:ext>
            </a:extLst>
          </p:cNvPr>
          <p:cNvSpPr>
            <a:spLocks noGrp="1"/>
          </p:cNvSpPr>
          <p:nvPr>
            <p:ph sz="half" idx="1"/>
          </p:nvPr>
        </p:nvSpPr>
        <p:spPr>
          <a:xfrm>
            <a:off x="7531610" y="2434201"/>
            <a:ext cx="3822189" cy="3742762"/>
          </a:xfrm>
        </p:spPr>
        <p:txBody>
          <a:bodyPr vert="horz" lIns="91440" tIns="45720" rIns="91440" bIns="45720" rtlCol="0">
            <a:normAutofit/>
          </a:bodyPr>
          <a:lstStyle/>
          <a:p>
            <a:r>
              <a:rPr lang="en-US" sz="1700" dirty="0"/>
              <a:t>Hacking was responsible for 75% of all reported incidents in 2022.</a:t>
            </a:r>
          </a:p>
          <a:p>
            <a:r>
              <a:rPr lang="en-US" sz="1700" dirty="0"/>
              <a:t>Hacking incidents include phishing/email attached and ransomware/malware incidents</a:t>
            </a:r>
          </a:p>
          <a:p>
            <a:r>
              <a:rPr lang="en-US" sz="1700" dirty="0"/>
              <a:t>86% of all breached patient records in 2022 were caused by hacking!</a:t>
            </a:r>
          </a:p>
          <a:p>
            <a:r>
              <a:rPr lang="en-US" sz="1700" b="1" dirty="0"/>
              <a:t>1 medical record </a:t>
            </a:r>
            <a:r>
              <a:rPr lang="en-US" sz="1700" dirty="0"/>
              <a:t>sells for </a:t>
            </a:r>
            <a:r>
              <a:rPr lang="en-US" sz="1700" b="1" dirty="0"/>
              <a:t>$250!</a:t>
            </a:r>
          </a:p>
        </p:txBody>
      </p:sp>
      <p:sp>
        <p:nvSpPr>
          <p:cNvPr id="14" name="TextBox 13">
            <a:extLst>
              <a:ext uri="{FF2B5EF4-FFF2-40B4-BE49-F238E27FC236}">
                <a16:creationId xmlns:a16="http://schemas.microsoft.com/office/drawing/2014/main" id="{15197125-C812-A038-E10C-37404FC5E411}"/>
              </a:ext>
            </a:extLst>
          </p:cNvPr>
          <p:cNvSpPr txBox="1"/>
          <p:nvPr/>
        </p:nvSpPr>
        <p:spPr>
          <a:xfrm>
            <a:off x="109196" y="734304"/>
            <a:ext cx="3212739" cy="2062103"/>
          </a:xfrm>
          <a:prstGeom prst="rect">
            <a:avLst/>
          </a:prstGeom>
          <a:noFill/>
        </p:spPr>
        <p:txBody>
          <a:bodyPr wrap="none" rtlCol="0">
            <a:spAutoFit/>
          </a:bodyPr>
          <a:lstStyle/>
          <a:p>
            <a:r>
              <a:rPr lang="en-US" sz="3200" dirty="0"/>
              <a:t>$10.10 Million</a:t>
            </a:r>
          </a:p>
          <a:p>
            <a:r>
              <a:rPr lang="en-US" sz="3200" dirty="0"/>
              <a:t>average total</a:t>
            </a:r>
          </a:p>
          <a:p>
            <a:r>
              <a:rPr lang="en-US" sz="3200" dirty="0"/>
              <a:t>cost of a breach </a:t>
            </a:r>
          </a:p>
          <a:p>
            <a:r>
              <a:rPr lang="en-US" sz="3200" dirty="0"/>
              <a:t>in healthcare</a:t>
            </a:r>
          </a:p>
        </p:txBody>
      </p:sp>
    </p:spTree>
    <p:extLst>
      <p:ext uri="{BB962C8B-B14F-4D97-AF65-F5344CB8AC3E}">
        <p14:creationId xmlns:p14="http://schemas.microsoft.com/office/powerpoint/2010/main" val="1670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ED16-212F-354D-8051-A7A818703114}"/>
              </a:ext>
            </a:extLst>
          </p:cNvPr>
          <p:cNvSpPr>
            <a:spLocks noGrp="1"/>
          </p:cNvSpPr>
          <p:nvPr>
            <p:ph type="title"/>
          </p:nvPr>
        </p:nvSpPr>
        <p:spPr/>
        <p:txBody>
          <a:bodyPr anchor="t">
            <a:normAutofit fontScale="90000"/>
          </a:bodyPr>
          <a:lstStyle/>
          <a:p>
            <a:r>
              <a:rPr lang="en-US" dirty="0"/>
              <a:t>Effective cybersecurity is a shared responsibility</a:t>
            </a:r>
          </a:p>
        </p:txBody>
      </p:sp>
      <p:sp>
        <p:nvSpPr>
          <p:cNvPr id="3" name="Content Placeholder 2">
            <a:extLst>
              <a:ext uri="{FF2B5EF4-FFF2-40B4-BE49-F238E27FC236}">
                <a16:creationId xmlns:a16="http://schemas.microsoft.com/office/drawing/2014/main" id="{64E32328-927B-E946-A36E-F039454C54D7}"/>
              </a:ext>
            </a:extLst>
          </p:cNvPr>
          <p:cNvSpPr>
            <a:spLocks noGrp="1"/>
          </p:cNvSpPr>
          <p:nvPr>
            <p:ph sz="half" idx="1"/>
          </p:nvPr>
        </p:nvSpPr>
        <p:spPr>
          <a:xfrm>
            <a:off x="838200" y="1632029"/>
            <a:ext cx="5181600" cy="4544933"/>
          </a:xfrm>
        </p:spPr>
        <p:txBody>
          <a:bodyPr/>
          <a:lstStyle/>
          <a:p>
            <a:pPr marL="0" indent="0">
              <a:buNone/>
            </a:pPr>
            <a:r>
              <a:rPr lang="en-US" dirty="0"/>
              <a:t>So, what are the threats? What can I do?</a:t>
            </a:r>
          </a:p>
          <a:p>
            <a:endParaRPr lang="en-US" dirty="0"/>
          </a:p>
          <a:p>
            <a:pPr marL="0" indent="0">
              <a:buNone/>
            </a:pPr>
            <a:r>
              <a:rPr lang="en-US" dirty="0"/>
              <a:t>Did you know that…</a:t>
            </a:r>
          </a:p>
        </p:txBody>
      </p:sp>
      <p:sp>
        <p:nvSpPr>
          <p:cNvPr id="4" name="Text Placeholder 3">
            <a:extLst>
              <a:ext uri="{FF2B5EF4-FFF2-40B4-BE49-F238E27FC236}">
                <a16:creationId xmlns:a16="http://schemas.microsoft.com/office/drawing/2014/main" id="{CC0DA264-5214-384F-9DDE-51C1DAA2F627}"/>
              </a:ext>
            </a:extLst>
          </p:cNvPr>
          <p:cNvSpPr>
            <a:spLocks noGrp="1"/>
          </p:cNvSpPr>
          <p:nvPr>
            <p:ph type="body" sz="quarter" idx="13"/>
          </p:nvPr>
        </p:nvSpPr>
        <p:spPr/>
        <p:txBody>
          <a:bodyPr>
            <a:normAutofit lnSpcReduction="10000"/>
          </a:bodyPr>
          <a:lstStyle/>
          <a:p>
            <a:r>
              <a:rPr lang="en-US" dirty="0"/>
              <a:t>12</a:t>
            </a:r>
          </a:p>
        </p:txBody>
      </p:sp>
      <p:sp>
        <p:nvSpPr>
          <p:cNvPr id="5" name="Text Placeholder 4">
            <a:extLst>
              <a:ext uri="{FF2B5EF4-FFF2-40B4-BE49-F238E27FC236}">
                <a16:creationId xmlns:a16="http://schemas.microsoft.com/office/drawing/2014/main" id="{3F7A4304-A76D-C847-8213-10CC78E227A2}"/>
              </a:ext>
            </a:extLst>
          </p:cNvPr>
          <p:cNvSpPr>
            <a:spLocks noGrp="1"/>
          </p:cNvSpPr>
          <p:nvPr>
            <p:ph type="body" sz="quarter" idx="14"/>
          </p:nvPr>
        </p:nvSpPr>
        <p:spPr/>
        <p:txBody>
          <a:bodyPr vert="horz" lIns="91440" tIns="45720" rIns="91440" bIns="45720" rtlCol="0" anchor="t">
            <a:noAutofit/>
          </a:bodyPr>
          <a:lstStyle/>
          <a:p>
            <a:r>
              <a:rPr lang="en-US" dirty="0"/>
              <a:t>Consecutive years Healthcare had the </a:t>
            </a:r>
            <a:br>
              <a:rPr lang="en-US" dirty="0"/>
            </a:br>
            <a:r>
              <a:rPr lang="en-US" dirty="0"/>
              <a:t>highest cost per breach</a:t>
            </a:r>
            <a:endParaRPr lang="en-US" dirty="0">
              <a:cs typeface="Arial" panose="020B0604020202020204"/>
            </a:endParaRPr>
          </a:p>
        </p:txBody>
      </p:sp>
      <p:pic>
        <p:nvPicPr>
          <p:cNvPr id="6" name="Picture 3" descr="shield.jpg">
            <a:extLst>
              <a:ext uri="{FF2B5EF4-FFF2-40B4-BE49-F238E27FC236}">
                <a16:creationId xmlns:a16="http://schemas.microsoft.com/office/drawing/2014/main" id="{1898D9B2-50F5-F649-8313-05E690E00F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0661" y="3568363"/>
            <a:ext cx="1936678" cy="1932639"/>
          </a:xfrm>
          <a:prstGeom prst="rect">
            <a:avLst/>
          </a:prstGeom>
        </p:spPr>
      </p:pic>
    </p:spTree>
    <p:extLst>
      <p:ext uri="{BB962C8B-B14F-4D97-AF65-F5344CB8AC3E}">
        <p14:creationId xmlns:p14="http://schemas.microsoft.com/office/powerpoint/2010/main" val="6450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121703-98CF-5A42-BD08-BE821A582C1A}"/>
              </a:ext>
            </a:extLst>
          </p:cNvPr>
          <p:cNvSpPr txBox="1"/>
          <p:nvPr/>
        </p:nvSpPr>
        <p:spPr>
          <a:xfrm>
            <a:off x="6561189" y="6478541"/>
            <a:ext cx="5028832" cy="379460"/>
          </a:xfrm>
          <a:prstGeom prst="rect">
            <a:avLst/>
          </a:prstGeom>
        </p:spPr>
        <p:txBody>
          <a:bodyPr vert="horz" lIns="91440" tIns="45720" rIns="91440" bIns="45720" rtlCol="0">
            <a:normAutofit/>
          </a:bodyPr>
          <a:lstStyle/>
          <a:p>
            <a:pPr>
              <a:lnSpc>
                <a:spcPct val="90000"/>
              </a:lnSpc>
              <a:spcBef>
                <a:spcPts val="1000"/>
              </a:spcBef>
            </a:pPr>
            <a:r>
              <a:rPr lang="en-US" sz="1400" kern="1200" dirty="0">
                <a:solidFill>
                  <a:schemeClr val="tx1"/>
                </a:solidFill>
                <a:latin typeface="+mn-lt"/>
                <a:ea typeface="+mn-ea"/>
                <a:cs typeface="+mn-cs"/>
              </a:rPr>
              <a:t>Source: IBM Security, Cost of a Data Breach Report 2022</a:t>
            </a:r>
          </a:p>
        </p:txBody>
      </p:sp>
      <p:pic>
        <p:nvPicPr>
          <p:cNvPr id="6" name="Picture 5">
            <a:extLst>
              <a:ext uri="{FF2B5EF4-FFF2-40B4-BE49-F238E27FC236}">
                <a16:creationId xmlns:a16="http://schemas.microsoft.com/office/drawing/2014/main" id="{2B1A84CB-3B1A-4C60-AA7A-7FB655161043}"/>
              </a:ext>
            </a:extLst>
          </p:cNvPr>
          <p:cNvPicPr>
            <a:picLocks noChangeAspect="1"/>
          </p:cNvPicPr>
          <p:nvPr/>
        </p:nvPicPr>
        <p:blipFill>
          <a:blip r:embed="rId3"/>
          <a:stretch>
            <a:fillRect/>
          </a:stretch>
        </p:blipFill>
        <p:spPr>
          <a:xfrm>
            <a:off x="1085850" y="115457"/>
            <a:ext cx="8686800" cy="6363083"/>
          </a:xfrm>
          <a:prstGeom prst="rect">
            <a:avLst/>
          </a:prstGeom>
        </p:spPr>
      </p:pic>
    </p:spTree>
    <p:extLst>
      <p:ext uri="{BB962C8B-B14F-4D97-AF65-F5344CB8AC3E}">
        <p14:creationId xmlns:p14="http://schemas.microsoft.com/office/powerpoint/2010/main" val="146646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1D3F9D4-7797-5D3E-0B3D-19C678D1D554}"/>
              </a:ext>
            </a:extLst>
          </p:cNvPr>
          <p:cNvSpPr>
            <a:spLocks noGrp="1"/>
          </p:cNvSpPr>
          <p:nvPr>
            <p:ph sz="half" idx="2"/>
          </p:nvPr>
        </p:nvSpPr>
        <p:spPr>
          <a:xfrm>
            <a:off x="290908" y="2463932"/>
            <a:ext cx="2718106" cy="2341983"/>
          </a:xfrm>
        </p:spPr>
        <p:txBody>
          <a:bodyPr>
            <a:normAutofit/>
          </a:bodyPr>
          <a:lstStyle/>
          <a:p>
            <a:pPr marL="0" indent="0">
              <a:buNone/>
            </a:pPr>
            <a:r>
              <a:rPr lang="en-US" b="1" dirty="0">
                <a:solidFill>
                  <a:schemeClr val="accent1"/>
                </a:solidFill>
              </a:rPr>
              <a:t>The number of patient records compromised in data breaches us up 46% from just two years ago.  </a:t>
            </a:r>
          </a:p>
          <a:p>
            <a:pPr marL="0" indent="0">
              <a:buNone/>
            </a:pPr>
            <a:r>
              <a:rPr lang="en-US" sz="1000" b="1" dirty="0">
                <a:solidFill>
                  <a:schemeClr val="accent1"/>
                </a:solidFill>
              </a:rPr>
              <a:t>BreachBarometer 2022</a:t>
            </a:r>
          </a:p>
        </p:txBody>
      </p:sp>
      <p:graphicFrame>
        <p:nvGraphicFramePr>
          <p:cNvPr id="8" name="Chart 7">
            <a:extLst>
              <a:ext uri="{FF2B5EF4-FFF2-40B4-BE49-F238E27FC236}">
                <a16:creationId xmlns:a16="http://schemas.microsoft.com/office/drawing/2014/main" id="{3A57FBD2-F4BC-C546-80BE-61500243B304}"/>
              </a:ext>
            </a:extLst>
          </p:cNvPr>
          <p:cNvGraphicFramePr>
            <a:graphicFrameLocks/>
          </p:cNvGraphicFramePr>
          <p:nvPr>
            <p:extLst>
              <p:ext uri="{D42A27DB-BD31-4B8C-83A1-F6EECF244321}">
                <p14:modId xmlns:p14="http://schemas.microsoft.com/office/powerpoint/2010/main" val="4120208910"/>
              </p:ext>
            </p:extLst>
          </p:nvPr>
        </p:nvGraphicFramePr>
        <p:xfrm>
          <a:off x="3157868" y="1073889"/>
          <a:ext cx="8551837" cy="4710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018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8415-D038-3445-932C-4F1B0CCD27F6}"/>
              </a:ext>
            </a:extLst>
          </p:cNvPr>
          <p:cNvSpPr>
            <a:spLocks noGrp="1"/>
          </p:cNvSpPr>
          <p:nvPr>
            <p:ph type="title"/>
          </p:nvPr>
        </p:nvSpPr>
        <p:spPr/>
        <p:txBody>
          <a:bodyPr anchor="t">
            <a:normAutofit fontScale="90000"/>
          </a:bodyPr>
          <a:lstStyle/>
          <a:p>
            <a:r>
              <a:rPr lang="en-US" dirty="0"/>
              <a:t>What is Social Engineering?</a:t>
            </a:r>
            <a:br>
              <a:rPr lang="en-US" dirty="0"/>
            </a:br>
            <a:r>
              <a:rPr lang="en-US" dirty="0"/>
              <a:t>How does it work?</a:t>
            </a:r>
          </a:p>
        </p:txBody>
      </p:sp>
      <p:sp>
        <p:nvSpPr>
          <p:cNvPr id="7" name="Content Placeholder 6">
            <a:extLst>
              <a:ext uri="{FF2B5EF4-FFF2-40B4-BE49-F238E27FC236}">
                <a16:creationId xmlns:a16="http://schemas.microsoft.com/office/drawing/2014/main" id="{7239F7FE-1364-5F48-80E8-2C496ADC91F1}"/>
              </a:ext>
            </a:extLst>
          </p:cNvPr>
          <p:cNvSpPr>
            <a:spLocks noGrp="1"/>
          </p:cNvSpPr>
          <p:nvPr>
            <p:ph sz="half" idx="1"/>
          </p:nvPr>
        </p:nvSpPr>
        <p:spPr>
          <a:xfrm>
            <a:off x="838200" y="1433774"/>
            <a:ext cx="5181600" cy="5287066"/>
          </a:xfrm>
        </p:spPr>
        <p:txBody>
          <a:bodyPr>
            <a:noAutofit/>
          </a:bodyPr>
          <a:lstStyle/>
          <a:p>
            <a:pPr marL="0" indent="0">
              <a:buNone/>
            </a:pPr>
            <a:r>
              <a:rPr lang="en-US" dirty="0"/>
              <a:t>Social engineering is a form of psychological manipulation that tricks users into making security mistakes or giving away sensitive information. It relies on human error instead of vulnerabilities in software and operating systems by exploiting human emotions.</a:t>
            </a:r>
          </a:p>
          <a:p>
            <a:endParaRPr lang="en-US" dirty="0"/>
          </a:p>
          <a:p>
            <a:pPr marL="0" indent="0">
              <a:buNone/>
            </a:pPr>
            <a:r>
              <a:rPr lang="en-US" b="1" dirty="0"/>
              <a:t>Examples:</a:t>
            </a:r>
          </a:p>
          <a:p>
            <a:r>
              <a:rPr lang="en-US" sz="1600" dirty="0"/>
              <a:t>Email sent by a ‘friend’</a:t>
            </a:r>
          </a:p>
          <a:p>
            <a:r>
              <a:rPr lang="en-US" sz="1600" dirty="0"/>
              <a:t>Message relaying a troubling story about someone you may know</a:t>
            </a:r>
          </a:p>
          <a:p>
            <a:r>
              <a:rPr lang="en-US" sz="1600" dirty="0"/>
              <a:t>The message says ‘time is running out’</a:t>
            </a:r>
          </a:p>
          <a:p>
            <a:r>
              <a:rPr lang="en-US" sz="1600" dirty="0"/>
              <a:t>Offer seems too good to be true</a:t>
            </a:r>
          </a:p>
          <a:p>
            <a:r>
              <a:rPr lang="en-US" sz="1600" dirty="0"/>
              <a:t>Message offers help you never requested</a:t>
            </a:r>
          </a:p>
          <a:p>
            <a:r>
              <a:rPr lang="en-US" sz="1600" dirty="0"/>
              <a:t>Sender cannot confirm their identity</a:t>
            </a:r>
          </a:p>
        </p:txBody>
      </p:sp>
      <p:sp>
        <p:nvSpPr>
          <p:cNvPr id="8" name="Content Placeholder 7">
            <a:extLst>
              <a:ext uri="{FF2B5EF4-FFF2-40B4-BE49-F238E27FC236}">
                <a16:creationId xmlns:a16="http://schemas.microsoft.com/office/drawing/2014/main" id="{5F0911F1-490D-B640-9F6A-36BF82E7DE37}"/>
              </a:ext>
            </a:extLst>
          </p:cNvPr>
          <p:cNvSpPr>
            <a:spLocks noGrp="1"/>
          </p:cNvSpPr>
          <p:nvPr>
            <p:ph sz="half" idx="2"/>
          </p:nvPr>
        </p:nvSpPr>
        <p:spPr>
          <a:xfrm>
            <a:off x="6489700" y="1433774"/>
            <a:ext cx="5181600" cy="1139821"/>
          </a:xfrm>
        </p:spPr>
        <p:txBody>
          <a:bodyPr/>
          <a:lstStyle/>
          <a:p>
            <a:pPr marL="0" indent="0">
              <a:buNone/>
            </a:pPr>
            <a:r>
              <a:rPr lang="en-US" dirty="0"/>
              <a:t>Human error is much less predictable, making it harder to detect and block than attacks on hardware or software.</a:t>
            </a:r>
          </a:p>
          <a:p>
            <a:endParaRPr lang="en-US" dirty="0"/>
          </a:p>
        </p:txBody>
      </p:sp>
      <p:sp>
        <p:nvSpPr>
          <p:cNvPr id="12" name="TextBox 11">
            <a:extLst>
              <a:ext uri="{FF2B5EF4-FFF2-40B4-BE49-F238E27FC236}">
                <a16:creationId xmlns:a16="http://schemas.microsoft.com/office/drawing/2014/main" id="{75BD77A7-8E4F-3945-AE32-394E65D93A58}"/>
              </a:ext>
            </a:extLst>
          </p:cNvPr>
          <p:cNvSpPr txBox="1"/>
          <p:nvPr/>
        </p:nvSpPr>
        <p:spPr>
          <a:xfrm>
            <a:off x="6826412" y="3804987"/>
            <a:ext cx="3873176" cy="584775"/>
          </a:xfrm>
          <a:prstGeom prst="rect">
            <a:avLst/>
          </a:prstGeom>
          <a:noFill/>
        </p:spPr>
        <p:txBody>
          <a:bodyPr wrap="none" rtlCol="0">
            <a:spAutoFit/>
          </a:bodyPr>
          <a:lstStyle/>
          <a:p>
            <a:r>
              <a:rPr lang="en-US" sz="3200" b="1" dirty="0">
                <a:solidFill>
                  <a:schemeClr val="accent1"/>
                </a:solidFill>
              </a:rPr>
              <a:t>Social Engineering</a:t>
            </a:r>
          </a:p>
        </p:txBody>
      </p:sp>
      <p:sp>
        <p:nvSpPr>
          <p:cNvPr id="13" name="TextBox 12">
            <a:extLst>
              <a:ext uri="{FF2B5EF4-FFF2-40B4-BE49-F238E27FC236}">
                <a16:creationId xmlns:a16="http://schemas.microsoft.com/office/drawing/2014/main" id="{2858529E-9F54-AC4D-8F19-8FC262BB1829}"/>
              </a:ext>
            </a:extLst>
          </p:cNvPr>
          <p:cNvSpPr txBox="1"/>
          <p:nvPr/>
        </p:nvSpPr>
        <p:spPr>
          <a:xfrm>
            <a:off x="6363424" y="4389762"/>
            <a:ext cx="1143262" cy="461665"/>
          </a:xfrm>
          <a:prstGeom prst="rect">
            <a:avLst/>
          </a:prstGeom>
          <a:noFill/>
        </p:spPr>
        <p:txBody>
          <a:bodyPr wrap="none" rtlCol="0">
            <a:spAutoFit/>
          </a:bodyPr>
          <a:lstStyle/>
          <a:p>
            <a:r>
              <a:rPr lang="en-US" sz="2400" dirty="0">
                <a:solidFill>
                  <a:schemeClr val="accent1"/>
                </a:solidFill>
              </a:rPr>
              <a:t>access</a:t>
            </a:r>
          </a:p>
        </p:txBody>
      </p:sp>
      <p:sp>
        <p:nvSpPr>
          <p:cNvPr id="15" name="TextBox 14">
            <a:extLst>
              <a:ext uri="{FF2B5EF4-FFF2-40B4-BE49-F238E27FC236}">
                <a16:creationId xmlns:a16="http://schemas.microsoft.com/office/drawing/2014/main" id="{D568F4BA-618A-584F-BA9D-BF868A0514F5}"/>
              </a:ext>
            </a:extLst>
          </p:cNvPr>
          <p:cNvSpPr txBox="1"/>
          <p:nvPr/>
        </p:nvSpPr>
        <p:spPr>
          <a:xfrm>
            <a:off x="7983880" y="3336466"/>
            <a:ext cx="1366080" cy="461665"/>
          </a:xfrm>
          <a:prstGeom prst="rect">
            <a:avLst/>
          </a:prstGeom>
          <a:noFill/>
        </p:spPr>
        <p:txBody>
          <a:bodyPr wrap="none" rtlCol="0">
            <a:spAutoFit/>
          </a:bodyPr>
          <a:lstStyle/>
          <a:p>
            <a:r>
              <a:rPr lang="en-US" sz="2400" dirty="0">
                <a:solidFill>
                  <a:schemeClr val="accent1"/>
                </a:solidFill>
              </a:rPr>
              <a:t>authority</a:t>
            </a:r>
          </a:p>
        </p:txBody>
      </p:sp>
      <p:sp>
        <p:nvSpPr>
          <p:cNvPr id="16" name="TextBox 15">
            <a:extLst>
              <a:ext uri="{FF2B5EF4-FFF2-40B4-BE49-F238E27FC236}">
                <a16:creationId xmlns:a16="http://schemas.microsoft.com/office/drawing/2014/main" id="{B99A8C0B-ECA8-1241-8FEE-8625F824589C}"/>
              </a:ext>
            </a:extLst>
          </p:cNvPr>
          <p:cNvSpPr txBox="1"/>
          <p:nvPr/>
        </p:nvSpPr>
        <p:spPr>
          <a:xfrm>
            <a:off x="9685359" y="4343463"/>
            <a:ext cx="1693092" cy="461665"/>
          </a:xfrm>
          <a:prstGeom prst="rect">
            <a:avLst/>
          </a:prstGeom>
          <a:noFill/>
        </p:spPr>
        <p:txBody>
          <a:bodyPr wrap="none" rtlCol="0">
            <a:spAutoFit/>
          </a:bodyPr>
          <a:lstStyle/>
          <a:p>
            <a:r>
              <a:rPr lang="en-US" sz="2400" dirty="0">
                <a:solidFill>
                  <a:schemeClr val="accent1"/>
                </a:solidFill>
              </a:rPr>
              <a:t>experience</a:t>
            </a:r>
          </a:p>
        </p:txBody>
      </p:sp>
      <p:sp>
        <p:nvSpPr>
          <p:cNvPr id="17" name="TextBox 16">
            <a:extLst>
              <a:ext uri="{FF2B5EF4-FFF2-40B4-BE49-F238E27FC236}">
                <a16:creationId xmlns:a16="http://schemas.microsoft.com/office/drawing/2014/main" id="{B9DD90ED-4A6C-0648-AB22-D4D4ACBD2D79}"/>
              </a:ext>
            </a:extLst>
          </p:cNvPr>
          <p:cNvSpPr txBox="1"/>
          <p:nvPr/>
        </p:nvSpPr>
        <p:spPr>
          <a:xfrm>
            <a:off x="6965309" y="4829600"/>
            <a:ext cx="1159292" cy="461665"/>
          </a:xfrm>
          <a:prstGeom prst="rect">
            <a:avLst/>
          </a:prstGeom>
          <a:noFill/>
        </p:spPr>
        <p:txBody>
          <a:bodyPr wrap="none" rtlCol="0">
            <a:spAutoFit/>
          </a:bodyPr>
          <a:lstStyle/>
          <a:p>
            <a:r>
              <a:rPr lang="en-US" sz="2400" dirty="0">
                <a:solidFill>
                  <a:schemeClr val="accent1"/>
                </a:solidFill>
              </a:rPr>
              <a:t>system</a:t>
            </a:r>
          </a:p>
        </p:txBody>
      </p:sp>
      <p:sp>
        <p:nvSpPr>
          <p:cNvPr id="18" name="TextBox 17">
            <a:extLst>
              <a:ext uri="{FF2B5EF4-FFF2-40B4-BE49-F238E27FC236}">
                <a16:creationId xmlns:a16="http://schemas.microsoft.com/office/drawing/2014/main" id="{2A5C6735-2EB9-A548-B44C-02B519D94DC7}"/>
              </a:ext>
            </a:extLst>
          </p:cNvPr>
          <p:cNvSpPr txBox="1"/>
          <p:nvPr/>
        </p:nvSpPr>
        <p:spPr>
          <a:xfrm>
            <a:off x="6407714" y="3428799"/>
            <a:ext cx="1249060" cy="369332"/>
          </a:xfrm>
          <a:prstGeom prst="rect">
            <a:avLst/>
          </a:prstGeom>
          <a:noFill/>
        </p:spPr>
        <p:txBody>
          <a:bodyPr wrap="none" rtlCol="0">
            <a:spAutoFit/>
          </a:bodyPr>
          <a:lstStyle/>
          <a:p>
            <a:r>
              <a:rPr lang="en-US" dirty="0">
                <a:solidFill>
                  <a:schemeClr val="accent1"/>
                </a:solidFill>
              </a:rPr>
              <a:t>supervisor</a:t>
            </a:r>
          </a:p>
        </p:txBody>
      </p:sp>
      <p:sp>
        <p:nvSpPr>
          <p:cNvPr id="19" name="TextBox 18">
            <a:extLst>
              <a:ext uri="{FF2B5EF4-FFF2-40B4-BE49-F238E27FC236}">
                <a16:creationId xmlns:a16="http://schemas.microsoft.com/office/drawing/2014/main" id="{DD37DBCA-5650-BF42-8CC7-31B65D1F07E8}"/>
              </a:ext>
            </a:extLst>
          </p:cNvPr>
          <p:cNvSpPr txBox="1"/>
          <p:nvPr/>
        </p:nvSpPr>
        <p:spPr>
          <a:xfrm>
            <a:off x="7993445" y="4447371"/>
            <a:ext cx="1172116" cy="369332"/>
          </a:xfrm>
          <a:prstGeom prst="rect">
            <a:avLst/>
          </a:prstGeom>
          <a:noFill/>
        </p:spPr>
        <p:txBody>
          <a:bodyPr wrap="none" rtlCol="0">
            <a:spAutoFit/>
          </a:bodyPr>
          <a:lstStyle/>
          <a:p>
            <a:r>
              <a:rPr lang="en-US" dirty="0">
                <a:solidFill>
                  <a:schemeClr val="accent1"/>
                </a:solidFill>
              </a:rPr>
              <a:t>password</a:t>
            </a:r>
          </a:p>
        </p:txBody>
      </p:sp>
      <p:sp>
        <p:nvSpPr>
          <p:cNvPr id="20" name="TextBox 19">
            <a:extLst>
              <a:ext uri="{FF2B5EF4-FFF2-40B4-BE49-F238E27FC236}">
                <a16:creationId xmlns:a16="http://schemas.microsoft.com/office/drawing/2014/main" id="{6474B24C-FE57-DB4E-9748-31807A39ECD3}"/>
              </a:ext>
            </a:extLst>
          </p:cNvPr>
          <p:cNvSpPr txBox="1"/>
          <p:nvPr/>
        </p:nvSpPr>
        <p:spPr>
          <a:xfrm>
            <a:off x="7234269" y="2988961"/>
            <a:ext cx="1005403" cy="369332"/>
          </a:xfrm>
          <a:prstGeom prst="rect">
            <a:avLst/>
          </a:prstGeom>
          <a:noFill/>
        </p:spPr>
        <p:txBody>
          <a:bodyPr wrap="none" rtlCol="0">
            <a:spAutoFit/>
          </a:bodyPr>
          <a:lstStyle/>
          <a:p>
            <a:r>
              <a:rPr lang="en-US" dirty="0">
                <a:solidFill>
                  <a:schemeClr val="accent1"/>
                </a:solidFill>
              </a:rPr>
              <a:t>urgency</a:t>
            </a:r>
          </a:p>
        </p:txBody>
      </p:sp>
      <p:sp>
        <p:nvSpPr>
          <p:cNvPr id="21" name="TextBox 20">
            <a:extLst>
              <a:ext uri="{FF2B5EF4-FFF2-40B4-BE49-F238E27FC236}">
                <a16:creationId xmlns:a16="http://schemas.microsoft.com/office/drawing/2014/main" id="{93FA0107-12FC-3348-8279-A3BB346B1F3B}"/>
              </a:ext>
            </a:extLst>
          </p:cNvPr>
          <p:cNvSpPr txBox="1"/>
          <p:nvPr/>
        </p:nvSpPr>
        <p:spPr>
          <a:xfrm>
            <a:off x="8758450" y="4805128"/>
            <a:ext cx="1334020" cy="461665"/>
          </a:xfrm>
          <a:prstGeom prst="rect">
            <a:avLst/>
          </a:prstGeom>
          <a:noFill/>
        </p:spPr>
        <p:txBody>
          <a:bodyPr wrap="none" rtlCol="0">
            <a:spAutoFit/>
          </a:bodyPr>
          <a:lstStyle/>
          <a:p>
            <a:r>
              <a:rPr lang="en-US" sz="2400" dirty="0">
                <a:solidFill>
                  <a:schemeClr val="accent1"/>
                </a:solidFill>
              </a:rPr>
              <a:t>phishing</a:t>
            </a:r>
          </a:p>
        </p:txBody>
      </p:sp>
      <p:sp>
        <p:nvSpPr>
          <p:cNvPr id="23" name="TextBox 22">
            <a:extLst>
              <a:ext uri="{FF2B5EF4-FFF2-40B4-BE49-F238E27FC236}">
                <a16:creationId xmlns:a16="http://schemas.microsoft.com/office/drawing/2014/main" id="{8B799681-A0AA-404B-AB6A-FBB2A2C2A44D}"/>
              </a:ext>
            </a:extLst>
          </p:cNvPr>
          <p:cNvSpPr txBox="1"/>
          <p:nvPr/>
        </p:nvSpPr>
        <p:spPr>
          <a:xfrm>
            <a:off x="7819825" y="5373346"/>
            <a:ext cx="979755" cy="369332"/>
          </a:xfrm>
          <a:prstGeom prst="rect">
            <a:avLst/>
          </a:prstGeom>
          <a:noFill/>
        </p:spPr>
        <p:txBody>
          <a:bodyPr wrap="none" rtlCol="0">
            <a:spAutoFit/>
          </a:bodyPr>
          <a:lstStyle/>
          <a:p>
            <a:r>
              <a:rPr lang="en-US" dirty="0">
                <a:solidFill>
                  <a:schemeClr val="accent1"/>
                </a:solidFill>
              </a:rPr>
              <a:t>security</a:t>
            </a:r>
          </a:p>
        </p:txBody>
      </p:sp>
      <p:sp>
        <p:nvSpPr>
          <p:cNvPr id="24" name="TextBox 23">
            <a:extLst>
              <a:ext uri="{FF2B5EF4-FFF2-40B4-BE49-F238E27FC236}">
                <a16:creationId xmlns:a16="http://schemas.microsoft.com/office/drawing/2014/main" id="{D39B32CB-649B-7A45-8787-69666190C8A7}"/>
              </a:ext>
            </a:extLst>
          </p:cNvPr>
          <p:cNvSpPr txBox="1"/>
          <p:nvPr/>
        </p:nvSpPr>
        <p:spPr>
          <a:xfrm>
            <a:off x="10192635" y="3567696"/>
            <a:ext cx="620683" cy="369332"/>
          </a:xfrm>
          <a:prstGeom prst="rect">
            <a:avLst/>
          </a:prstGeom>
          <a:noFill/>
        </p:spPr>
        <p:txBody>
          <a:bodyPr wrap="none" rtlCol="0">
            <a:spAutoFit/>
          </a:bodyPr>
          <a:lstStyle/>
          <a:p>
            <a:r>
              <a:rPr lang="en-US" dirty="0">
                <a:solidFill>
                  <a:schemeClr val="accent1"/>
                </a:solidFill>
              </a:rPr>
              <a:t>help</a:t>
            </a:r>
          </a:p>
        </p:txBody>
      </p:sp>
    </p:spTree>
    <p:extLst>
      <p:ext uri="{BB962C8B-B14F-4D97-AF65-F5344CB8AC3E}">
        <p14:creationId xmlns:p14="http://schemas.microsoft.com/office/powerpoint/2010/main" val="177924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500"/>
                                        <p:tgtEl>
                                          <p:spTgt spid="7">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C640-3465-C544-89F9-09BB5B8AAF64}"/>
              </a:ext>
            </a:extLst>
          </p:cNvPr>
          <p:cNvSpPr>
            <a:spLocks noGrp="1"/>
          </p:cNvSpPr>
          <p:nvPr>
            <p:ph type="title"/>
          </p:nvPr>
        </p:nvSpPr>
        <p:spPr/>
        <p:txBody>
          <a:bodyPr>
            <a:normAutofit fontScale="90000"/>
          </a:bodyPr>
          <a:lstStyle/>
          <a:p>
            <a:r>
              <a:rPr lang="en-US" dirty="0"/>
              <a:t>Common Clues in Social Engineering</a:t>
            </a:r>
          </a:p>
        </p:txBody>
      </p:sp>
      <p:sp>
        <p:nvSpPr>
          <p:cNvPr id="11" name="Text Placeholder 10">
            <a:extLst>
              <a:ext uri="{FF2B5EF4-FFF2-40B4-BE49-F238E27FC236}">
                <a16:creationId xmlns:a16="http://schemas.microsoft.com/office/drawing/2014/main" id="{ABE253D9-E3B3-E040-82F2-A850DD1F87AB}"/>
              </a:ext>
            </a:extLst>
          </p:cNvPr>
          <p:cNvSpPr>
            <a:spLocks noGrp="1"/>
          </p:cNvSpPr>
          <p:nvPr>
            <p:ph type="body" idx="1"/>
          </p:nvPr>
        </p:nvSpPr>
        <p:spPr/>
        <p:txBody>
          <a:bodyPr/>
          <a:lstStyle/>
          <a:p>
            <a:r>
              <a:rPr lang="en-US" dirty="0"/>
              <a:t>Trick you into:</a:t>
            </a:r>
          </a:p>
        </p:txBody>
      </p:sp>
      <p:sp>
        <p:nvSpPr>
          <p:cNvPr id="3" name="Content Placeholder 2">
            <a:extLst>
              <a:ext uri="{FF2B5EF4-FFF2-40B4-BE49-F238E27FC236}">
                <a16:creationId xmlns:a16="http://schemas.microsoft.com/office/drawing/2014/main" id="{15D2DCB4-D3FF-4342-B863-5D3B14E5BCC1}"/>
              </a:ext>
            </a:extLst>
          </p:cNvPr>
          <p:cNvSpPr>
            <a:spLocks noGrp="1"/>
          </p:cNvSpPr>
          <p:nvPr>
            <p:ph sz="half" idx="2"/>
          </p:nvPr>
        </p:nvSpPr>
        <p:spPr/>
        <p:txBody>
          <a:bodyPr/>
          <a:lstStyle/>
          <a:p>
            <a:r>
              <a:rPr lang="en-US" dirty="0"/>
              <a:t>Revealing information</a:t>
            </a:r>
          </a:p>
          <a:p>
            <a:r>
              <a:rPr lang="en-US" dirty="0"/>
              <a:t>Installing malware</a:t>
            </a:r>
          </a:p>
          <a:p>
            <a:r>
              <a:rPr lang="en-US" dirty="0"/>
              <a:t>It relies on human error instead of vulnerabilities in software and operating systems.</a:t>
            </a:r>
          </a:p>
          <a:p>
            <a:endParaRPr lang="en-US" dirty="0"/>
          </a:p>
          <a:p>
            <a:endParaRPr lang="en-US" dirty="0"/>
          </a:p>
        </p:txBody>
      </p:sp>
      <p:pic>
        <p:nvPicPr>
          <p:cNvPr id="16" name="Content Placeholder 15" descr="Icon&#10;&#10;Description automatically generated">
            <a:extLst>
              <a:ext uri="{FF2B5EF4-FFF2-40B4-BE49-F238E27FC236}">
                <a16:creationId xmlns:a16="http://schemas.microsoft.com/office/drawing/2014/main" id="{41FC2BB1-A5A4-B643-9921-AF9F1C2D0928}"/>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6921499" y="1759352"/>
            <a:ext cx="4430311" cy="4430311"/>
          </a:xfrm>
        </p:spPr>
      </p:pic>
    </p:spTree>
    <p:extLst>
      <p:ext uri="{BB962C8B-B14F-4D97-AF65-F5344CB8AC3E}">
        <p14:creationId xmlns:p14="http://schemas.microsoft.com/office/powerpoint/2010/main" val="705115635"/>
      </p:ext>
    </p:extLst>
  </p:cSld>
  <p:clrMapOvr>
    <a:masterClrMapping/>
  </p:clrMapOvr>
</p:sld>
</file>

<file path=ppt/theme/theme1.xml><?xml version="1.0" encoding="utf-8"?>
<a:theme xmlns:a="http://schemas.openxmlformats.org/drawingml/2006/main" name="2_Office Theme">
  <a:themeElements>
    <a:clrScheme name="405d Colors">
      <a:dk1>
        <a:srgbClr val="000000"/>
      </a:dk1>
      <a:lt1>
        <a:srgbClr val="FFFFFF"/>
      </a:lt1>
      <a:dk2>
        <a:srgbClr val="3C3733"/>
      </a:dk2>
      <a:lt2>
        <a:srgbClr val="CFD0CC"/>
      </a:lt2>
      <a:accent1>
        <a:srgbClr val="00538A"/>
      </a:accent1>
      <a:accent2>
        <a:srgbClr val="FEAE00"/>
      </a:accent2>
      <a:accent3>
        <a:srgbClr val="008A00"/>
      </a:accent3>
      <a:accent4>
        <a:srgbClr val="BB1522"/>
      </a:accent4>
      <a:accent5>
        <a:srgbClr val="93BCE0"/>
      </a:accent5>
      <a:accent6>
        <a:srgbClr val="052C4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05d_KoD_PowerpointTemplates" id="{7F2DDF91-6275-E84E-8D60-9AF2F508B726}" vid="{4CBE7A64-7772-FA47-A415-1FB21445B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a7aa002-255c-4d4b-959f-757a6f7788a0" xsi:nil="true"/>
    <lcf76f155ced4ddcb4097134ff3c332f xmlns="68ad1d10-45b6-40a4-ad5f-909c77b0fc6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63DE4F678BCE42A8D990E6C9E02D41" ma:contentTypeVersion="13" ma:contentTypeDescription="Create a new document." ma:contentTypeScope="" ma:versionID="9f696381ed78ca4d8c3139bdf10476f6">
  <xsd:schema xmlns:xsd="http://www.w3.org/2001/XMLSchema" xmlns:xs="http://www.w3.org/2001/XMLSchema" xmlns:p="http://schemas.microsoft.com/office/2006/metadata/properties" xmlns:ns2="68ad1d10-45b6-40a4-ad5f-909c77b0fc6e" xmlns:ns3="3a7aa002-255c-4d4b-959f-757a6f7788a0" targetNamespace="http://schemas.microsoft.com/office/2006/metadata/properties" ma:root="true" ma:fieldsID="a8d0d125bafbd593510d47a85c9625f8" ns2:_="" ns3:_="">
    <xsd:import namespace="68ad1d10-45b6-40a4-ad5f-909c77b0fc6e"/>
    <xsd:import namespace="3a7aa002-255c-4d4b-959f-757a6f7788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d1d10-45b6-40a4-ad5f-909c77b0fc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7aa002-255c-4d4b-959f-757a6f7788a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6ca7540-8c15-4403-b628-01b1ba060e76}" ma:internalName="TaxCatchAll" ma:showField="CatchAllData" ma:web="3a7aa002-255c-4d4b-959f-757a6f7788a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033DEA-622D-4282-8433-D506C7B70704}">
  <ds:schemaRefs>
    <ds:schemaRef ds:uri="http://schemas.microsoft.com/sharepoint/v3/contenttype/forms"/>
  </ds:schemaRefs>
</ds:datastoreItem>
</file>

<file path=customXml/itemProps2.xml><?xml version="1.0" encoding="utf-8"?>
<ds:datastoreItem xmlns:ds="http://schemas.openxmlformats.org/officeDocument/2006/customXml" ds:itemID="{25F3B1BA-C432-41D4-A31F-214C94DB819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53e9d2b-ee1d-40a1-ab66-496414ca18d6"/>
    <ds:schemaRef ds:uri="1dc0ac6b-5a61-49a0-84bb-35cdab0f79c1"/>
    <ds:schemaRef ds:uri="http://schemas.microsoft.com/office/infopath/2007/PartnerControls"/>
    <ds:schemaRef ds:uri="http://www.w3.org/XML/1998/namespace"/>
    <ds:schemaRef ds:uri="http://purl.org/dc/dcmitype/"/>
    <ds:schemaRef ds:uri="3a7aa002-255c-4d4b-959f-757a6f7788a0"/>
    <ds:schemaRef ds:uri="68ad1d10-45b6-40a4-ad5f-909c77b0fc6e"/>
  </ds:schemaRefs>
</ds:datastoreItem>
</file>

<file path=customXml/itemProps3.xml><?xml version="1.0" encoding="utf-8"?>
<ds:datastoreItem xmlns:ds="http://schemas.openxmlformats.org/officeDocument/2006/customXml" ds:itemID="{69005B87-786A-43D7-BA4E-CE21A2584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ad1d10-45b6-40a4-ad5f-909c77b0fc6e"/>
    <ds:schemaRef ds:uri="3a7aa002-255c-4d4b-959f-757a6f778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de9faa6-9fe1-49b3-9a08-227a296b54a6}" enabled="1" method="Privileged" siteId="{66d73691-ea97-48b1-95d5-e94f0a46b878}" contentBits="0" removed="0"/>
</clbl:labelList>
</file>

<file path=docProps/app.xml><?xml version="1.0" encoding="utf-8"?>
<Properties xmlns="http://schemas.openxmlformats.org/officeDocument/2006/extended-properties" xmlns:vt="http://schemas.openxmlformats.org/officeDocument/2006/docPropsVTypes">
  <Template>Office Theme</Template>
  <TotalTime>983</TotalTime>
  <Words>5745</Words>
  <Application>Microsoft Macintosh PowerPoint</Application>
  <PresentationFormat>Widescreen</PresentationFormat>
  <Paragraphs>495</Paragraphs>
  <Slides>29</Slides>
  <Notes>28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MS PGothic</vt:lpstr>
      <vt:lpstr>Arial</vt:lpstr>
      <vt:lpstr>Calibri</vt:lpstr>
      <vt:lpstr>IBMPlexSans</vt:lpstr>
      <vt:lpstr>IBMPlexSans-Light</vt:lpstr>
      <vt:lpstr>IBMPlexSans-SemiBold</vt:lpstr>
      <vt:lpstr>Lato</vt:lpstr>
      <vt:lpstr>Red Hat Text</vt:lpstr>
      <vt:lpstr>Roboto</vt:lpstr>
      <vt:lpstr>Segoe UI</vt:lpstr>
      <vt:lpstr>Source Sans Pro</vt:lpstr>
      <vt:lpstr>Symbol</vt:lpstr>
      <vt:lpstr>Times New Roman</vt:lpstr>
      <vt:lpstr>Wingdings</vt:lpstr>
      <vt:lpstr>2_Office Theme</vt:lpstr>
      <vt:lpstr>Social Engineering</vt:lpstr>
      <vt:lpstr>Welcome Social Engineering</vt:lpstr>
      <vt:lpstr>Cyber Safety is Patient Safety</vt:lpstr>
      <vt:lpstr>Impacts To Healthcare</vt:lpstr>
      <vt:lpstr>Effective cybersecurity is a shared responsibility</vt:lpstr>
      <vt:lpstr>PowerPoint Presentation</vt:lpstr>
      <vt:lpstr>PowerPoint Presentation</vt:lpstr>
      <vt:lpstr>What is Social Engineering? How does it work?</vt:lpstr>
      <vt:lpstr>Common Clues in Social Engineering</vt:lpstr>
      <vt:lpstr>Knowledge Check #1</vt:lpstr>
      <vt:lpstr>Answer to Knowledge Check #1</vt:lpstr>
      <vt:lpstr>What is the most common form of Social Engineering?</vt:lpstr>
      <vt:lpstr>Phishing scams have similar traits!</vt:lpstr>
      <vt:lpstr>Be alert for Smishing attacks</vt:lpstr>
      <vt:lpstr>5 Smishing examples</vt:lpstr>
      <vt:lpstr>2022 Top 2 Attack Vectors across all industries</vt:lpstr>
      <vt:lpstr>Knowledge Check #2</vt:lpstr>
      <vt:lpstr>Answer to Knowledge Check #2</vt:lpstr>
      <vt:lpstr>Recognizing and Reporting Phishing</vt:lpstr>
      <vt:lpstr>Recognizing and Reporting Phishing</vt:lpstr>
      <vt:lpstr>Knowledge Check #3</vt:lpstr>
      <vt:lpstr>Answer to Knowledge Check #3</vt:lpstr>
      <vt:lpstr>Exercises</vt:lpstr>
      <vt:lpstr>Would you have taken the hook on this email?</vt:lpstr>
      <vt:lpstr>Would you have taken the hook on this email?</vt:lpstr>
      <vt:lpstr>Ok, this is a simple request! Pay raise? Where do I click?</vt:lpstr>
      <vt:lpstr>Phishing Checklist</vt:lpstr>
      <vt:lpstr>Congratulations—you have completed this session on Social Engineering!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Engineering</dc:title>
  <dc:creator>Christina Wagner (US)</dc:creator>
  <cp:lastModifiedBy>Taggart, Sebastien [USA]</cp:lastModifiedBy>
  <cp:revision>51</cp:revision>
  <dcterms:created xsi:type="dcterms:W3CDTF">2022-04-21T20:10:13Z</dcterms:created>
  <dcterms:modified xsi:type="dcterms:W3CDTF">2026-06-09T15:44:15Z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0x0101002063DE4F678BCE42A8D990E6C9E02D41</vt:lpwstr>
  </property>
  <property fmtid="{D5CDD505-2E9C-101B-9397-08002B2CF9AE}" pid="3" name="MediaServiceImageTags">
    <vt:lpwstr/>
  </property>
</Properties>
</file>